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37" r:id="rId2"/>
  </p:sldMasterIdLst>
  <p:notesMasterIdLst>
    <p:notesMasterId r:id="rId19"/>
  </p:notesMasterIdLst>
  <p:sldIdLst>
    <p:sldId id="381" r:id="rId3"/>
    <p:sldId id="425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20" r:id="rId13"/>
    <p:sldId id="421" r:id="rId14"/>
    <p:sldId id="422" r:id="rId15"/>
    <p:sldId id="423" r:id="rId16"/>
    <p:sldId id="424" r:id="rId17"/>
    <p:sldId id="418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 baseline="-250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FC"/>
    <a:srgbClr val="030EF3"/>
    <a:srgbClr val="FFCC00"/>
    <a:srgbClr val="354CF7"/>
    <a:srgbClr val="4D25F7"/>
    <a:srgbClr val="008EC0"/>
    <a:srgbClr val="CCFF33"/>
    <a:srgbClr val="FF9900"/>
    <a:srgbClr val="66FF66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63" d="100"/>
          <a:sy n="63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3ED8E89-C546-482B-BEA0-67B62BD63F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351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Книга фитопатология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380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первом  ряду около окна, в среднем ряду и в последнем ряду. В каждом ряду брались 3 точки: первая, четвертая и последняя (шестая) парты.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Также проводился замер уровня освещенности на столе учителя и на школьной доске.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97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 влажности и производят в трех точках по диагонали помещения: на расстоянии 0,2 м от наружной стены, в центре помещения и на расстоянии 0,25м от внутреннего угла комнаты в первом, втором и  третьем рядах парт.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2793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Определение температуры воздуха производят в трех точках по диагонали помещения: на расстоянии 0,2 м от наружной стены, в центре помещения и на расстоянии 0,25м от внутреннего угла комнаты в первом, втором и  третьем рядах парт.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Измерения температуры воздуха проводят в центре помещения на высоте 0,6 м от поверхности пола для помещений с пребыванием людей в положении сидя и на высоте 1,1 м в помещениях с пребыванием людей в положении стоя, либо по температурам окружающих поверхностей ограждений.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Используя полученные данные, определяют среднюю температуру в помещении в начале занятия.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Аналогичные измерения и подсчеты проводятся в конце занятия или в начале и по истечении каждой из перемен.  После чего показания прибора по показателям суммируют и  делят  на количество измерений. Средняя величина показателей сравнивается с нормативными данными.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8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Метод картирования может широко применяться для самооценки безопасности образовательной среды школы. Он позволяет вовлечь все заинтересованные стороны, визуализировать данные и сделать их всем понятными.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Карта может быть как с участком, так и исключительно карта самого здания школы с нанесением классов, столовой, спортзала, туалетов  и т.д. Мы проводили картирование опасных зон всех трех этажей по анкетированию учащихся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C0730A-D9D0-4B64-B15A-CC5DED52011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91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8113" y="0"/>
            <a:ext cx="9601200" cy="6858000"/>
          </a:xfrm>
          <a:prstGeom prst="rect">
            <a:avLst/>
          </a:prstGeom>
          <a:solidFill>
            <a:srgbClr val="008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756775" cy="6858000"/>
          </a:xfrm>
          <a:prstGeom prst="rect">
            <a:avLst/>
          </a:prstGeom>
          <a:gradFill rotWithShape="1">
            <a:gsLst>
              <a:gs pos="0">
                <a:srgbClr val="003300"/>
              </a:gs>
              <a:gs pos="100000">
                <a:srgbClr val="0080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6" name="Picture 9" descr="ofF-02"/>
          <p:cNvPicPr>
            <a:picLocks noChangeAspect="1" noChangeArrowheads="1"/>
          </p:cNvPicPr>
          <p:nvPr/>
        </p:nvPicPr>
        <p:blipFill>
          <a:blip r:embed="rId2" cstate="print"/>
          <a:srcRect r="60976"/>
          <a:stretch>
            <a:fillRect/>
          </a:stretch>
        </p:blipFill>
        <p:spPr bwMode="auto">
          <a:xfrm flipH="1">
            <a:off x="0" y="838200"/>
            <a:ext cx="2438400" cy="520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985838"/>
            <a:ext cx="6015038" cy="1444625"/>
          </a:xfrm>
        </p:spPr>
        <p:txBody>
          <a:bodyPr anchor="b"/>
          <a:lstStyle>
            <a:lvl1pPr>
              <a:defRPr sz="4000" b="0"/>
            </a:lvl1pPr>
          </a:lstStyle>
          <a:p>
            <a:r>
              <a:rPr lang="en-US" altLang="ja-JP"/>
              <a:t>Образец заголовка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667000" y="3427413"/>
            <a:ext cx="6015038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200"/>
            </a:lvl1pPr>
          </a:lstStyle>
          <a:p>
            <a:r>
              <a:rPr lang="en-US" altLang="ja-JP"/>
              <a:t>Образец подзаголовка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304800" y="6400800"/>
            <a:ext cx="2133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+mn-lt"/>
                <a:ea typeface="ＭＳ Ｐゴシック" charset="-128"/>
              </a:defRPr>
            </a:lvl1pPr>
          </a:lstStyle>
          <a:p>
            <a:pPr>
              <a:defRPr/>
            </a:pPr>
            <a:fld id="{F16F4CE7-FD5B-4385-963A-9BCED3A22E89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A9600C-E557-4D77-9151-682B42BE53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3917-0619-4CE7-89C5-FB2241DA7F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0FB7E-7B06-466F-BA4C-A345C4997D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AB75B-E2DB-4694-B12E-EAC47EA394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4697F-A25B-4379-9ECE-C8A411AEB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7B078-4DBE-473C-8977-A8E662CF3265}" type="datetimeFigureOut">
              <a:rPr lang="ru-RU"/>
              <a:pPr>
                <a:defRPr/>
              </a:pPr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57659B-1740-478B-B2C5-1D1703989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73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9308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897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716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525D4-0CAC-418F-BF73-673343704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551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468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8610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077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8664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39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B9D60-13C4-433E-ABE9-F4CBAF91263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25.03.2019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7EA0E-E8E0-4C43-896B-1A2590D4980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734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C41B48-A4C5-4AFA-BEAC-ABCFEC914B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34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82E18-AAFB-4836-A2ED-A43CC0CE6D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940F3F-0933-48DE-A7D0-118D3DBFDB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DAA7C4-CF4D-4B02-81B9-AD8D9294CD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96ECE-21B5-4DE2-86A4-757FE67E8C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38E53-EB5B-4E65-A8D5-170A8A5B8B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EACD6-769A-4574-B5E9-F0B5587AB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C59AD-6BFB-49DC-A578-FDF2A50B1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w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54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pic>
        <p:nvPicPr>
          <p:cNvPr id="2051" name="Picture 4" descr="of-0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5453063" y="0"/>
            <a:ext cx="3690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0"/>
            <a:ext cx="1331913" cy="6858000"/>
          </a:xfrm>
          <a:prstGeom prst="rect">
            <a:avLst/>
          </a:prstGeom>
          <a:gradFill rotWithShape="1">
            <a:gsLst>
              <a:gs pos="0">
                <a:srgbClr val="005400">
                  <a:gamma/>
                  <a:shade val="46275"/>
                  <a:invGamma/>
                </a:srgbClr>
              </a:gs>
              <a:gs pos="100000">
                <a:srgbClr val="0054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>
                <a:solidFill>
                  <a:srgbClr val="FFCC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C715DA-07A3-4B04-B00A-AB9E9D6AD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6" r:id="rId15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FFCC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2900">
          <a:solidFill>
            <a:srgbClr val="FFCC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l"/>
        <a:defRPr sz="2500">
          <a:solidFill>
            <a:srgbClr val="FFCC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2200">
          <a:solidFill>
            <a:srgbClr val="FFCC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l"/>
        <a:defRPr sz="1900">
          <a:solidFill>
            <a:srgbClr val="FFCC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339933"/>
        </a:buClr>
        <a:buFont typeface="Wingdings" pitchFamily="2" charset="2"/>
        <a:buChar char="¡"/>
        <a:defRPr sz="1900">
          <a:solidFill>
            <a:srgbClr val="FFCC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6BCB9D60-13C4-433E-ABE9-F4CBAF912634}" type="datetimeFigureOut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25.03.2019</a:t>
            </a:fld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02D7EA0E-E8E0-4C43-896B-1A2590D4980F}" type="slidenum">
              <a:rPr lang="ru-RU" baseline="0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baseline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06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 idx="4294967295"/>
          </p:nvPr>
        </p:nvSpPr>
        <p:spPr>
          <a:xfrm>
            <a:off x="1028700" y="1905000"/>
            <a:ext cx="7086600" cy="280352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4500" b="1" dirty="0" smtClean="0">
                <a:solidFill>
                  <a:srgbClr val="002060"/>
                </a:solidFill>
                <a:latin typeface="+mn-lt"/>
              </a:rPr>
              <a:t>«Мониторинг и оценка»</a:t>
            </a:r>
            <a:r>
              <a:rPr lang="ru-RU" sz="4500" b="1" dirty="0">
                <a:solidFill>
                  <a:srgbClr val="002060"/>
                </a:solidFill>
                <a:latin typeface="+mn-lt"/>
              </a:rPr>
              <a:t/>
            </a:r>
            <a:br>
              <a:rPr lang="ru-RU" sz="4500" b="1" dirty="0">
                <a:solidFill>
                  <a:srgbClr val="002060"/>
                </a:solidFill>
                <a:latin typeface="+mn-lt"/>
              </a:rPr>
            </a:br>
            <a:r>
              <a:rPr lang="ru-RU" sz="3600" b="1" dirty="0">
                <a:solidFill>
                  <a:srgbClr val="002060"/>
                </a:solidFill>
                <a:latin typeface="+mn-lt"/>
              </a:rPr>
              <a:t> </a:t>
            </a:r>
            <a:endParaRPr lang="ru-RU" sz="3600" b="1" i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78A052-3CA3-4433-BE93-EDEAD88369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1200" y="4800600"/>
            <a:ext cx="14902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+mn-lt"/>
                <a:ea typeface="+mj-ea"/>
                <a:cs typeface="+mj-cs"/>
              </a:rPr>
              <a:t>Насырова А.Р. </a:t>
            </a:r>
            <a:endParaRPr lang="ru-RU" sz="2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95800"/>
            <a:ext cx="2776538" cy="181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47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17281"/>
            <a:ext cx="8258204" cy="105507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АНКЕТИРОВАНИЕ РОДИТЕЛЕЙ УЧАЩИХСЯ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436280"/>
              </p:ext>
            </p:extLst>
          </p:nvPr>
        </p:nvGraphicFramePr>
        <p:xfrm>
          <a:off x="592889" y="1587598"/>
          <a:ext cx="7929618" cy="485223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13594"/>
                <a:gridCol w="4401314"/>
                <a:gridCol w="1214446"/>
                <a:gridCol w="2000264"/>
              </a:tblGrid>
              <a:tr h="11197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/>
                        <a:t>Насколько Вы удовлетворены работой образовательной организации по следующим пунктам:</a:t>
                      </a:r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Средний балл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(1-5 шкала)</a:t>
                      </a:r>
                      <a:endParaRPr lang="ru-RU" sz="170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Предложения</a:t>
                      </a:r>
                      <a:r>
                        <a:rPr lang="ru-RU" sz="1700" baseline="0" dirty="0" smtClean="0"/>
                        <a:t> по улучшению </a:t>
                      </a:r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3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1</a:t>
                      </a:r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Организация </a:t>
                      </a:r>
                      <a:r>
                        <a:rPr lang="ru-RU" sz="1700" baseline="0" dirty="0" smtClean="0"/>
                        <a:t> позитивной </a:t>
                      </a:r>
                      <a:r>
                        <a:rPr lang="ru-RU" sz="1700" dirty="0" smtClean="0"/>
                        <a:t>среды </a:t>
                      </a:r>
                      <a:r>
                        <a:rPr lang="ru-RU" sz="1700" dirty="0"/>
                        <a:t>обучения</a:t>
                      </a:r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746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2</a:t>
                      </a:r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Организация</a:t>
                      </a:r>
                      <a:r>
                        <a:rPr lang="ru-RU" sz="1700" baseline="0" dirty="0" smtClean="0"/>
                        <a:t> учебного процесса , уровень  обучения </a:t>
                      </a:r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373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3</a:t>
                      </a:r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Санитарное</a:t>
                      </a:r>
                      <a:r>
                        <a:rPr lang="ru-RU" sz="1700" baseline="0" dirty="0" smtClean="0"/>
                        <a:t> состояние </a:t>
                      </a:r>
                      <a:endParaRPr lang="ru-RU" sz="170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746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4</a:t>
                      </a:r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Оборудование  классов и </a:t>
                      </a:r>
                      <a:r>
                        <a:rPr lang="ru-RU" sz="1700" baseline="0" dirty="0" smtClean="0"/>
                        <a:t> мест общего пользования</a:t>
                      </a:r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373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5</a:t>
                      </a:r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/>
                        <a:t>Качество ремонта помещений </a:t>
                      </a:r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373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6</a:t>
                      </a:r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Территория школы </a:t>
                      </a:r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373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7</a:t>
                      </a:r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dirty="0" smtClean="0"/>
                        <a:t>Работа службы безопасности </a:t>
                      </a:r>
                      <a:endParaRPr lang="ru-RU" sz="1700" dirty="0" smtClean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  <a:tr h="373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/>
                        <a:t>8</a:t>
                      </a:r>
                      <a:endParaRPr lang="ru-RU" sz="170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700" dirty="0" smtClean="0"/>
                        <a:t>Организация питания </a:t>
                      </a:r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700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0" y="304282"/>
            <a:ext cx="170525" cy="34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84406" tIns="42203" rIns="84406" bIns="42203" numCol="1" anchor="ctr" anchorCtr="0" compatLnSpc="1">
            <a:prstTxWarp prst="textNoShape">
              <a:avLst/>
            </a:prstTxWarp>
            <a:spAutoFit/>
          </a:bodyPr>
          <a:lstStyle/>
          <a:p>
            <a:pPr defTabSz="844083"/>
            <a:endParaRPr lang="ru-RU" sz="1662" baseline="0"/>
          </a:p>
        </p:txBody>
      </p:sp>
    </p:spTree>
    <p:extLst>
      <p:ext uri="{BB962C8B-B14F-4D97-AF65-F5344CB8AC3E}">
        <p14:creationId xmlns:p14="http://schemas.microsoft.com/office/powerpoint/2010/main" val="209342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Ð´ÐµÑÐµÐ²Ð¾ Ð¿ÑÐ¾Ð±Ð»ÐµÐ¼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69" y="1301995"/>
            <a:ext cx="4560690" cy="47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69629" y="1795765"/>
            <a:ext cx="3478717" cy="3142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85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«ДЕРЕВО ПРОБЛЕМ»</a:t>
            </a:r>
          </a:p>
          <a:p>
            <a:pPr marL="422041" indent="-422041" algn="ctr">
              <a:buFont typeface="Arial" panose="020B0604020202020204" pitchFamily="34" charset="0"/>
              <a:buChar char="•"/>
              <a:defRPr/>
            </a:pPr>
            <a:r>
              <a:rPr lang="ru-RU" sz="2585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SWOT-анализ</a:t>
            </a:r>
          </a:p>
          <a:p>
            <a:pPr marL="422041" indent="-422041" algn="ctr">
              <a:buFont typeface="Arial" panose="020B0604020202020204" pitchFamily="34" charset="0"/>
              <a:buChar char="•"/>
              <a:defRPr/>
            </a:pPr>
            <a:r>
              <a:rPr lang="ru-RU" sz="2585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"Диаграмма </a:t>
            </a:r>
          </a:p>
          <a:p>
            <a:pPr marL="422041" indent="-422041" algn="ctr">
              <a:buFont typeface="Arial" panose="020B0604020202020204" pitchFamily="34" charset="0"/>
              <a:buChar char="•"/>
              <a:defRPr/>
            </a:pPr>
            <a:r>
              <a:rPr lang="ru-RU" sz="2585" b="1" baseline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Иcикавы</a:t>
            </a:r>
            <a:r>
              <a:rPr lang="ru-RU" sz="2585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(</a:t>
            </a:r>
            <a:r>
              <a:rPr lang="ru-RU" sz="2585" b="1" baseline="0" dirty="0" err="1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Ишикавы</a:t>
            </a:r>
            <a:r>
              <a:rPr lang="ru-RU" sz="2585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)</a:t>
            </a:r>
          </a:p>
          <a:p>
            <a:pPr marL="422041" indent="-422041" algn="ctr">
              <a:buFont typeface="Arial" panose="020B0604020202020204" pitchFamily="34" charset="0"/>
              <a:buChar char="•"/>
              <a:defRPr/>
            </a:pPr>
            <a:r>
              <a:rPr lang="ru-RU" sz="2585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"Цветущий лотос "</a:t>
            </a:r>
          </a:p>
          <a:p>
            <a:pPr algn="ctr">
              <a:defRPr/>
            </a:pPr>
            <a:endParaRPr lang="ru-RU" sz="2585" b="1" baseline="0" dirty="0">
              <a:ln w="90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</a:endParaRPr>
          </a:p>
          <a:p>
            <a:pPr algn="ctr">
              <a:defRPr/>
            </a:pPr>
            <a:endParaRPr lang="ru-RU" sz="2585" b="1" dirty="0">
              <a:ln w="90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0334" y="442111"/>
            <a:ext cx="8229600" cy="10550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sz="3323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МЕТОДЫ АНАЛИЗА ПРОБЛЕМ</a:t>
            </a:r>
          </a:p>
          <a:p>
            <a:pPr algn="ctr"/>
            <a:endParaRPr lang="ru-RU" sz="5539" baseline="0" dirty="0">
              <a:ln w="90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08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4368"/>
            <a:ext cx="9144000" cy="11150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323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ФОРМИРОВАНИЕ СПИСКА ВОЗМОЖНЫХ РЕШЕНИЙ ПРОБЛЕМ</a:t>
            </a:r>
          </a:p>
        </p:txBody>
      </p:sp>
      <p:sp>
        <p:nvSpPr>
          <p:cNvPr id="6" name="Вертикальный свиток 5"/>
          <p:cNvSpPr/>
          <p:nvPr/>
        </p:nvSpPr>
        <p:spPr>
          <a:xfrm>
            <a:off x="5103751" y="1628073"/>
            <a:ext cx="2858164" cy="239914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62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062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  <a:r>
              <a:rPr lang="ru-RU" sz="4062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.................</a:t>
            </a:r>
            <a:endParaRPr lang="en-US" sz="4062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062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  <a:r>
              <a:rPr lang="ru-RU" sz="4062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.................</a:t>
            </a:r>
            <a:endParaRPr lang="ru-RU" sz="4062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062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  <a:r>
              <a:rPr lang="ru-RU" sz="4062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.................</a:t>
            </a:r>
            <a:endParaRPr lang="ru-RU" sz="4062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062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  <a:r>
              <a:rPr lang="ru-RU" sz="4062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.................</a:t>
            </a:r>
            <a:endParaRPr lang="ru-RU" sz="4062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sz="4062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V</a:t>
            </a:r>
            <a:r>
              <a:rPr lang="ru-RU" sz="4062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.................</a:t>
            </a:r>
          </a:p>
          <a:p>
            <a:pPr algn="ctr"/>
            <a:endParaRPr lang="ru-RU" sz="4062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3774373" y="2262660"/>
            <a:ext cx="1262910" cy="11299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5766051" y="4359565"/>
            <a:ext cx="1262910" cy="73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187542" y="5444601"/>
            <a:ext cx="4690582" cy="887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85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ВОЗМОЖНЫЕ РЕШЕНИЯ </a:t>
            </a:r>
          </a:p>
          <a:p>
            <a:pPr algn="ctr">
              <a:defRPr/>
            </a:pPr>
            <a:r>
              <a:rPr lang="ru-RU" sz="2585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ПРОБЛЕМ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192" y="1594579"/>
            <a:ext cx="1619051" cy="28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46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Решение</a:t>
            </a:r>
            <a:endParaRPr lang="ru-RU" sz="1846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650334" y="1594579"/>
            <a:ext cx="2592288" cy="2326412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92" b="1" dirty="0">
                <a:solidFill>
                  <a:srgbClr val="FF0000"/>
                </a:solidFill>
              </a:rPr>
              <a:t>! ……………</a:t>
            </a:r>
          </a:p>
          <a:p>
            <a:pPr algn="ctr"/>
            <a:r>
              <a:rPr lang="ru-RU" sz="3692" b="1" dirty="0">
                <a:solidFill>
                  <a:srgbClr val="FF0000"/>
                </a:solidFill>
              </a:rPr>
              <a:t>!...................</a:t>
            </a:r>
          </a:p>
          <a:p>
            <a:pPr algn="ctr"/>
            <a:r>
              <a:rPr lang="ru-RU" sz="3692" b="1" dirty="0">
                <a:solidFill>
                  <a:srgbClr val="FF0000"/>
                </a:solidFill>
              </a:rPr>
              <a:t>! ……………</a:t>
            </a:r>
          </a:p>
          <a:p>
            <a:pPr algn="ctr"/>
            <a:r>
              <a:rPr lang="ru-RU" sz="3692" b="1" dirty="0">
                <a:solidFill>
                  <a:srgbClr val="FF0000"/>
                </a:solidFill>
              </a:rPr>
              <a:t>!...................</a:t>
            </a:r>
          </a:p>
          <a:p>
            <a:pPr algn="ctr"/>
            <a:r>
              <a:rPr lang="ru-RU" sz="3692" b="1" dirty="0">
                <a:solidFill>
                  <a:srgbClr val="FF0000"/>
                </a:solidFill>
              </a:rPr>
              <a:t>! </a:t>
            </a:r>
            <a:r>
              <a:rPr lang="ru-RU" sz="3692" b="1" dirty="0">
                <a:solidFill>
                  <a:srgbClr val="FF0000"/>
                </a:solidFill>
              </a:rPr>
              <a:t>……………</a:t>
            </a:r>
            <a:endParaRPr lang="ru-RU" sz="3692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47367" y="1567870"/>
            <a:ext cx="1728192" cy="281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46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Проблема</a:t>
            </a:r>
            <a:endParaRPr lang="ru-RU" sz="1846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5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8900" y="2805584"/>
            <a:ext cx="8329446" cy="2365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2041" indent="-422041" algn="ctr">
              <a:buFont typeface="Arial" panose="020B0604020202020204" pitchFamily="34" charset="0"/>
              <a:buChar char="•"/>
              <a:defRPr/>
            </a:pPr>
            <a:r>
              <a:rPr lang="ru-RU" sz="3692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"Метод шести шляп"</a:t>
            </a:r>
          </a:p>
          <a:p>
            <a:pPr marL="422041" indent="-422041" algn="ctr">
              <a:buFont typeface="Arial" panose="020B0604020202020204" pitchFamily="34" charset="0"/>
              <a:buChar char="•"/>
              <a:defRPr/>
            </a:pPr>
            <a:r>
              <a:rPr lang="ru-RU" sz="3692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Метод «Пять Почему» и </a:t>
            </a:r>
            <a:r>
              <a:rPr lang="ru-RU" sz="3692" b="1" baseline="0" dirty="0" err="1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др</a:t>
            </a:r>
            <a:endParaRPr lang="ru-RU" sz="3692" b="1" baseline="0" dirty="0" smtClean="0">
              <a:ln w="90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</a:endParaRPr>
          </a:p>
          <a:p>
            <a:pPr marL="422041" indent="-422041" algn="ctr">
              <a:buFont typeface="Arial" panose="020B0604020202020204" pitchFamily="34" charset="0"/>
              <a:buChar char="•"/>
              <a:defRPr/>
            </a:pPr>
            <a:r>
              <a:rPr lang="ru-RU" sz="3692" b="1" baseline="0" dirty="0" smtClean="0">
                <a:ln w="9000" cmpd="sng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Calibri" panose="020F0502020204030204" pitchFamily="34" charset="0"/>
              </a:rPr>
              <a:t>Матрица эффективности и реализуемости»</a:t>
            </a:r>
            <a:endParaRPr lang="ru-RU" sz="3692" b="1" baseline="0" dirty="0">
              <a:ln w="9000" cmpd="sng">
                <a:noFill/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Calibri" panose="020F050202020403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0927" y="1111014"/>
            <a:ext cx="8229600" cy="105507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FFCC00"/>
                </a:solidFill>
                <a:latin typeface="Century Gothic" pitchFamily="34" charset="0"/>
              </a:defRPr>
            </a:lvl9pPr>
          </a:lstStyle>
          <a:p>
            <a:pPr algn="ctr"/>
            <a:r>
              <a:rPr lang="ru-RU" sz="3692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МЕТОДЫ ПОИСКА РЕШЕНИЙ</a:t>
            </a:r>
          </a:p>
          <a:p>
            <a:pPr algn="ctr"/>
            <a:endParaRPr lang="ru-RU" sz="3692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84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8916" y="0"/>
            <a:ext cx="8375084" cy="1356946"/>
          </a:xfrm>
        </p:spPr>
        <p:txBody>
          <a:bodyPr/>
          <a:lstStyle/>
          <a:p>
            <a:r>
              <a:rPr lang="ru-RU" sz="3508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АЛЬТЕРНАТИВНЫХ РЕШЕНИЙ</a:t>
            </a:r>
            <a:endParaRPr lang="ru-RU" sz="3508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4156" y="1372186"/>
            <a:ext cx="6400800" cy="1617785"/>
          </a:xfrm>
        </p:spPr>
        <p:txBody>
          <a:bodyPr/>
          <a:lstStyle/>
          <a:p>
            <a:r>
              <a:rPr lang="ru-RU" sz="3692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Альтернативы</a:t>
            </a:r>
            <a:r>
              <a:rPr lang="ru-RU" sz="3692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создают «сетку </a:t>
            </a:r>
            <a:r>
              <a:rPr lang="ru-RU" sz="3692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безопасности»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498" y="2764311"/>
            <a:ext cx="5014225" cy="3461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6458" y="3894283"/>
            <a:ext cx="3356681" cy="12857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585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МАТРИЦА «ЭФФЕКТИВНОСТЬ - РЕАЛИЗУЕМОСТЬ»</a:t>
            </a:r>
          </a:p>
        </p:txBody>
      </p:sp>
    </p:spTree>
    <p:extLst>
      <p:ext uri="{BB962C8B-B14F-4D97-AF65-F5344CB8AC3E}">
        <p14:creationId xmlns:p14="http://schemas.microsoft.com/office/powerpoint/2010/main" val="194944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04367"/>
            <a:ext cx="9144000" cy="12286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92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РАНЖИРОВАНИЕ СПИСКА ВОЗМОЖНЫХ РЕШЕНИЙ </a:t>
            </a:r>
            <a:r>
              <a:rPr lang="ru-RU" sz="3692" b="1" baseline="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ПРОБЛЕМ</a:t>
            </a:r>
            <a:endParaRPr lang="ru-RU" sz="3692" b="1" baseline="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605549"/>
              </p:ext>
            </p:extLst>
          </p:nvPr>
        </p:nvGraphicFramePr>
        <p:xfrm>
          <a:off x="716803" y="1900215"/>
          <a:ext cx="7843335" cy="338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44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444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144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751082"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ШКОЛА</a:t>
                      </a:r>
                      <a:r>
                        <a:rPr lang="ru-RU" sz="1700" baseline="0" dirty="0" smtClean="0"/>
                        <a:t> МОЖЕТ РЕШИТЬ СВОИМИ СИЛАМИ</a:t>
                      </a:r>
                      <a:endParaRPr lang="ru-RU" sz="17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РЕШЕНИЕ</a:t>
                      </a:r>
                      <a:r>
                        <a:rPr lang="ru-RU" sz="1700" baseline="0" dirty="0" smtClean="0"/>
                        <a:t> НА УРОВКЕ </a:t>
                      </a:r>
                      <a:r>
                        <a:rPr lang="ru-RU" sz="1700" dirty="0" smtClean="0"/>
                        <a:t>ОМСУ</a:t>
                      </a:r>
                      <a:endParaRPr lang="ru-RU" sz="1700" dirty="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dirty="0" smtClean="0"/>
                        <a:t>РЕШАЕМ</a:t>
                      </a:r>
                      <a:r>
                        <a:rPr lang="ru-RU" sz="1700" baseline="0" dirty="0" smtClean="0"/>
                        <a:t> СИЛАМИ </a:t>
                      </a:r>
                      <a:r>
                        <a:rPr lang="ru-RU" sz="1700" baseline="0" dirty="0" smtClean="0"/>
                        <a:t>ВНЕШНИХ ДОНОРОВ</a:t>
                      </a:r>
                      <a:endParaRPr lang="ru-RU" sz="17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6278">
                <a:tc>
                  <a:txBody>
                    <a:bodyPr/>
                    <a:lstStyle/>
                    <a:p>
                      <a:pPr algn="ctr"/>
                      <a:endParaRPr lang="ru-RU" sz="170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endParaRPr lang="ru-RU" sz="170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endParaRPr lang="ru-RU" sz="170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6278">
                <a:tc>
                  <a:txBody>
                    <a:bodyPr/>
                    <a:lstStyle/>
                    <a:p>
                      <a:pPr algn="ctr"/>
                      <a:endParaRPr lang="ru-RU" sz="170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endParaRPr lang="ru-RU" sz="170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278">
                <a:tc>
                  <a:txBody>
                    <a:bodyPr/>
                    <a:lstStyle/>
                    <a:p>
                      <a:pPr algn="ctr"/>
                      <a:endParaRPr lang="ru-RU" sz="170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endParaRPr lang="ru-RU" sz="1700"/>
                    </a:p>
                  </a:txBody>
                  <a:tcPr marL="84406" marR="84406" marT="42203" marB="42203"/>
                </a:tc>
                <a:tc>
                  <a:txBody>
                    <a:bodyPr/>
                    <a:lstStyle/>
                    <a:p>
                      <a:pPr algn="ctr"/>
                      <a:endParaRPr lang="ru-RU" sz="1700" dirty="0"/>
                    </a:p>
                  </a:txBody>
                  <a:tcPr marL="84406" marR="84406" marT="42203" marB="42203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dmin\Pictures\head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9143999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915557" y="2506457"/>
            <a:ext cx="7391400" cy="1528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WWW.SAFE.EDU.KG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E-MAIL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OFFICE@SAFE.EDU.KG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/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FACEBOOK</a:t>
            </a:r>
            <a:b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</a:b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WWW.FACEBOOK.COM/SAFESCHOOLSKG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77" y="4800241"/>
            <a:ext cx="5181303" cy="203203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879934" y="1655019"/>
            <a:ext cx="7391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СПАСИБО ЗА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ВНИМАНИЕ</a:t>
            </a:r>
            <a:endParaRPr lang="ru-RU" sz="4000" b="1" baseline="0" dirty="0">
              <a:solidFill>
                <a:schemeClr val="accent1">
                  <a:lumMod val="50000"/>
                </a:scheme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8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82679" y="517281"/>
            <a:ext cx="7947025" cy="1065321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ИССЛЕДОВАНИЕ ПОКАЗАТЕЛЕЙ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131171"/>
            <a:ext cx="2133600" cy="337038"/>
          </a:xfrm>
          <a:prstGeom prst="rect">
            <a:avLst/>
          </a:prstGeom>
        </p:spPr>
        <p:txBody>
          <a:bodyPr/>
          <a:lstStyle/>
          <a:p>
            <a:fld id="{4024F9E6-8BD1-4849-86DE-3CD23B63DC4B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1030" name="Picture 6" descr="C:\Users\user\Desktop\загружено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550029"/>
            <a:ext cx="1857373" cy="1714498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252047" y="1434932"/>
            <a:ext cx="5820151" cy="5395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92" dirty="0">
                <a:solidFill>
                  <a:schemeClr val="accent1">
                    <a:lumMod val="50000"/>
                  </a:schemeClr>
                </a:solidFill>
              </a:rPr>
              <a:t> Замер освещенности</a:t>
            </a:r>
            <a:endParaRPr lang="en-US" sz="3692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k-KZ" sz="3692" dirty="0">
                <a:solidFill>
                  <a:schemeClr val="accent1">
                    <a:lumMod val="50000"/>
                  </a:schemeClr>
                </a:solidFill>
              </a:rPr>
              <a:t> Замер относительной влажности</a:t>
            </a:r>
            <a:endParaRPr lang="ru-RU" sz="3692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92" dirty="0">
                <a:solidFill>
                  <a:schemeClr val="accent1">
                    <a:lumMod val="50000"/>
                  </a:schemeClr>
                </a:solidFill>
              </a:rPr>
              <a:t> Замер температурного режима</a:t>
            </a:r>
          </a:p>
          <a:p>
            <a:pPr>
              <a:buFont typeface="Arial" pitchFamily="34" charset="0"/>
              <a:buChar char="•"/>
            </a:pPr>
            <a:r>
              <a:rPr lang="ru-RU" sz="3692" dirty="0">
                <a:solidFill>
                  <a:schemeClr val="accent1">
                    <a:lumMod val="50000"/>
                  </a:schemeClr>
                </a:solidFill>
              </a:rPr>
              <a:t> Определение концентрации СО2</a:t>
            </a:r>
            <a:endParaRPr lang="en-US" sz="3692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k-KZ" sz="3692" dirty="0">
                <a:solidFill>
                  <a:schemeClr val="accent1">
                    <a:lumMod val="50000"/>
                  </a:schemeClr>
                </a:solidFill>
              </a:rPr>
              <a:t> Замер сквозняков</a:t>
            </a:r>
            <a:endParaRPr lang="en-US" sz="3692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kk-KZ" sz="3692" dirty="0">
                <a:solidFill>
                  <a:schemeClr val="accent1">
                    <a:lumMod val="50000"/>
                  </a:schemeClr>
                </a:solidFill>
              </a:rPr>
              <a:t> Замер озеленения территории школы</a:t>
            </a:r>
          </a:p>
          <a:p>
            <a:pPr>
              <a:buFont typeface="Arial" pitchFamily="34" charset="0"/>
              <a:buChar char="•"/>
            </a:pPr>
            <a:r>
              <a:rPr lang="kk-KZ" sz="3692" dirty="0">
                <a:solidFill>
                  <a:schemeClr val="accent1">
                    <a:lumMod val="50000"/>
                  </a:schemeClr>
                </a:solidFill>
              </a:rPr>
              <a:t> замер уровня  электомагнитного излучения </a:t>
            </a:r>
            <a:endParaRPr lang="en-US" sz="3692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92" dirty="0">
                <a:solidFill>
                  <a:schemeClr val="accent1">
                    <a:lumMod val="50000"/>
                  </a:schemeClr>
                </a:solidFill>
              </a:rPr>
              <a:t> Картирование территории школы</a:t>
            </a:r>
          </a:p>
          <a:p>
            <a:pPr>
              <a:buFont typeface="Arial" pitchFamily="34" charset="0"/>
              <a:buChar char="•"/>
            </a:pPr>
            <a:endParaRPr lang="ru-RU" sz="3692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3692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92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3692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" name="Рисунок 9" descr="D:\Альфия\БИОМ\Фонд Конрада Аденауэра\EU2\школы\самооценка ЭЭЛ № 65\свет\P80118-190241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215075" y="3033343"/>
            <a:ext cx="2624966" cy="3165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02105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17281"/>
            <a:ext cx="8229600" cy="86749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ЗАМЕР ОСВЕЩЕННОСТИ</a:t>
            </a: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2991" y="1246434"/>
            <a:ext cx="3665984" cy="261868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Замер освещенности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проводится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люксметром. В учебных кабинетах замер проводился в 11 точках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0" y="6131171"/>
            <a:ext cx="2895600" cy="3370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131171"/>
            <a:ext cx="2133600" cy="337038"/>
          </a:xfrm>
          <a:prstGeom prst="rect">
            <a:avLst/>
          </a:prstGeom>
        </p:spPr>
        <p:txBody>
          <a:bodyPr/>
          <a:lstStyle/>
          <a:p>
            <a:fld id="{4024F9E6-8BD1-4849-86DE-3CD23B63DC4B}" type="slidenum">
              <a:rPr lang="ru-RU" smtClean="0"/>
              <a:pPr/>
              <a:t>3</a:t>
            </a:fld>
            <a:endParaRPr lang="ru-RU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572153" y="1252889"/>
            <a:ext cx="4437812" cy="3988135"/>
            <a:chOff x="2274" y="1850"/>
            <a:chExt cx="6655" cy="422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2274" y="1850"/>
              <a:ext cx="6655" cy="4229"/>
              <a:chOff x="695" y="641"/>
              <a:chExt cx="6655" cy="4229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748" y="641"/>
                <a:ext cx="5115" cy="4229"/>
                <a:chOff x="2773" y="480"/>
                <a:chExt cx="5115" cy="4229"/>
              </a:xfrm>
            </p:grpSpPr>
            <p:grpSp>
              <p:nvGrpSpPr>
                <p:cNvPr id="9" name="Group 5"/>
                <p:cNvGrpSpPr>
                  <a:grpSpLocks/>
                </p:cNvGrpSpPr>
                <p:nvPr/>
              </p:nvGrpSpPr>
              <p:grpSpPr bwMode="auto">
                <a:xfrm>
                  <a:off x="4346" y="480"/>
                  <a:ext cx="3542" cy="4229"/>
                  <a:chOff x="2348" y="350"/>
                  <a:chExt cx="3542" cy="4229"/>
                </a:xfrm>
              </p:grpSpPr>
              <p:grpSp>
                <p:nvGrpSpPr>
                  <p:cNvPr id="10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478" y="350"/>
                    <a:ext cx="3412" cy="4229"/>
                    <a:chOff x="2478" y="350"/>
                    <a:chExt cx="3412" cy="4229"/>
                  </a:xfrm>
                </p:grpSpPr>
                <p:sp>
                  <p:nvSpPr>
                    <p:cNvPr id="1031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8" y="350"/>
                      <a:ext cx="3412" cy="422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84406" tIns="42203" rIns="84406" bIns="42203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11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2" y="1064"/>
                      <a:ext cx="661" cy="3204"/>
                      <a:chOff x="2537" y="1064"/>
                      <a:chExt cx="661" cy="3204"/>
                    </a:xfrm>
                  </p:grpSpPr>
                  <p:sp>
                    <p:nvSpPr>
                      <p:cNvPr id="1033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064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34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50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35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91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36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98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37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47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38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94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39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432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2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5" y="1064"/>
                      <a:ext cx="661" cy="3204"/>
                      <a:chOff x="2537" y="1064"/>
                      <a:chExt cx="661" cy="3204"/>
                    </a:xfrm>
                  </p:grpSpPr>
                  <p:sp>
                    <p:nvSpPr>
                      <p:cNvPr id="1041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064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42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50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43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91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44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98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45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47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46" name="Rect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94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47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432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3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81" y="1064"/>
                      <a:ext cx="661" cy="3204"/>
                      <a:chOff x="2537" y="1064"/>
                      <a:chExt cx="661" cy="3204"/>
                    </a:xfrm>
                  </p:grpSpPr>
                  <p:sp>
                    <p:nvSpPr>
                      <p:cNvPr id="1049" name="Rectangl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064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50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50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51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91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52" name="Rectangl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98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53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47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54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94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1055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432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056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348" y="480"/>
                    <a:ext cx="143" cy="1855"/>
                  </a:xfrm>
                  <a:prstGeom prst="rect">
                    <a:avLst/>
                  </a:prstGeom>
                  <a:solidFill>
                    <a:srgbClr val="4F81BD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1057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2501"/>
                    <a:ext cx="143" cy="1855"/>
                  </a:xfrm>
                  <a:prstGeom prst="rect">
                    <a:avLst/>
                  </a:prstGeom>
                  <a:solidFill>
                    <a:srgbClr val="4F81BD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105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773" y="2115"/>
                  <a:ext cx="1372" cy="62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844083">
                    <a:spcAft>
                      <a:spcPts val="923"/>
                    </a:spcAft>
                  </a:pPr>
                  <a:r>
                    <a:rPr lang="ru-RU" sz="923" b="1" baseline="0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</a:rPr>
                    <a:t>Окно/внешняя стена</a:t>
                  </a:r>
                  <a:endParaRPr lang="ru-RU" sz="923" b="1" baseline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1059" name="AutoShape 35"/>
              <p:cNvSpPr>
                <a:spLocks noChangeArrowheads="1"/>
              </p:cNvSpPr>
              <p:nvPr/>
            </p:nvSpPr>
            <p:spPr bwMode="auto">
              <a:xfrm>
                <a:off x="2676" y="4248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0" name="AutoShape 36"/>
              <p:cNvSpPr>
                <a:spLocks noChangeArrowheads="1"/>
              </p:cNvSpPr>
              <p:nvPr/>
            </p:nvSpPr>
            <p:spPr bwMode="auto">
              <a:xfrm>
                <a:off x="3798" y="2809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1" name="AutoShape 37"/>
              <p:cNvSpPr>
                <a:spLocks noChangeArrowheads="1"/>
              </p:cNvSpPr>
              <p:nvPr/>
            </p:nvSpPr>
            <p:spPr bwMode="auto">
              <a:xfrm>
                <a:off x="4894" y="1413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2" name="AutoShape 38"/>
              <p:cNvSpPr>
                <a:spLocks noChangeArrowheads="1"/>
              </p:cNvSpPr>
              <p:nvPr/>
            </p:nvSpPr>
            <p:spPr bwMode="auto">
              <a:xfrm>
                <a:off x="2691" y="2823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3" name="AutoShape 39"/>
              <p:cNvSpPr>
                <a:spLocks noChangeArrowheads="1"/>
              </p:cNvSpPr>
              <p:nvPr/>
            </p:nvSpPr>
            <p:spPr bwMode="auto">
              <a:xfrm>
                <a:off x="2676" y="1413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4" name="AutoShape 40"/>
              <p:cNvSpPr>
                <a:spLocks noChangeArrowheads="1"/>
              </p:cNvSpPr>
              <p:nvPr/>
            </p:nvSpPr>
            <p:spPr bwMode="auto">
              <a:xfrm>
                <a:off x="3798" y="1413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5" name="AutoShape 41"/>
              <p:cNvSpPr>
                <a:spLocks noChangeArrowheads="1"/>
              </p:cNvSpPr>
              <p:nvPr/>
            </p:nvSpPr>
            <p:spPr bwMode="auto">
              <a:xfrm>
                <a:off x="3798" y="4249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6" name="AutoShape 42"/>
              <p:cNvSpPr>
                <a:spLocks noChangeArrowheads="1"/>
              </p:cNvSpPr>
              <p:nvPr/>
            </p:nvSpPr>
            <p:spPr bwMode="auto">
              <a:xfrm>
                <a:off x="4894" y="2809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7" name="AutoShape 43"/>
              <p:cNvSpPr>
                <a:spLocks noChangeArrowheads="1"/>
              </p:cNvSpPr>
              <p:nvPr/>
            </p:nvSpPr>
            <p:spPr bwMode="auto">
              <a:xfrm>
                <a:off x="4894" y="4249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8" name="Text Box 44"/>
              <p:cNvSpPr txBox="1">
                <a:spLocks noChangeArrowheads="1"/>
              </p:cNvSpPr>
              <p:nvPr/>
            </p:nvSpPr>
            <p:spPr bwMode="auto">
              <a:xfrm>
                <a:off x="695" y="808"/>
                <a:ext cx="1372" cy="62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>
                  <a:spcAft>
                    <a:spcPts val="923"/>
                  </a:spcAft>
                </a:pPr>
                <a:r>
                  <a:rPr lang="ru-RU" sz="923" b="1" baseline="0">
                    <a:solidFill>
                      <a:schemeClr val="accent1">
                        <a:lumMod val="50000"/>
                      </a:schemeClr>
                    </a:solidFill>
                    <a:latin typeface="Calibri" pitchFamily="34" charset="0"/>
                  </a:rPr>
                  <a:t>Стол учителя</a:t>
                </a:r>
                <a:endParaRPr lang="ru-RU" sz="923" b="1" baseline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9" name="AutoShape 45"/>
              <p:cNvSpPr>
                <a:spLocks noChangeArrowheads="1"/>
              </p:cNvSpPr>
              <p:nvPr/>
            </p:nvSpPr>
            <p:spPr bwMode="auto">
              <a:xfrm>
                <a:off x="2691" y="991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0" name="Text Box 46"/>
              <p:cNvSpPr txBox="1">
                <a:spLocks noChangeArrowheads="1"/>
              </p:cNvSpPr>
              <p:nvPr/>
            </p:nvSpPr>
            <p:spPr bwMode="auto">
              <a:xfrm>
                <a:off x="3231" y="641"/>
                <a:ext cx="1839" cy="37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>
                  <a:spcAft>
                    <a:spcPts val="923"/>
                  </a:spcAft>
                </a:pPr>
                <a:r>
                  <a:rPr lang="ru-RU" sz="738" baseline="0">
                    <a:solidFill>
                      <a:schemeClr val="accent1">
                        <a:lumMod val="50000"/>
                      </a:schemeClr>
                    </a:solidFill>
                    <a:latin typeface="Calibri" pitchFamily="34" charset="0"/>
                  </a:rPr>
                  <a:t>                   Доска</a:t>
                </a:r>
                <a:endParaRPr lang="ru-RU" sz="1662" baseline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cxnSp>
            <p:nvCxnSpPr>
              <p:cNvPr id="1071" name="AutoShape 47"/>
              <p:cNvCxnSpPr>
                <a:cxnSpLocks noChangeShapeType="1"/>
              </p:cNvCxnSpPr>
              <p:nvPr/>
            </p:nvCxnSpPr>
            <p:spPr bwMode="auto">
              <a:xfrm flipH="1">
                <a:off x="5175" y="1575"/>
                <a:ext cx="1004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072" name="AutoShape 48"/>
              <p:cNvSpPr>
                <a:spLocks noChangeArrowheads="1"/>
              </p:cNvSpPr>
              <p:nvPr/>
            </p:nvSpPr>
            <p:spPr bwMode="auto">
              <a:xfrm>
                <a:off x="3914" y="669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73" name="Text Box 49"/>
              <p:cNvSpPr txBox="1">
                <a:spLocks noChangeArrowheads="1"/>
              </p:cNvSpPr>
              <p:nvPr/>
            </p:nvSpPr>
            <p:spPr bwMode="auto">
              <a:xfrm>
                <a:off x="5978" y="1413"/>
                <a:ext cx="1372" cy="94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pPr algn="ctr" defTabSz="844083">
                  <a:spcAft>
                    <a:spcPts val="923"/>
                  </a:spcAft>
                </a:pPr>
                <a:r>
                  <a:rPr lang="ru-RU" sz="923" b="1" baseline="0">
                    <a:solidFill>
                      <a:schemeClr val="accent1">
                        <a:lumMod val="50000"/>
                      </a:schemeClr>
                    </a:solidFill>
                    <a:latin typeface="Calibri" pitchFamily="34" charset="0"/>
                  </a:rPr>
                  <a:t>Место проведения   замеров</a:t>
                </a:r>
                <a:endParaRPr lang="ru-RU" sz="923" b="1" baseline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074" name="Rectangle 50"/>
            <p:cNvSpPr>
              <a:spLocks noChangeArrowheads="1"/>
            </p:cNvSpPr>
            <p:nvPr/>
          </p:nvSpPr>
          <p:spPr bwMode="auto">
            <a:xfrm>
              <a:off x="4149" y="2200"/>
              <a:ext cx="661" cy="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1075" name="AutoShape 51"/>
            <p:cNvCxnSpPr>
              <a:cxnSpLocks noChangeShapeType="1"/>
            </p:cNvCxnSpPr>
            <p:nvPr/>
          </p:nvCxnSpPr>
          <p:spPr bwMode="auto">
            <a:xfrm>
              <a:off x="3887" y="2385"/>
              <a:ext cx="35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sp>
          <p:nvSpPr>
            <p:cNvPr id="1076" name="AutoShape 52"/>
            <p:cNvSpPr>
              <a:spLocks noChangeArrowheads="1"/>
            </p:cNvSpPr>
            <p:nvPr/>
          </p:nvSpPr>
          <p:spPr bwMode="auto">
            <a:xfrm>
              <a:off x="4270" y="2200"/>
              <a:ext cx="376" cy="350"/>
            </a:xfrm>
            <a:prstGeom prst="star4">
              <a:avLst>
                <a:gd name="adj" fmla="val 12500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pic>
        <p:nvPicPr>
          <p:cNvPr id="58" name="Рисунок 57" descr="D:\Альфия\БИОМ\Фонд Конрада Аденауэра\EU2\школы\самооценка ЭЭЛ № 65\свет\P80118-19020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57158" y="3890601"/>
            <a:ext cx="3857652" cy="249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22399" y="5478974"/>
            <a:ext cx="2572663" cy="118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8486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ЗАМЕР ОТНОСИТЕЛЬНОЙ ВЛАЖНОСТИ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Показатель</a:t>
            </a:r>
          </a:p>
          <a:p>
            <a:pPr>
              <a:buNone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 влажности</a:t>
            </a:r>
          </a:p>
          <a:p>
            <a:pPr>
              <a:buNone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 определяют </a:t>
            </a:r>
          </a:p>
          <a:p>
            <a:pPr>
              <a:buNone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гигрометором.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0" y="6131171"/>
            <a:ext cx="2895600" cy="3370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131171"/>
            <a:ext cx="2133600" cy="337038"/>
          </a:xfrm>
          <a:prstGeom prst="rect">
            <a:avLst/>
          </a:prstGeom>
        </p:spPr>
        <p:txBody>
          <a:bodyPr/>
          <a:lstStyle/>
          <a:p>
            <a:fld id="{4024F9E6-8BD1-4849-86DE-3CD23B63DC4B}" type="slidenum">
              <a:rPr lang="ru-RU" smtClean="0"/>
              <a:pPr/>
              <a:t>4</a:t>
            </a:fld>
            <a:endParaRPr lang="ru-RU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3571869" y="1912316"/>
            <a:ext cx="5159995" cy="4054604"/>
            <a:chOff x="2773" y="480"/>
            <a:chExt cx="6426" cy="4229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2773" y="480"/>
              <a:ext cx="5115" cy="4229"/>
              <a:chOff x="2773" y="480"/>
              <a:chExt cx="5115" cy="4229"/>
            </a:xfrm>
          </p:grpSpPr>
          <p:grpSp>
            <p:nvGrpSpPr>
              <p:cNvPr id="8" name="Group 4"/>
              <p:cNvGrpSpPr>
                <a:grpSpLocks/>
              </p:cNvGrpSpPr>
              <p:nvPr/>
            </p:nvGrpSpPr>
            <p:grpSpPr bwMode="auto">
              <a:xfrm>
                <a:off x="2773" y="480"/>
                <a:ext cx="5115" cy="4229"/>
                <a:chOff x="2773" y="480"/>
                <a:chExt cx="5115" cy="4229"/>
              </a:xfrm>
            </p:grpSpPr>
            <p:grpSp>
              <p:nvGrpSpPr>
                <p:cNvPr id="9" name="Group 5"/>
                <p:cNvGrpSpPr>
                  <a:grpSpLocks/>
                </p:cNvGrpSpPr>
                <p:nvPr/>
              </p:nvGrpSpPr>
              <p:grpSpPr bwMode="auto">
                <a:xfrm>
                  <a:off x="4346" y="480"/>
                  <a:ext cx="3542" cy="4229"/>
                  <a:chOff x="2348" y="350"/>
                  <a:chExt cx="3542" cy="4229"/>
                </a:xfrm>
              </p:grpSpPr>
              <p:grpSp>
                <p:nvGrpSpPr>
                  <p:cNvPr id="10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2478" y="350"/>
                    <a:ext cx="3412" cy="4229"/>
                    <a:chOff x="2478" y="350"/>
                    <a:chExt cx="3412" cy="4229"/>
                  </a:xfrm>
                </p:grpSpPr>
                <p:sp>
                  <p:nvSpPr>
                    <p:cNvPr id="2055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78" y="350"/>
                      <a:ext cx="3412" cy="4229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84406" tIns="42203" rIns="84406" bIns="42203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p:txBody>
                </p:sp>
                <p:grpSp>
                  <p:nvGrpSpPr>
                    <p:cNvPr id="11" name="Group 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2602" y="1064"/>
                      <a:ext cx="661" cy="3204"/>
                      <a:chOff x="2537" y="1064"/>
                      <a:chExt cx="661" cy="3204"/>
                    </a:xfrm>
                  </p:grpSpPr>
                  <p:sp>
                    <p:nvSpPr>
                      <p:cNvPr id="2057" name="Rectangle 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064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58" name="Rectangle 1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50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59" name="Rectangle 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91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60" name="Rectangle 1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98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61" name="Rectangl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47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62" name="Rectangle 1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94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63" name="Rectangle 1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432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2" name="Group 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5" y="1064"/>
                      <a:ext cx="661" cy="3204"/>
                      <a:chOff x="2537" y="1064"/>
                      <a:chExt cx="661" cy="3204"/>
                    </a:xfrm>
                  </p:grpSpPr>
                  <p:sp>
                    <p:nvSpPr>
                      <p:cNvPr id="2065" name="Rectangle 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064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66" name="Rectangle 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50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67" name="Rectangle 1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91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68" name="Rectangle 2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98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69" name="Rectangle 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47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70" name="Rectangle 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94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71" name="Rectangle 2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432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</p:grpSp>
                <p:grpSp>
                  <p:nvGrpSpPr>
                    <p:cNvPr id="13" name="Group 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781" y="1064"/>
                      <a:ext cx="661" cy="3204"/>
                      <a:chOff x="2537" y="1064"/>
                      <a:chExt cx="661" cy="3204"/>
                    </a:xfrm>
                  </p:grpSpPr>
                  <p:sp>
                    <p:nvSpPr>
                      <p:cNvPr id="2073" name="Rectangle 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064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74" name="Rectangle 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50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75" name="Rectangle 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91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76" name="Rectangle 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198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77" name="Rectangle 2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478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78" name="Rectangle 3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2945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  <p:sp>
                    <p:nvSpPr>
                      <p:cNvPr id="2079" name="Rectangle 3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2537" y="3432"/>
                        <a:ext cx="661" cy="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vert="horz" wrap="square" lIns="84406" tIns="42203" rIns="84406" bIns="42203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>
                          <a:solidFill>
                            <a:schemeClr val="accent1">
                              <a:lumMod val="50000"/>
                            </a:schemeClr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2080" name="Rectangle 32"/>
                  <p:cNvSpPr>
                    <a:spLocks noChangeArrowheads="1"/>
                  </p:cNvSpPr>
                  <p:nvPr/>
                </p:nvSpPr>
                <p:spPr bwMode="auto">
                  <a:xfrm>
                    <a:off x="2348" y="480"/>
                    <a:ext cx="143" cy="1855"/>
                  </a:xfrm>
                  <a:prstGeom prst="rect">
                    <a:avLst/>
                  </a:prstGeom>
                  <a:solidFill>
                    <a:srgbClr val="4F81BD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2081" name="Rectangle 33"/>
                  <p:cNvSpPr>
                    <a:spLocks noChangeArrowheads="1"/>
                  </p:cNvSpPr>
                  <p:nvPr/>
                </p:nvSpPr>
                <p:spPr bwMode="auto">
                  <a:xfrm>
                    <a:off x="2354" y="2501"/>
                    <a:ext cx="143" cy="1855"/>
                  </a:xfrm>
                  <a:prstGeom prst="rect">
                    <a:avLst/>
                  </a:prstGeom>
                  <a:solidFill>
                    <a:srgbClr val="4F81BD"/>
                  </a:solidFill>
                  <a:ln w="38100">
                    <a:solidFill>
                      <a:srgbClr val="F2F2F2"/>
                    </a:solidFill>
                    <a:miter lim="800000"/>
                    <a:headEnd/>
                    <a:tailEnd/>
                  </a:ln>
                  <a:effectLst>
                    <a:outerShdw dist="28398" dir="3806097" algn="ctr" rotWithShape="0">
                      <a:srgbClr val="243F60">
                        <a:alpha val="50000"/>
                      </a:srgbClr>
                    </a:outerShdw>
                  </a:effectLst>
                </p:spPr>
                <p:txBody>
                  <a:bodyPr vert="horz" wrap="square" lIns="84406" tIns="42203" rIns="84406" bIns="42203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208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773" y="2115"/>
                  <a:ext cx="1372" cy="62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84406" tIns="42203" rIns="84406" bIns="42203" numCol="1" anchor="t" anchorCtr="0" compatLnSpc="1">
                  <a:prstTxWarp prst="textNoShape">
                    <a:avLst/>
                  </a:prstTxWarp>
                </a:bodyPr>
                <a:lstStyle/>
                <a:p>
                  <a:pPr algn="ctr" defTabSz="844083">
                    <a:spcAft>
                      <a:spcPts val="923"/>
                    </a:spcAft>
                  </a:pPr>
                  <a:r>
                    <a:rPr lang="ru-RU" sz="923" b="1" baseline="0" dirty="0">
                      <a:solidFill>
                        <a:schemeClr val="accent1">
                          <a:lumMod val="50000"/>
                        </a:schemeClr>
                      </a:solidFill>
                      <a:latin typeface="Calibri" pitchFamily="34" charset="0"/>
                    </a:rPr>
                    <a:t>Окно/внешняя стена</a:t>
                  </a:r>
                  <a:endParaRPr lang="ru-RU" sz="923" b="1" baseline="0" dirty="0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2083" name="AutoShape 35"/>
              <p:cNvSpPr>
                <a:spLocks noChangeArrowheads="1"/>
              </p:cNvSpPr>
              <p:nvPr/>
            </p:nvSpPr>
            <p:spPr bwMode="auto">
              <a:xfrm>
                <a:off x="4566" y="4048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84" name="AutoShape 36"/>
              <p:cNvSpPr>
                <a:spLocks noChangeArrowheads="1"/>
              </p:cNvSpPr>
              <p:nvPr/>
            </p:nvSpPr>
            <p:spPr bwMode="auto">
              <a:xfrm>
                <a:off x="5883" y="2504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85" name="AutoShape 37"/>
              <p:cNvSpPr>
                <a:spLocks noChangeArrowheads="1"/>
              </p:cNvSpPr>
              <p:nvPr/>
            </p:nvSpPr>
            <p:spPr bwMode="auto">
              <a:xfrm>
                <a:off x="7440" y="610"/>
                <a:ext cx="376" cy="350"/>
              </a:xfrm>
              <a:prstGeom prst="star4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84406" tIns="42203" rIns="84406" bIns="42203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086" name="Text Box 38"/>
            <p:cNvSpPr txBox="1">
              <a:spLocks noChangeArrowheads="1"/>
            </p:cNvSpPr>
            <p:nvPr/>
          </p:nvSpPr>
          <p:spPr bwMode="auto">
            <a:xfrm>
              <a:off x="8034" y="480"/>
              <a:ext cx="1165" cy="76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84406" tIns="42203" rIns="84406" bIns="42203" numCol="1" anchor="t" anchorCtr="0" compatLnSpc="1">
              <a:prstTxWarp prst="textNoShape">
                <a:avLst/>
              </a:prstTxWarp>
            </a:bodyPr>
            <a:lstStyle/>
            <a:p>
              <a:pPr algn="ctr" defTabSz="844083">
                <a:spcAft>
                  <a:spcPts val="923"/>
                </a:spcAft>
              </a:pPr>
              <a:r>
                <a:rPr lang="ru-RU" sz="923" b="1" baseline="0">
                  <a:solidFill>
                    <a:schemeClr val="accent1">
                      <a:lumMod val="50000"/>
                    </a:schemeClr>
                  </a:solidFill>
                  <a:latin typeface="Calibri" pitchFamily="34" charset="0"/>
                </a:rPr>
                <a:t>Место проведения замера</a:t>
              </a:r>
              <a:endParaRPr lang="ru-RU" sz="923" b="1" baseline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cxnSp>
          <p:nvCxnSpPr>
            <p:cNvPr id="2087" name="AutoShape 39"/>
            <p:cNvCxnSpPr>
              <a:cxnSpLocks noChangeShapeType="1"/>
            </p:cNvCxnSpPr>
            <p:nvPr/>
          </p:nvCxnSpPr>
          <p:spPr bwMode="auto">
            <a:xfrm flipH="1">
              <a:off x="7816" y="791"/>
              <a:ext cx="21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3897074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ЗАМЕР ТЕМПЕРАТУРНОГО РЕЖИМА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0" y="6131171"/>
            <a:ext cx="2895600" cy="3370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131171"/>
            <a:ext cx="2133600" cy="337038"/>
          </a:xfrm>
          <a:prstGeom prst="rect">
            <a:avLst/>
          </a:prstGeom>
        </p:spPr>
        <p:txBody>
          <a:bodyPr/>
          <a:lstStyle/>
          <a:p>
            <a:fld id="{4024F9E6-8BD1-4849-86DE-3CD23B63DC4B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2911" y="1846373"/>
            <a:ext cx="7938966" cy="405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7516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36925" y="1332024"/>
            <a:ext cx="8593241" cy="548062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ОПРЕДЕЛЕНИЕ КОНЦЕНТРАЦИИ СО2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18746" y="1368464"/>
            <a:ext cx="8229600" cy="4533915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Прибор: ручной измеритель СО</a:t>
            </a:r>
            <a:r>
              <a:rPr lang="ru-RU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. Монитор прибора обеспечивают одновременный контроль концентрации CO</a:t>
            </a:r>
            <a:r>
              <a:rPr lang="ru-RU" baseline="-25000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влажности и температуры окружающей среды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0" y="6131171"/>
            <a:ext cx="2895600" cy="3370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131171"/>
            <a:ext cx="2133600" cy="337038"/>
          </a:xfrm>
          <a:prstGeom prst="rect">
            <a:avLst/>
          </a:prstGeom>
        </p:spPr>
        <p:txBody>
          <a:bodyPr/>
          <a:lstStyle/>
          <a:p>
            <a:fld id="{4024F9E6-8BD1-4849-86DE-3CD23B63DC4B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6" name="Рисунок 5" descr="D:\Альфия\БИОМ\Фонд Конрада Аденауэра\EU2\школы\самооценка ЭЭЛ № 65\нор\P80113-11034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3297114"/>
            <a:ext cx="4286280" cy="29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:\Альфия\БИОМ\Фонд Конрада Аденауэра\EU2\школы\самооценка ЭЭЛ № 65\нор\P80113-11171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29256" y="3297114"/>
            <a:ext cx="3500462" cy="2901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412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kk-KZ" b="1" dirty="0" smtClean="0">
                <a:solidFill>
                  <a:schemeClr val="accent1">
                    <a:lumMod val="50000"/>
                  </a:schemeClr>
                </a:solidFill>
              </a:rPr>
              <a:t>ЗАМЕР СКВОЗНЯКОВ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28596" y="1450717"/>
            <a:ext cx="5106144" cy="422030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kk-KZ" dirty="0" smtClean="0">
                <a:solidFill>
                  <a:schemeClr val="accent1">
                    <a:lumMod val="50000"/>
                  </a:schemeClr>
                </a:solidFill>
              </a:rPr>
              <a:t>   Для того, чтобы проверить наличие сквозняков от окна, необходимо поднести свечу близко к оконной створке в том месте, где оно соприкасается с оконной рамой. Если пламя свечи будет сильно колебаться, значит из окна действительно дует. Свечой нужно пройти по всему периметру конструкции.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0" y="6131171"/>
            <a:ext cx="2895600" cy="3370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131171"/>
            <a:ext cx="2133600" cy="337038"/>
          </a:xfrm>
          <a:prstGeom prst="rect">
            <a:avLst/>
          </a:prstGeom>
        </p:spPr>
        <p:txBody>
          <a:bodyPr/>
          <a:lstStyle/>
          <a:p>
            <a:fld id="{4024F9E6-8BD1-4849-86DE-3CD23B63DC4B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6" name="Рисунок 5" descr="D:\Альфия\БИОМ\Фонд Конрада Аденауэра\EU2\школы\самооценка ЭЭЛ № 65\нор\P80113-111946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572132" y="1252889"/>
            <a:ext cx="3164362" cy="4615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220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ЗАМЕР ОЗЕЛЕНЕНИЯ ТЕРРИТОРИИ ШКОЛЫ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Уровень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озелененности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выражается в процентах и является основным показателем для определения обеспеченности территории зелеными насаждениями, а также характеризует гигиеническую эффективность системы озеленения. Согласно  нормативам комплексного стандарта  по безопасности, зеленые насаждения должны занимать до 50 % территории пришкольной территории.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0" y="6131171"/>
            <a:ext cx="2895600" cy="3370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131171"/>
            <a:ext cx="2133600" cy="337038"/>
          </a:xfrm>
          <a:prstGeom prst="rect">
            <a:avLst/>
          </a:prstGeom>
        </p:spPr>
        <p:txBody>
          <a:bodyPr/>
          <a:lstStyle/>
          <a:p>
            <a:fld id="{4024F9E6-8BD1-4849-86DE-3CD23B63DC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44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8650" y="152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КАРТИРОВАНИЕ ТЕРРИТОРИИ ШКОЛЫ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4294967295"/>
          </p:nvPr>
        </p:nvSpPr>
        <p:spPr>
          <a:xfrm>
            <a:off x="0" y="6131171"/>
            <a:ext cx="2895600" cy="33703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131171"/>
            <a:ext cx="2133600" cy="337038"/>
          </a:xfrm>
          <a:prstGeom prst="rect">
            <a:avLst/>
          </a:prstGeom>
        </p:spPr>
        <p:txBody>
          <a:bodyPr/>
          <a:lstStyle/>
          <a:p>
            <a:fld id="{4024F9E6-8BD1-4849-86DE-3CD23B63DC4B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6" name="Рисунок 5" descr="D:\Альфия\фото\с сотки\IMG_20180222_164601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2140361" y="-321495"/>
            <a:ext cx="5077593" cy="8358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421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Затмение">
  <a:themeElements>
    <a:clrScheme name="2_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2_Затмение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2_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2010_Spare-NonSust_Biotic Mech_reg</Template>
  <TotalTime>476</TotalTime>
  <Words>624</Words>
  <Application>Microsoft Office PowerPoint</Application>
  <PresentationFormat>Экран (4:3)</PresentationFormat>
  <Paragraphs>120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Century Gothic</vt:lpstr>
      <vt:lpstr>Times New Roman</vt:lpstr>
      <vt:lpstr>Wingdings</vt:lpstr>
      <vt:lpstr>2_Затмение</vt:lpstr>
      <vt:lpstr>2_Тема Office</vt:lpstr>
      <vt:lpstr>  «Мониторинг и оценка»  </vt:lpstr>
      <vt:lpstr>ИССЛЕДОВАНИЕ ПОКАЗАТЕЛЕЙ </vt:lpstr>
      <vt:lpstr>ЗАМЕР ОСВЕЩЕННОСТИ</vt:lpstr>
      <vt:lpstr>ЗАМЕР ОТНОСИТЕЛЬНОЙ ВЛАЖНОСТИ</vt:lpstr>
      <vt:lpstr>ЗАМЕР ТЕМПЕРАТУРНОГО РЕЖИМА</vt:lpstr>
      <vt:lpstr>ОПРЕДЕЛЕНИЕ КОНЦЕНТРАЦИИ СО2    </vt:lpstr>
      <vt:lpstr>ЗАМЕР СКВОЗНЯКОВ </vt:lpstr>
      <vt:lpstr>ЗАМЕР ОЗЕЛЕНЕНИЯ ТЕРРИТОРИИ ШКОЛЫ</vt:lpstr>
      <vt:lpstr>КАРТИРОВАНИЕ ТЕРРИТОРИИ ШКОЛЫ</vt:lpstr>
      <vt:lpstr>АНКЕТИРОВАНИЕ РОДИТЕЛЕЙ УЧАЩИХСЯ </vt:lpstr>
      <vt:lpstr>Презентация PowerPoint</vt:lpstr>
      <vt:lpstr>Презентация PowerPoint</vt:lpstr>
      <vt:lpstr>Презентация PowerPoint</vt:lpstr>
      <vt:lpstr>АНАЛИЗ АЛЬТЕРНАТИВНЫХ РЕШЕНИЙ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User</cp:lastModifiedBy>
  <cp:revision>184</cp:revision>
  <cp:lastPrinted>1601-01-01T00:00:00Z</cp:lastPrinted>
  <dcterms:created xsi:type="dcterms:W3CDTF">1601-01-01T00:00:00Z</dcterms:created>
  <dcterms:modified xsi:type="dcterms:W3CDTF">2019-03-24T19:49:35Z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