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7" r:id="rId2"/>
  </p:sldMasterIdLst>
  <p:notesMasterIdLst>
    <p:notesMasterId r:id="rId25"/>
  </p:notesMasterIdLst>
  <p:sldIdLst>
    <p:sldId id="381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9" r:id="rId17"/>
    <p:sldId id="420" r:id="rId18"/>
    <p:sldId id="412" r:id="rId19"/>
    <p:sldId id="421" r:id="rId20"/>
    <p:sldId id="413" r:id="rId21"/>
    <p:sldId id="414" r:id="rId22"/>
    <p:sldId id="416" r:id="rId23"/>
    <p:sldId id="41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FC"/>
    <a:srgbClr val="030EF3"/>
    <a:srgbClr val="FFCC00"/>
    <a:srgbClr val="354CF7"/>
    <a:srgbClr val="4D25F7"/>
    <a:srgbClr val="008EC0"/>
    <a:srgbClr val="CCFF33"/>
    <a:srgbClr val="FF9900"/>
    <a:srgbClr val="66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3" d="100"/>
          <a:sy n="63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ED8E89-C546-482B-BEA0-67B62BD6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124BA2-049C-4536-B055-4FDE912A228C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00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124BA2-049C-4536-B055-4FDE912A228C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113" y="0"/>
            <a:ext cx="96012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756775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6" name="Picture 9" descr="ofF-02"/>
          <p:cNvPicPr>
            <a:picLocks noChangeAspect="1" noChangeArrowheads="1"/>
          </p:cNvPicPr>
          <p:nvPr/>
        </p:nvPicPr>
        <p:blipFill>
          <a:blip r:embed="rId2" cstate="print"/>
          <a:srcRect r="60976"/>
          <a:stretch>
            <a:fillRect/>
          </a:stretch>
        </p:blipFill>
        <p:spPr bwMode="auto">
          <a:xfrm flipH="1">
            <a:off x="0" y="838200"/>
            <a:ext cx="24384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985838"/>
            <a:ext cx="6015038" cy="1444625"/>
          </a:xfrm>
        </p:spPr>
        <p:txBody>
          <a:bodyPr anchor="b"/>
          <a:lstStyle>
            <a:lvl1pPr>
              <a:defRPr sz="4000" b="0"/>
            </a:lvl1pPr>
          </a:lstStyle>
          <a:p>
            <a:r>
              <a:rPr lang="en-US" altLang="ja-JP"/>
              <a:t>Образец заголовка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427413"/>
            <a:ext cx="601503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 altLang="ja-JP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F16F4CE7-FD5B-4385-963A-9BCED3A22E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600C-E557-4D77-9151-682B42BE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3917-0619-4CE7-89C5-FB2241DA7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FB7E-7B06-466F-BA4C-A345C4997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B75B-E2DB-4694-B12E-EAC47EA39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97F-A25B-4379-9ECE-C8A411AEB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7B078-4DBE-473C-8977-A8E662CF3265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659B-1740-478B-B2C5-1D170398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3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25D4-0CAC-418F-BF73-673343704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5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6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1B48-A4C5-4AFA-BEAC-ABCFEC914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2E18-AAFB-4836-A2ED-A43CC0CE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0F3F-0933-48DE-A7D0-118D3DBFD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A7C4-CF4D-4B02-81B9-AD8D9294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6ECE-21B5-4DE2-86A4-757FE67E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8E53-EB5B-4E65-A8D5-170A8A5B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ACD6-769A-4574-B5E9-F0B5587A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59AD-6BFB-49DC-A578-FDF2A50B1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4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051" name="Picture 4" descr="of-0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53063" y="0"/>
            <a:ext cx="369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gradFill rotWithShape="1">
            <a:gsLst>
              <a:gs pos="0">
                <a:srgbClr val="005400">
                  <a:gamma/>
                  <a:shade val="46275"/>
                  <a:invGamma/>
                </a:srgbClr>
              </a:gs>
              <a:gs pos="100000">
                <a:srgbClr val="005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715DA-07A3-4B04-B00A-AB9E9D6A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6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9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25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2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19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BCB9D60-13C4-433E-ABE9-F4CBAF912634}" type="datetimeFigureOut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26.03.2019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2D7EA0E-E8E0-4C43-896B-1A2590D4980F}" type="slidenum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028700" y="1905000"/>
            <a:ext cx="7086600" cy="28035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500" b="1" dirty="0">
                <a:solidFill>
                  <a:srgbClr val="002060"/>
                </a:solidFill>
                <a:latin typeface="+mn-lt"/>
              </a:rPr>
              <a:t>«Без</a:t>
            </a:r>
            <a:r>
              <a:rPr lang="ru-RU" sz="45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опас</a:t>
            </a:r>
            <a:r>
              <a:rPr lang="ru-RU" sz="4500" b="1" dirty="0">
                <a:solidFill>
                  <a:srgbClr val="002060"/>
                </a:solidFill>
                <a:latin typeface="+mn-lt"/>
              </a:rPr>
              <a:t>ность образовательной </a:t>
            </a:r>
            <a:r>
              <a:rPr lang="ru-RU" sz="4500" b="1" dirty="0" smtClean="0">
                <a:solidFill>
                  <a:srgbClr val="002060"/>
                </a:solidFill>
                <a:latin typeface="+mn-lt"/>
              </a:rPr>
              <a:t>среды»</a:t>
            </a:r>
            <a:r>
              <a:rPr lang="ru-RU" sz="45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5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36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78A052-3CA3-4433-BE93-EDEAD8836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4800600"/>
            <a:ext cx="149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Насырова А.Р.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5800"/>
            <a:ext cx="2776538" cy="18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3713"/>
            <a:ext cx="395763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Цели Устойчивого развития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34432"/>
            <a:ext cx="3810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62" y="2357994"/>
            <a:ext cx="3786188" cy="3818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62" y="365126"/>
            <a:ext cx="3823631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Таким образом, существование проблемы безопасности жизнедеятельности человека признается во всем мире.  Сегодня, несмотря на шаги со стороны государства в области регулирования вопросов обеспечения условий безопасности в образовательных учреждениях, на практике все еще сложно ее достичь. Ключевая роль в обеспечении безопасности отдельной личности принадлежит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154190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Прямоугольник 3"/>
          <p:cNvSpPr>
            <a:spLocks noChangeArrowheads="1"/>
          </p:cNvSpPr>
          <p:nvPr/>
        </p:nvSpPr>
        <p:spPr bwMode="auto">
          <a:xfrm>
            <a:off x="4726733" y="842456"/>
            <a:ext cx="425613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Все живое на Земле существует в очень узком диапазоне условий</a:t>
            </a:r>
          </a:p>
          <a:p>
            <a:pPr algn="ctr" eaLnBrk="1" hangingPunct="1"/>
            <a:r>
              <a:rPr lang="ru-RU" altLang="ru-RU" b="1" i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окружающей среды. Все виды, включая людей, имеют свои пределы </a:t>
            </a:r>
          </a:p>
          <a:p>
            <a:pPr algn="ctr" eaLnBrk="1" hangingPunct="1"/>
            <a:r>
              <a:rPr lang="ru-RU" altLang="ru-RU" b="1" i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толерантности к различным факторам внешней среды, таких как</a:t>
            </a:r>
          </a:p>
          <a:p>
            <a:pPr algn="ctr" eaLnBrk="1" hangingPunct="1"/>
            <a:r>
              <a:rPr lang="ru-RU" altLang="ru-RU" b="1" i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температура, кислород, освещенность, влажность, давление и т.д.  </a:t>
            </a:r>
            <a:endParaRPr lang="ru-RU" altLang="ru-RU" b="1" i="1" baseline="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2248" y="206751"/>
            <a:ext cx="8229600" cy="47185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ОСНОВНЫЕ ПОТРЕБНОСТИ ЧЕЛОВЕКА</a:t>
            </a:r>
            <a:endParaRPr lang="ky-KG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2" y="856029"/>
            <a:ext cx="4572000" cy="2571750"/>
          </a:xfrm>
          <a:prstGeom prst="rect">
            <a:avLst/>
          </a:prstGeom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61131" y="3820025"/>
            <a:ext cx="88217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В </a:t>
            </a:r>
            <a:r>
              <a:rPr lang="ru-RU" altLang="ru-RU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этих условиях внезапные изменения окружающей среды  могут привести к большим стрессам или даже смерти живых  организмов. Если мы думаем о нас, как организме, который защищен от опасного влияния среды социальными и культурными механизмами, без каких-либо технологий,  то с удивлением обнаруживаем, что  можем выжить в очень узких границах. Дыхание, пища, вода и сон  являются основными столпами существования для любой человеческой  жизни и выживание человека без этих  четырех незаменимых факторов невозможно. </a:t>
            </a:r>
          </a:p>
          <a:p>
            <a:pPr algn="just" eaLnBrk="1" hangingPunct="1"/>
            <a:r>
              <a:rPr lang="ru-RU" altLang="ru-RU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К  другим факторам человеческие существа могут быть  адаптированы с другими физиологическими, культурными и  социальными механизмами. </a:t>
            </a:r>
          </a:p>
        </p:txBody>
      </p:sp>
    </p:spTree>
    <p:extLst>
      <p:ext uri="{BB962C8B-B14F-4D97-AF65-F5344CB8AC3E}">
        <p14:creationId xmlns:p14="http://schemas.microsoft.com/office/powerpoint/2010/main" val="26461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Прямоугольник 3"/>
          <p:cNvSpPr>
            <a:spLocks noChangeArrowheads="1"/>
          </p:cNvSpPr>
          <p:nvPr/>
        </p:nvSpPr>
        <p:spPr bwMode="auto">
          <a:xfrm>
            <a:off x="4554448" y="957475"/>
            <a:ext cx="43926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Человек может достичь самого высокого уровня собственного потенциала в очень узкой зоне микроклиматических условий. </a:t>
            </a:r>
          </a:p>
          <a:p>
            <a:pPr algn="just" eaLnBrk="1" hangingPunct="1"/>
            <a:r>
              <a:rPr lang="ru-RU" altLang="ru-RU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Во время обучения дети проводят более 90%  их времени в школьных зданиях. Это означает, что школы должны быть безопасными и должны обеспечить комфорт учебной среды соответствующим и безопасным способом для здоровья и детского развития</a:t>
            </a:r>
            <a:r>
              <a:rPr lang="ru-RU" altLang="ru-RU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.</a:t>
            </a:r>
            <a:endParaRPr lang="ru-RU" altLang="ru-RU" baseline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2248" y="206751"/>
            <a:ext cx="8229600" cy="47185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ОСНОВНЫЕ ПОТРЕБНОСТИ ЧЕЛОВЕКА</a:t>
            </a:r>
            <a:endParaRPr lang="ky-KG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ÐÐ°ÑÑÐ¸Ð½ÐºÐ¸ Ð¿Ð¾ Ð·Ð°Ð¿ÑÐ¾ÑÑ Ð¿Ð¾ÑÑÐµÐ±Ð½Ð¾ÑÑÐ¸ ÑÐµÐ»Ð¾Ð²ÐµÐº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426" y="678606"/>
            <a:ext cx="4214187" cy="37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44285" y="4464257"/>
            <a:ext cx="88203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Для </a:t>
            </a:r>
            <a:r>
              <a:rPr lang="ru-RU" altLang="ru-RU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достижения этой цели, школы должны обеспечить надлежащий уровень ключевых параметров, таких как температура, относительная влажность, концентрация твердых частиц, уровень освещенности, уровень шума, концентрация диоксида углерода, вентиляция, скорость движения воздуха </a:t>
            </a:r>
          </a:p>
          <a:p>
            <a:pPr algn="just" eaLnBrk="1" hangingPunct="1"/>
            <a:r>
              <a:rPr lang="ru-RU" altLang="ru-RU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 Практика показывает, что существует взаимозависимость между успешной учебой и состоянием здоровья школьников и состоянием окружающей среды в школе, поэтому хорошие условия для обучения — это инвестиции в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38997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76" y="1035169"/>
            <a:ext cx="4995728" cy="2556342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86049" y="163638"/>
            <a:ext cx="8229600" cy="791308"/>
          </a:xfrm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УСЛОВИЯ ВЫЗЫВАЮЩИЕ СОСТОЯНИЕ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ФИЗИЧЕСКОГО ДИСКОМФОРТА</a:t>
            </a:r>
            <a:endParaRPr lang="ky-KG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307" name="Прямоугольник 3"/>
          <p:cNvSpPr>
            <a:spLocks noChangeArrowheads="1"/>
          </p:cNvSpPr>
          <p:nvPr/>
        </p:nvSpPr>
        <p:spPr bwMode="auto">
          <a:xfrm>
            <a:off x="142875" y="3679502"/>
            <a:ext cx="88217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b="1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снижение </a:t>
            </a:r>
            <a:r>
              <a:rPr lang="ru-RU" altLang="ru-RU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содержания кислорода, накопление в воздухе обычных  выделений человеческого тела - то, что называется плохо проветренным помещением;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нежелательные по направленности и интенсивности воздушные потоки, когда при неправильной организации вентиляции  школы, в классные помещения затягивается воздух из туалетов, возникают сквозняки, в токе которых длительное время могут находиться  и школьники и учитель;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воздействие шума и посторонних звуков при длительном воздействии, снижение порога наступления состояния утомления (например, жужжание ламп дневного света);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недостаток освещения (слабое, тусклое, неравномерное)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138604" y="954946"/>
            <a:ext cx="386695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нарушение температурного режима в помещении, повышенная сухость воздуха, возникающая обычно в зимнее время при недостаточной вентиляции воздуха, работе  электрических обогревателей;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неблагоприятный состав воздуха в </a:t>
            </a:r>
            <a:r>
              <a:rPr lang="ru-RU" altLang="ru-RU" b="1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классе</a:t>
            </a:r>
            <a:r>
              <a:rPr lang="ru-RU" altLang="ru-RU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384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81000" y="52578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Образовательная среда возникает на пересечении внешнего и внутреннего мира. Образование возникает внутри нас, в наших головах. Циклы химических веществ проходят  и вне и внутри нас, как бы прошиты через нас. Также по аналогии потоки   информации проходят через нас. И химические вещества и информация могут быть опасными и безопасными.</a:t>
            </a:r>
            <a:endParaRPr lang="ru-RU" altLang="ru-RU" baseline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148282"/>
            <a:ext cx="8821738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ОБРАЗОВАТЕЛЬНАЯ СРЕДА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95400" y="832638"/>
            <a:ext cx="7288213" cy="4196562"/>
            <a:chOff x="1295400" y="832638"/>
            <a:chExt cx="7288213" cy="419656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1718755"/>
              <a:ext cx="2438400" cy="24262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1295400" y="834518"/>
              <a:ext cx="4648200" cy="4194682"/>
            </a:xfrm>
            <a:prstGeom prst="ellipse">
              <a:avLst/>
            </a:prstGeom>
            <a:noFill/>
            <a:ln w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19500" y="832638"/>
              <a:ext cx="4648200" cy="4194682"/>
            </a:xfrm>
            <a:prstGeom prst="ellipse">
              <a:avLst/>
            </a:prstGeom>
            <a:noFill/>
            <a:ln w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2057400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/>
                <a:t>Внешний мир</a:t>
              </a:r>
              <a:endParaRPr lang="ru-RU" sz="4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2133600"/>
              <a:ext cx="27924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/>
                <a:t>Внутренний мир</a:t>
              </a:r>
              <a:endParaRPr lang="ru-RU" sz="4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8550" y="1455083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/>
                <a:t>Человек</a:t>
              </a:r>
              <a:endParaRPr lang="ru-RU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79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1131" y="1027907"/>
            <a:ext cx="8821737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500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Образовательная среда – охватывает комплекс природных (физических, химических, биологических) и социальных факторов (человек для другого человека также выступает, как элемент окружающей среды, оказывая на него влияние своими отношениями и действиями.), которые могут влиять прямо или косвенно, мгновенно или долговременно на жизнь и деятельность людей. Это система влияний и условий формирования личности, а также возможностей для ее развития, содержащихся в социальном и пространственно-предметном окружении, способствующая предупреждению возникновения рисков, влияющих прямо или косвенно на психологическую, физическую и экологическую безопасность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71093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rthern becahes-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96036"/>
            <a:ext cx="9143999" cy="61619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5" y="148282"/>
            <a:ext cx="8821738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БЕЗОПАСНАЯ ШКОЛЬНАЯ ОБРАЗОВАТЕЛЬНАЯ СРЕДА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618736"/>
            <a:ext cx="43248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– это среда, ориентированная на потребности ученика и обеспечивающая полноту безопасности и минимизацию всех видов рисков.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5" y="148282"/>
            <a:ext cx="8821738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БЕЗОПАСНАЯ ШКОЛЬНАЯ ОБРАЗОВАТЕЛЬНАЯ СРЕДА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682386"/>
            <a:ext cx="8825061" cy="58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976" y="4027944"/>
            <a:ext cx="8523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Создание безопасной, комфортной образовательной среды для обучения и воспитания учащихся – главный фактор сохранения их жизни и здоровья.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Школьная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среда должна быть тем местом, где школьники чувствуют себя комфортно,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где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созданы необходимые санитарно-гигиенические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условия!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148282"/>
            <a:ext cx="8821738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БЕЗОПАСНАЯ ШКОЛЬНАЯ ОБРАЗОВАТЕЛЬНАЯ СРЕДА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701754"/>
            <a:ext cx="5568287" cy="31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71550"/>
            <a:ext cx="7886700" cy="52054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Получение качественного образования закладывает основу для улучшения условий жизни людей и обеспечения устойчивого развития государства и общества.  Охрана здоровья подрастающего поколения — важнейшая стратегическая задача государства, так как фундамент здоровья взрослого населения страны закладывается в детском возрасте. Все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перспективы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социального и экономического развития государства, высокого уровня жизни населения, развития науки и культуры являются итогом достигнутого здоровья детьми сегодня. </a:t>
            </a:r>
          </a:p>
        </p:txBody>
      </p:sp>
    </p:spTree>
    <p:extLst>
      <p:ext uri="{BB962C8B-B14F-4D97-AF65-F5344CB8AC3E}">
        <p14:creationId xmlns:p14="http://schemas.microsoft.com/office/powerpoint/2010/main" val="345308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78542"/>
            <a:ext cx="8229600" cy="464156"/>
          </a:xfrm>
          <a:ln>
            <a:miter lim="800000"/>
            <a:headEnd/>
            <a:tailEnd/>
          </a:ln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Цель проекта</a:t>
            </a:r>
            <a:endParaRPr lang="ky-KG" sz="28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307" name="Прямоугольник 3"/>
          <p:cNvSpPr>
            <a:spLocks noChangeArrowheads="1"/>
          </p:cNvSpPr>
          <p:nvPr/>
        </p:nvSpPr>
        <p:spPr bwMode="auto">
          <a:xfrm>
            <a:off x="189980" y="2135942"/>
            <a:ext cx="8821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ru-RU" altLang="ru-RU" sz="2000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Разработка и пилотирование реализации </a:t>
            </a:r>
          </a:p>
          <a:p>
            <a:pPr marL="0" indent="0" algn="ctr" eaLnBrk="1" hangingPunct="1"/>
            <a:r>
              <a:rPr lang="ru-RU" altLang="ru-RU" sz="2000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комплексного стандарта безопасности школьной образовательной среды</a:t>
            </a:r>
            <a:endParaRPr lang="ru-RU" altLang="ru-RU" sz="2000" baseline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2" descr="C:\Users\Admin\Pictures\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6CE95E5-9379-4F04-9B2E-C32A9A8BD4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582217"/>
            <a:ext cx="3264708" cy="183609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335B0FC-E6F5-4D46-A7E0-A870348D933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14" y="3533753"/>
            <a:ext cx="3253199" cy="182941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D3BAF1F-0694-433B-AE83-C01B37F5F08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19" y="4681182"/>
            <a:ext cx="3599962" cy="2024418"/>
          </a:xfrm>
          <a:prstGeom prst="rect">
            <a:avLst/>
          </a:prstGeom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61131" y="2988735"/>
            <a:ext cx="8821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ru-RU" altLang="ru-RU" sz="2000" baseline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три аспекта безопасности</a:t>
            </a:r>
            <a:endParaRPr lang="ru-RU" altLang="ru-RU" sz="2000" baseline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8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0B4A7-3114-4FC5-8AE4-DFC1424D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57" y="533400"/>
            <a:ext cx="8611344" cy="9239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 АСПЕКТЫ БЕЗОПАСНОСТИ ОБРАЗОВАТЕЛЬНОЙ СРЕДЫ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D427FD29-5BC8-4B7A-BDF9-E56776FB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699" y="1828800"/>
            <a:ext cx="5841507" cy="4669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Физическая безопасность - </a:t>
            </a:r>
            <a:r>
              <a:rPr lang="ru-RU" sz="2000" dirty="0">
                <a:solidFill>
                  <a:srgbClr val="002060"/>
                </a:solidFill>
              </a:rPr>
              <a:t>безопасные здания, в том числе в чрезвычайных ситуациях, и здесь Министерство образования много работает с МЧС, органами местного самоуправления</a:t>
            </a:r>
          </a:p>
          <a:p>
            <a:pPr marL="0" indent="0">
              <a:buNone/>
            </a:pPr>
            <a:endParaRPr lang="en-US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Безопасная психологическая и информационная среда </a:t>
            </a:r>
            <a:r>
              <a:rPr lang="ru-RU" sz="2000" dirty="0">
                <a:solidFill>
                  <a:srgbClr val="002060"/>
                </a:solidFill>
              </a:rPr>
              <a:t>- недискриминационная, толерантная среда,  ненасильственное, неконфликтное поведение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Экологическая безопасность </a:t>
            </a:r>
            <a:r>
              <a:rPr lang="ru-RU" sz="2000" dirty="0">
                <a:solidFill>
                  <a:srgbClr val="002060"/>
                </a:solidFill>
              </a:rPr>
              <a:t>- чистые воздух, вода, санитария, здоровая еда, качественное освещение, правильное соотношение температуры, вентиляции, энергоэффективность, озеленение и т.д.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5BF93C-7A3A-4AB0-9C99-683222F8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1" y="4736626"/>
            <a:ext cx="2546348" cy="1432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A7E1CD-8C0A-47D4-8F21-1191CAE36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9" t="22537" r="18909" b="14322"/>
          <a:stretch/>
        </p:blipFill>
        <p:spPr>
          <a:xfrm>
            <a:off x="281861" y="3249453"/>
            <a:ext cx="2546350" cy="1432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A7DB67-8506-47EB-B54F-8E3B8FA12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281861" y="1760172"/>
            <a:ext cx="2546348" cy="14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Pictures\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15557" y="2506457"/>
            <a:ext cx="739140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WWW.SAFE.EDU.KG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E-MAIL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OFFICE@SAFE.EDU.KG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FACEBOOK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WWW.FACEBOOK.COM/SAFESCHOOLSKG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7" y="4800241"/>
            <a:ext cx="5181303" cy="203203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79934" y="1655019"/>
            <a:ext cx="739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СПАСИБО ЗА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ВНИМАНИЕ</a:t>
            </a:r>
            <a:endParaRPr lang="ru-RU" sz="4000" b="1" baseline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8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382712"/>
            <a:ext cx="7886700" cy="43513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Индикаторы качества образования и окружающей среды в школах определены в Национальных стратегических документах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Кыргызской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Республики. Президентом КР была утверждена Национальная стратегия устойчивого развития до 2017 года, которая представлена, как «Пятилетка созидания-2017». </a:t>
            </a:r>
          </a:p>
        </p:txBody>
      </p:sp>
    </p:spTree>
    <p:extLst>
      <p:ext uri="{BB962C8B-B14F-4D97-AF65-F5344CB8AC3E}">
        <p14:creationId xmlns:p14="http://schemas.microsoft.com/office/powerpoint/2010/main" val="297660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расписание\картины\загруженное (2)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"/>
          <a:stretch>
            <a:fillRect/>
          </a:stretch>
        </p:blipFill>
        <p:spPr>
          <a:xfrm>
            <a:off x="3529012" y="2732089"/>
            <a:ext cx="2228850" cy="1876076"/>
          </a:xfrm>
        </p:spPr>
      </p:pic>
      <p:sp>
        <p:nvSpPr>
          <p:cNvPr id="6042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4313" y="1214438"/>
            <a:ext cx="3249612" cy="5429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Национальная стратегия устойчивого развития</a:t>
            </a:r>
          </a:p>
          <a:p>
            <a:pPr marL="273050" indent="-2730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Сильное и независимое государство, входящее в число развитых стран, комфортное для жизни людей, с обеспечением защиты их прав, свобод и безопасности, многоязычной и доброжелательной внутренней средой, соблюдением законности, высоким уровнем образования, здоровой окружающей средой, общественной стабильностью, международным имиджем благополучной страны, устойчивым ростом экономики и высокой привлекательностью для инвесторов. </a:t>
            </a:r>
          </a:p>
          <a:p>
            <a:pPr marL="273050" indent="-2730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57875" y="1214438"/>
            <a:ext cx="3071813" cy="489364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НСУР КР: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сквозные линии: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Font typeface="Arial" pitchFamily="34" charset="0"/>
              <a:buChar char="•"/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Энергоэффективность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безопасность жизнедеятельности, сохранение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биоразнообразия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и др.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Font typeface="Arial" pitchFamily="34" charset="0"/>
              <a:buChar char="•"/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Мультикультурализм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(осознание ценности себя как носителя своей культуры и принятие ценности других культур);</a:t>
            </a:r>
          </a:p>
          <a:p>
            <a:pPr marL="360363" indent="-3603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Font typeface="Arial" pitchFamily="34" charset="0"/>
              <a:buChar char="•"/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Инклюзия и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эксклюзия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(исключенные группы,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гендер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и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тп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defRPr/>
            </a:pPr>
            <a:endParaRPr lang="ru-RU" sz="2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defRPr/>
            </a:pPr>
            <a:endParaRPr lang="ru-RU" sz="2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defRPr/>
            </a:pPr>
            <a:endParaRPr lang="ru-RU" sz="2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5" name="Picture 4" descr="13254385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32" y="3518939"/>
            <a:ext cx="661194" cy="49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625" y="214313"/>
            <a:ext cx="8429625" cy="642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Устойчивое развитие Кыргызской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379742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pPr eaLnBrk="1" hangingPunct="1"/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</a:rPr>
              <a:t>Национальные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916113"/>
            <a:ext cx="7859712" cy="46815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НСУР: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основу реформы заложено, что система образования должна  обеспечивать конкурентоспособность и экономическое процветание страны, а также способствовать повышению стоимости и качества человеческого капитала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…Необходимо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создать безопасную, толерантную и поликультурную образовательную среду в каждой школе, обеспечить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инклюзивность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образовательной системы, учитывая образование детей с особыми нуждами и детей из уязвимых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семей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44588" y="793750"/>
            <a:ext cx="7793037" cy="12239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Программа развития </a:t>
            </a:r>
            <a:r>
              <a:rPr lang="ru-RU" altLang="ru-RU" sz="3500" b="1" dirty="0" err="1" smtClean="0">
                <a:solidFill>
                  <a:schemeClr val="accent1">
                    <a:lumMod val="50000"/>
                  </a:schemeClr>
                </a:solidFill>
              </a:rPr>
              <a:t>Кыргызской</a:t>
            </a: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 Республики</a:t>
            </a:r>
            <a: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на период 2018-2022 годов</a:t>
            </a:r>
            <a:b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«Единство. Доверие. Созидание»</a:t>
            </a:r>
            <a:r>
              <a:rPr lang="en-US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35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ru-RU" sz="3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2225675"/>
            <a:ext cx="7886700" cy="43513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Качество инфраструктуры образования, а, следовательно, образовательных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услуг,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основном остается на чрезвычайно низком уровне, создавая реальную угрозу для безопасности и здоровья учащихся. Потенциал ключевых заинтересованных сторон, имеющих наибольшую энергию вовлеченности - родителей, местных сообществ, частного сектора и самих учащихся – не задействован полностью в процессе реформирования образования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Корневые причины медленных преобразований в образовательном секторе имеют множественный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характер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	… стремительно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устаревающая инфраструктура и нерациональное использование имеющихся ресурсов.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62050" y="571500"/>
            <a:ext cx="7793038" cy="14620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Программа развития </a:t>
            </a:r>
            <a:r>
              <a:rPr lang="ru-RU" altLang="ru-RU" sz="3500" b="1" dirty="0" err="1" smtClean="0">
                <a:solidFill>
                  <a:schemeClr val="accent1">
                    <a:lumMod val="50000"/>
                  </a:schemeClr>
                </a:solidFill>
              </a:rPr>
              <a:t>Кыргызской</a:t>
            </a: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 Республики</a:t>
            </a:r>
            <a: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на период 2018-2022 годов</a:t>
            </a:r>
            <a:b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«Единство. Доверие. Созидание»</a:t>
            </a:r>
            <a:r>
              <a:rPr lang="en-US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35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ru-RU" sz="3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642938" y="2225675"/>
            <a:ext cx="7886700" cy="4351338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</a:rPr>
              <a:t>Первоочередные меры</a:t>
            </a:r>
            <a:endParaRPr lang="en-US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Система образования требует обновления и поэтому назрела необходимость в разработке новой Концепции развития образования, где основными приоритетами будут:</a:t>
            </a:r>
            <a:endParaRPr lang="en-US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… в) качество соответствующих услуг. Качественный ремонт образовательных организаций, оснащение современной материально-технической и методической базой, повышение профессионализма учителей</a:t>
            </a:r>
            <a:endParaRPr lang="en-US" alt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alt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44575" y="379413"/>
            <a:ext cx="7793038" cy="11271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СТРАТЕГИЯ РАЗВИТИЯ КЫРГЫЗСКОЙ РЕСПУБЛИКИ  </a:t>
            </a:r>
            <a: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на 2018-2040 гг.</a:t>
            </a:r>
            <a: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35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ru-RU" sz="3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892300"/>
            <a:ext cx="8229600" cy="46323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Качественная система образования и науки</a:t>
            </a:r>
            <a:endParaRPr lang="en-US" alt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Определены следующие приоритетные задачи на среднесрочный период в сфере образования:</a:t>
            </a:r>
            <a:endParaRPr lang="en-US" alt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Поддержать развитие инфраструктуры дошкольных образовательных организаций разных типов и форм собственности по всей стране для достижения 50-60% охвата детей 3-7 лет, обеспечить стандарт наполняемости групп.</a:t>
            </a:r>
            <a:endParaRPr lang="en-US" alt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Обеспечить инфраструктурную безопасность школьного образования, включающую физическую, психологическую, информационную и экологическую безопасность каждому обучающемуся и педагогу (строительство новых школ в местах спроса/перегрузки, разработка новых стандартов и подходов к строительству зданий школ).</a:t>
            </a:r>
            <a:endParaRPr lang="en-US" alt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Концепция развития образования </a:t>
            </a:r>
            <a:b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до 2020 года: образовательная среда</a:t>
            </a:r>
            <a:endParaRPr lang="ru-RU" sz="3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7950" y="1628775"/>
            <a:ext cx="9036050" cy="5084763"/>
          </a:xfrm>
        </p:spPr>
        <p:txBody>
          <a:bodyPr/>
          <a:lstStyle/>
          <a:p>
            <a:pPr eaLnBrk="1" hangingPunct="1"/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институциональные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условия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обучения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включают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себя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сеть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образовательных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организаций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дающих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возможность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получить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основное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общее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всем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детям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включая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ограниченными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возможностями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здоровья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, и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получить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среднее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учащимся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изъявившими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желание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обучаться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 в 10-11 </a:t>
            </a:r>
            <a:r>
              <a:rPr lang="en-GB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классах</a:t>
            </a:r>
            <a:r>
              <a:rPr lang="en-GB" altLang="en-US" sz="15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Частью институциональной среды является обеспеченность школ учебниками, наличием интерактивных / электронных средств обучения, подключение школ к сети Интернет, а также функционированием в пилотных школах комплексов «Интерактивная школа»;</a:t>
            </a:r>
          </a:p>
          <a:p>
            <a:pPr eaLnBrk="1" hangingPunct="1"/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Образовательная среда имеет светский характер, в соответствии с нормами Конституции </a:t>
            </a:r>
            <a:r>
              <a:rPr lang="ru-RU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Кыргызской</a:t>
            </a:r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 Республики и Закона </a:t>
            </a:r>
            <a:r>
              <a:rPr lang="ru-RU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Кыргызской</a:t>
            </a:r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 Республики «Об образовании»,.</a:t>
            </a:r>
          </a:p>
          <a:p>
            <a:pPr eaLnBrk="1" hangingPunct="1"/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Образовательная среда имеет поликультурную наполненность, что обеспечивает комфортное обучение в одной образовательной организации детей различной этнической принадлежности, подразумевает организацию многоязычного образования, включение в </a:t>
            </a:r>
            <a:r>
              <a:rPr lang="ru-RU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куррикулум</a:t>
            </a:r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 поликультурных компетентностей, воспитание толерантности в соответствии с принципом «учиться жить вместе».</a:t>
            </a:r>
          </a:p>
          <a:p>
            <a:pPr eaLnBrk="1" hangingPunct="1"/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Создана электронная образовательная среда, что обеспечивается за счет внедрения информационных технологий в процесс обучения. Реализуется программа «Интерактивная школа», программа по обеспечению учащихся нетбуками и/или иными электронными средствами обучения.</a:t>
            </a:r>
          </a:p>
          <a:p>
            <a:pPr eaLnBrk="1" hangingPunct="1"/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Образовательная среда является воспитывающей, что предполагает формирование и свободное развитие личности на основе ценностей, являющихся базовыми для современного </a:t>
            </a:r>
            <a:r>
              <a:rPr lang="ru-RU" altLang="en-US" sz="1500" dirty="0" err="1" smtClean="0">
                <a:solidFill>
                  <a:schemeClr val="accent1">
                    <a:lumMod val="50000"/>
                  </a:schemeClr>
                </a:solidFill>
              </a:rPr>
              <a:t>кыргызстанского</a:t>
            </a:r>
            <a:r>
              <a:rPr lang="ru-RU" altLang="en-US" sz="1500" dirty="0" smtClean="0">
                <a:solidFill>
                  <a:schemeClr val="accent1">
                    <a:lumMod val="50000"/>
                  </a:schemeClr>
                </a:solidFill>
              </a:rPr>
              <a:t> общества (патриотизм, принятие демократических и гражданских прав и свобод, многообразия; толерантность, готовность к активной трудовой деятельности и др.)</a:t>
            </a:r>
          </a:p>
          <a:p>
            <a:pPr eaLnBrk="1" hangingPunct="1"/>
            <a:endParaRPr lang="ru-RU" altLang="en-US" sz="1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Затмение">
  <a:themeElements>
    <a:clrScheme name="2_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Затмени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2010_Spare-NonSust_Biotic Mech_reg</Template>
  <TotalTime>395</TotalTime>
  <Words>1394</Words>
  <Application>Microsoft Office PowerPoint</Application>
  <PresentationFormat>Экран (4:3)</PresentationFormat>
  <Paragraphs>86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2_Затмение</vt:lpstr>
      <vt:lpstr>2_Тема Office</vt:lpstr>
      <vt:lpstr>  «Безопасность образовательной среды»  </vt:lpstr>
      <vt:lpstr>Презентация PowerPoint</vt:lpstr>
      <vt:lpstr>Презентация PowerPoint</vt:lpstr>
      <vt:lpstr>Презентация PowerPoint</vt:lpstr>
      <vt:lpstr>Национальные документы</vt:lpstr>
      <vt:lpstr>Программа развития Кыргызской Республики на период 2018-2022 годов «Единство. Доверие. Созидание» </vt:lpstr>
      <vt:lpstr>Программа развития Кыргызской Республики на период 2018-2022 годов «Единство. Доверие. Созидание» </vt:lpstr>
      <vt:lpstr> НАЦИОНАЛЬНАЯ СТРАТЕГИЯ РАЗВИТИЯ КЫРГЫЗСКОЙ РЕСПУБЛИКИ   на 2018-2040 гг. </vt:lpstr>
      <vt:lpstr>Концепция развития образования  до 2020 года: образовательная среда</vt:lpstr>
      <vt:lpstr>Цели Устойчивого развития</vt:lpstr>
      <vt:lpstr>Презентация PowerPoint</vt:lpstr>
      <vt:lpstr>Презентация PowerPoint</vt:lpstr>
      <vt:lpstr>Презентация PowerPoint</vt:lpstr>
      <vt:lpstr>УСЛОВИЯ ВЫЗЫВАЮЩИЕ СОСТОЯНИЕ  ФИЗИЧЕСКОГО ДИСКОМФОРТА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</vt:lpstr>
      <vt:lpstr> АСПЕКТЫ БЕЗОПАСНОСТИ ОБРАЗОВАТЕЛЬНОЙ СРЕДЫ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162</cp:revision>
  <cp:lastPrinted>1601-01-01T00:00:00Z</cp:lastPrinted>
  <dcterms:created xsi:type="dcterms:W3CDTF">1601-01-01T00:00:00Z</dcterms:created>
  <dcterms:modified xsi:type="dcterms:W3CDTF">2019-03-25T22:05:31Z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