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0" r:id="rId3"/>
  </p:sldMasterIdLst>
  <p:notesMasterIdLst>
    <p:notesMasterId r:id="rId52"/>
  </p:notesMasterIdLst>
  <p:sldIdLst>
    <p:sldId id="257" r:id="rId4"/>
    <p:sldId id="325" r:id="rId5"/>
    <p:sldId id="350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15" r:id="rId14"/>
    <p:sldId id="313" r:id="rId15"/>
    <p:sldId id="327" r:id="rId16"/>
    <p:sldId id="283" r:id="rId17"/>
    <p:sldId id="326" r:id="rId18"/>
    <p:sldId id="328" r:id="rId19"/>
    <p:sldId id="312" r:id="rId20"/>
    <p:sldId id="261" r:id="rId21"/>
    <p:sldId id="264" r:id="rId22"/>
    <p:sldId id="265" r:id="rId23"/>
    <p:sldId id="266" r:id="rId24"/>
    <p:sldId id="267" r:id="rId25"/>
    <p:sldId id="270" r:id="rId26"/>
    <p:sldId id="271" r:id="rId27"/>
    <p:sldId id="272" r:id="rId28"/>
    <p:sldId id="274" r:id="rId29"/>
    <p:sldId id="275" r:id="rId30"/>
    <p:sldId id="278" r:id="rId31"/>
    <p:sldId id="329" r:id="rId32"/>
    <p:sldId id="276" r:id="rId33"/>
    <p:sldId id="330" r:id="rId34"/>
    <p:sldId id="331" r:id="rId35"/>
    <p:sldId id="332" r:id="rId36"/>
    <p:sldId id="333" r:id="rId37"/>
    <p:sldId id="334" r:id="rId38"/>
    <p:sldId id="337" r:id="rId39"/>
    <p:sldId id="338" r:id="rId40"/>
    <p:sldId id="339" r:id="rId41"/>
    <p:sldId id="340" r:id="rId42"/>
    <p:sldId id="343" r:id="rId43"/>
    <p:sldId id="344" r:id="rId44"/>
    <p:sldId id="345" r:id="rId45"/>
    <p:sldId id="346" r:id="rId46"/>
    <p:sldId id="347" r:id="rId47"/>
    <p:sldId id="348" r:id="rId48"/>
    <p:sldId id="349" r:id="rId49"/>
    <p:sldId id="279" r:id="rId50"/>
    <p:sldId id="289" r:id="rId5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2" autoAdjust="0"/>
    <p:restoredTop sz="94660"/>
  </p:normalViewPr>
  <p:slideViewPr>
    <p:cSldViewPr snapToGrid="0">
      <p:cViewPr>
        <p:scale>
          <a:sx n="81" d="100"/>
          <a:sy n="81" d="100"/>
        </p:scale>
        <p:origin x="-270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мэрии по секторам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19050" cap="flat" cmpd="sng" algn="ctr">
              <a:solidFill>
                <a:schemeClr val="lt1"/>
              </a:solidFill>
              <a:prstDash val="solid"/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Образование</c:v>
                </c:pt>
                <c:pt idx="1">
                  <c:v>ЖКХ</c:v>
                </c:pt>
                <c:pt idx="2">
                  <c:v>Другие ведомства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</c:v>
                </c:pt>
                <c:pt idx="1">
                  <c:v>2.8</c:v>
                </c:pt>
                <c:pt idx="2">
                  <c:v>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F63-49A8-85C4-1BBA090723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479664640"/>
        <c:axId val="241118016"/>
      </c:barChart>
      <c:catAx>
        <c:axId val="479664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1118016"/>
        <c:crosses val="autoZero"/>
        <c:auto val="1"/>
        <c:lblAlgn val="ctr"/>
        <c:lblOffset val="100"/>
        <c:noMultiLvlLbl val="0"/>
      </c:catAx>
      <c:valAx>
        <c:axId val="2411180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79664640"/>
        <c:crosses val="autoZero"/>
        <c:crossBetween val="between"/>
      </c:valAx>
      <c:spPr>
        <a:solidFill>
          <a:schemeClr val="accent2">
            <a:lumMod val="40000"/>
            <a:lumOff val="60000"/>
          </a:schemeClr>
        </a:solidFill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2">
        <a:lumMod val="40000"/>
        <a:lumOff val="60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aseline="0"/>
              <a:t> </a:t>
            </a:r>
            <a:endParaRPr lang="en-US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8569878249808678"/>
          <c:y val="0.1053436762688565"/>
          <c:w val="0.40306305512426482"/>
          <c:h val="0.79282188015817989"/>
        </c:manualLayout>
      </c:layout>
      <c:pieChart>
        <c:varyColors val="1"/>
        <c:ser>
          <c:idx val="0"/>
          <c:order val="0"/>
          <c:explosion val="5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7790609103641697"/>
                  <c:y val="7.505850448206224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</a:t>
                    </a:r>
                    <a:r>
                      <a:rPr lang="ru-RU" baseline="0" dirty="0" smtClean="0"/>
                      <a:t> 783 000</a:t>
                    </a:r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6271630474923102E-2"/>
                  <c:y val="-3.0480171026579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7052444073421467E-2"/>
                  <c:y val="7.0712564903189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421549686221199"/>
                  <c:y val="2.76881964039879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0499924951846888"/>
                  <c:y val="-9.37171998561339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7565130502924206"/>
                  <c:y val="-5.408544131907661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2 </a:t>
                    </a:r>
                    <a:r>
                      <a:rPr lang="ru-RU" dirty="0" smtClean="0"/>
                      <a:t>504</a:t>
                    </a:r>
                    <a:r>
                      <a:rPr lang="ru-RU" baseline="0" dirty="0" smtClean="0"/>
                      <a:t> 450</a:t>
                    </a:r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Sheet1!$A$2:$A$7</c:f>
              <c:strCache>
                <c:ptCount val="6"/>
                <c:pt idx="0">
                  <c:v>УКС мэрии г.Бишкек</c:v>
                </c:pt>
                <c:pt idx="1">
                  <c:v>Управление образования мэрии города Бишкек.</c:v>
                </c:pt>
                <c:pt idx="2">
                  <c:v>Октябрьский районный акимиат.</c:v>
                </c:pt>
                <c:pt idx="3">
                  <c:v>ООПШ № 64.</c:v>
                </c:pt>
                <c:pt idx="4">
                  <c:v>Арендатор.</c:v>
                </c:pt>
                <c:pt idx="5">
                  <c:v>ВПП ООН</c:v>
                </c:pt>
              </c:strCache>
            </c:strRef>
          </c:cat>
          <c:val>
            <c:numRef>
              <c:f>Sheet1!$B$2:$B$7</c:f>
              <c:numCache>
                <c:formatCode>#,##0</c:formatCode>
                <c:ptCount val="6"/>
                <c:pt idx="0">
                  <c:v>2051048</c:v>
                </c:pt>
                <c:pt idx="1">
                  <c:v>500000</c:v>
                </c:pt>
                <c:pt idx="2">
                  <c:v>60000</c:v>
                </c:pt>
                <c:pt idx="3">
                  <c:v>112000</c:v>
                </c:pt>
                <c:pt idx="4">
                  <c:v>83000</c:v>
                </c:pt>
                <c:pt idx="5">
                  <c:v>2661212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200168598823585E-4"/>
          <c:y val="3.3431482738092551E-2"/>
          <c:w val="0.9674499782167485"/>
          <c:h val="0.801900961355472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Динамика финансирования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2.1</c:v>
                </c:pt>
                <c:pt idx="1">
                  <c:v>3</c:v>
                </c:pt>
                <c:pt idx="2">
                  <c:v>3</c:v>
                </c:pt>
                <c:pt idx="3">
                  <c:v>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8D4-46FB-8792-74D32BF268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479665152"/>
        <c:axId val="241116288"/>
      </c:barChart>
      <c:catAx>
        <c:axId val="47966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1116288"/>
        <c:crosses val="autoZero"/>
        <c:auto val="1"/>
        <c:lblAlgn val="ctr"/>
        <c:lblOffset val="100"/>
        <c:noMultiLvlLbl val="0"/>
      </c:catAx>
      <c:valAx>
        <c:axId val="2411162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79665152"/>
        <c:crosses val="autoZero"/>
        <c:crossBetween val="between"/>
      </c:valAx>
      <c:spPr>
        <a:solidFill>
          <a:schemeClr val="accent4">
            <a:lumMod val="20000"/>
            <a:lumOff val="80000"/>
          </a:schemeClr>
        </a:solidFill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4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1384194930386921E-2"/>
          <c:w val="0.99852719020646952"/>
          <c:h val="0.891789239239324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Основные статьи расходов</c:v>
                </c:pt>
              </c:strCache>
            </c:strRef>
          </c:tx>
          <c:dPt>
            <c:idx val="0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211-4018-83D4-F889BE74D68E}"/>
              </c:ext>
            </c:extLst>
          </c:dPt>
          <c:dPt>
            <c:idx val="1"/>
            <c:bubble3D val="0"/>
            <c:spPr>
              <a:solidFill>
                <a:srgbClr val="4F4BC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211-4018-83D4-F889BE74D68E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211-4018-83D4-F889BE74D68E}"/>
              </c:ext>
            </c:extLst>
          </c:dPt>
          <c:dPt>
            <c:idx val="3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1211-4018-83D4-F889BE74D68E}"/>
              </c:ext>
            </c:extLst>
          </c:dPt>
          <c:dPt>
            <c:idx val="4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211-4018-83D4-F889BE74D68E}"/>
              </c:ext>
            </c:extLst>
          </c:dPt>
          <c:dLbls>
            <c:dLbl>
              <c:idx val="0"/>
              <c:layout>
                <c:manualLayout>
                  <c:x val="-0.20961979781867557"/>
                  <c:y val="-0.25911239385302043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/>
                      <a:t>57%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211-4018-83D4-F889BE74D68E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211-4018-83D4-F889BE74D68E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211-4018-83D4-F889BE74D68E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211-4018-83D4-F889BE74D68E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211-4018-83D4-F889BE74D6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Фонд ЗП</c:v>
                </c:pt>
                <c:pt idx="1">
                  <c:v>Социальный фонд</c:v>
                </c:pt>
                <c:pt idx="2">
                  <c:v>Ком. Услуги</c:v>
                </c:pt>
                <c:pt idx="3">
                  <c:v>Ремонт</c:v>
                </c:pt>
                <c:pt idx="4">
                  <c:v>Прочее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0.56999999999999995</c:v>
                </c:pt>
                <c:pt idx="1">
                  <c:v>0.1</c:v>
                </c:pt>
                <c:pt idx="2">
                  <c:v>0.11</c:v>
                </c:pt>
                <c:pt idx="3">
                  <c:v>0.06</c:v>
                </c:pt>
                <c:pt idx="4">
                  <c:v>0.04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211-4018-83D4-F889BE74D6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tx2">
        <a:lumMod val="90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rgbClr val="002060"/>
                </a:solidFill>
              </a:rPr>
              <a:t>Финансирование текущего</a:t>
            </a:r>
            <a:r>
              <a:rPr lang="ru-RU" sz="2000" baseline="0" dirty="0">
                <a:solidFill>
                  <a:srgbClr val="002060"/>
                </a:solidFill>
              </a:rPr>
              <a:t> и к</a:t>
            </a:r>
            <a:r>
              <a:rPr lang="ru-RU" sz="2000" dirty="0">
                <a:solidFill>
                  <a:srgbClr val="002060"/>
                </a:solidFill>
              </a:rPr>
              <a:t>апитального</a:t>
            </a:r>
            <a:r>
              <a:rPr lang="ru-RU" sz="2000" baseline="0" dirty="0">
                <a:solidFill>
                  <a:srgbClr val="002060"/>
                </a:solidFill>
              </a:rPr>
              <a:t> ремонта</a:t>
            </a:r>
            <a:endParaRPr lang="ru-RU" sz="2000" dirty="0">
              <a:solidFill>
                <a:srgbClr val="002060"/>
              </a:solidFill>
            </a:endParaRPr>
          </a:p>
        </c:rich>
      </c:tx>
      <c:layout>
        <c:manualLayout>
          <c:xMode val="edge"/>
          <c:yMode val="edge"/>
          <c:x val="0.11738227814473055"/>
          <c:y val="6.5361149678199665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5770009147644397E-2"/>
          <c:y val="0.13257829642152463"/>
          <c:w val="0.75063166344229082"/>
          <c:h val="0.681435075109945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21E1-4C0A-AEF4-D1D876B2D042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21E1-4C0A-AEF4-D1D876B2D042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21E1-4C0A-AEF4-D1D876B2D04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20.6</c:v>
                </c:pt>
                <c:pt idx="1">
                  <c:v>67.599999999999994</c:v>
                </c:pt>
                <c:pt idx="2">
                  <c:v>267.2</c:v>
                </c:pt>
                <c:pt idx="3">
                  <c:v>128.5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1E1-4C0A-AEF4-D1D876B2D0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axId val="562255872"/>
        <c:axId val="241139712"/>
      </c:barChart>
      <c:catAx>
        <c:axId val="562255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41139712"/>
        <c:crosses val="autoZero"/>
        <c:auto val="1"/>
        <c:lblAlgn val="ctr"/>
        <c:lblOffset val="100"/>
        <c:noMultiLvlLbl val="0"/>
      </c:catAx>
      <c:valAx>
        <c:axId val="2411397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562255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2">
        <a:lumMod val="40000"/>
        <a:lumOff val="60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3481120788685684E-3"/>
          <c:w val="0.99909803371829853"/>
          <c:h val="0.885463635454043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школ по годам постройки</c:v>
                </c:pt>
              </c:strCache>
            </c:strRef>
          </c:tx>
          <c:spPr>
            <a:solidFill>
              <a:srgbClr val="0070C0"/>
            </a:solidFill>
            <a:ln w="19050"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DC99-4792-9208-27C0FC2D99E5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C99-4792-9208-27C0FC2D99E5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C99-4792-9208-27C0FC2D99E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1953</c:v>
                </c:pt>
                <c:pt idx="1">
                  <c:v>1966</c:v>
                </c:pt>
                <c:pt idx="2">
                  <c:v>1968</c:v>
                </c:pt>
                <c:pt idx="3">
                  <c:v>1970</c:v>
                </c:pt>
                <c:pt idx="4">
                  <c:v>1990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</c:v>
                </c:pt>
                <c:pt idx="1">
                  <c:v>16</c:v>
                </c:pt>
                <c:pt idx="2">
                  <c:v>20</c:v>
                </c:pt>
                <c:pt idx="3">
                  <c:v>9</c:v>
                </c:pt>
                <c:pt idx="4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C99-4792-9208-27C0FC2D99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562292224"/>
        <c:axId val="263685824"/>
      </c:barChart>
      <c:catAx>
        <c:axId val="562292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3685824"/>
        <c:crosses val="autoZero"/>
        <c:auto val="1"/>
        <c:lblAlgn val="ctr"/>
        <c:lblOffset val="100"/>
        <c:noMultiLvlLbl val="0"/>
      </c:catAx>
      <c:valAx>
        <c:axId val="2636858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562292224"/>
        <c:crosses val="autoZero"/>
        <c:crossBetween val="between"/>
      </c:valAx>
      <c:spPr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 w="190500" h="38100"/>
        </a:sp3d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tx1">
        <a:lumMod val="95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764665639356483E-3"/>
          <c:y val="3.579796194028336E-3"/>
          <c:w val="0.9665976462937016"/>
          <c:h val="0.81741010543200976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Комплектование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9.7244595252335775E-17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rgbClr val="C00000"/>
                        </a:solidFill>
                      </a:rPr>
                      <a:t>157152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6BD-473A-B50D-1B77F4D8F5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2001</c:v>
                </c:pt>
                <c:pt idx="1">
                  <c:v>2013</c:v>
                </c:pt>
                <c:pt idx="2">
                  <c:v>2016</c:v>
                </c:pt>
                <c:pt idx="3">
                  <c:v>2018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90727</c:v>
                </c:pt>
                <c:pt idx="1">
                  <c:v>114033</c:v>
                </c:pt>
                <c:pt idx="2">
                  <c:v>137424</c:v>
                </c:pt>
                <c:pt idx="3">
                  <c:v>147660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D04-49D7-91D9-810430D18F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overlap val="-27"/>
        <c:axId val="240460800"/>
        <c:axId val="263688704"/>
      </c:barChar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Проектная мощность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3917486601631482E-17"/>
                  <c:y val="8.13308671288150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CD04-49D7-91D9-810430D18F0D}"/>
                </c:ext>
              </c:extLst>
            </c:dLbl>
            <c:dLbl>
              <c:idx val="1"/>
              <c:layout>
                <c:manualLayout>
                  <c:x val="0"/>
                  <c:y val="8.69398924480436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D04-49D7-91D9-810430D18F0D}"/>
                </c:ext>
              </c:extLst>
            </c:dLbl>
            <c:dLbl>
              <c:idx val="2"/>
              <c:layout>
                <c:manualLayout>
                  <c:x val="0"/>
                  <c:y val="9.2548917767272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CD04-49D7-91D9-810430D18F0D}"/>
                </c:ext>
              </c:extLst>
            </c:dLbl>
            <c:dLbl>
              <c:idx val="3"/>
              <c:layout>
                <c:manualLayout>
                  <c:x val="1.1133989281305185E-16"/>
                  <c:y val="7.2917329149972093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>
                        <a:solidFill>
                          <a:schemeClr val="tx1"/>
                        </a:solidFill>
                      </a:rPr>
                      <a:t>76935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CD04-49D7-91D9-810430D18F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2001</c:v>
                </c:pt>
                <c:pt idx="1">
                  <c:v>2013</c:v>
                </c:pt>
                <c:pt idx="2">
                  <c:v>2016</c:v>
                </c:pt>
                <c:pt idx="3">
                  <c:v>2018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65117</c:v>
                </c:pt>
                <c:pt idx="1">
                  <c:v>73505</c:v>
                </c:pt>
                <c:pt idx="2">
                  <c:v>74695</c:v>
                </c:pt>
                <c:pt idx="3">
                  <c:v>75975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D04-49D7-91D9-810430D18F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overlap val="-27"/>
        <c:axId val="562292736"/>
        <c:axId val="263689856"/>
      </c:barChart>
      <c:catAx>
        <c:axId val="240460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3688704"/>
        <c:crosses val="autoZero"/>
        <c:auto val="1"/>
        <c:lblAlgn val="ctr"/>
        <c:lblOffset val="100"/>
        <c:noMultiLvlLbl val="0"/>
      </c:catAx>
      <c:valAx>
        <c:axId val="2636887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0460800"/>
        <c:crosses val="autoZero"/>
        <c:crossBetween val="between"/>
      </c:valAx>
      <c:valAx>
        <c:axId val="263689856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562292736"/>
        <c:crosses val="max"/>
        <c:crossBetween val="between"/>
      </c:valAx>
      <c:catAx>
        <c:axId val="5622927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63689856"/>
        <c:crosses val="autoZero"/>
        <c:auto val="1"/>
        <c:lblAlgn val="ctr"/>
        <c:lblOffset val="100"/>
        <c:noMultiLvlLbl val="0"/>
      </c:catAx>
      <c:spPr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 w="190500" h="38100"/>
        </a:sp3d>
      </c:spPr>
    </c:plotArea>
    <c:legend>
      <c:legendPos val="b"/>
      <c:layout>
        <c:manualLayout>
          <c:xMode val="edge"/>
          <c:yMode val="edge"/>
          <c:x val="0.21711573134697873"/>
          <c:y val="0.92910086773388567"/>
          <c:w val="0.57284086675513679"/>
          <c:h val="4.143883002898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tx1">
        <a:lumMod val="95000"/>
      </a:schemeClr>
    </a:solidFill>
    <a:ln>
      <a:noFill/>
    </a:ln>
    <a:effectLst/>
    <a:scene3d>
      <a:camera prst="orthographicFront"/>
      <a:lightRig rig="threePt" dir="t"/>
    </a:scene3d>
    <a:sp3d>
      <a:bevelT w="190500" h="38100"/>
    </a:sp3d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  <a:sp3d/>
      </c:spPr>
    </c:floor>
    <c:sideWall>
      <c:thickness val="0"/>
      <c:spPr>
        <a:solidFill>
          <a:schemeClr val="bg1">
            <a:lumMod val="85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bg1">
            <a:lumMod val="85000"/>
          </a:schemeClr>
        </a:soli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6385792492551974E-2"/>
          <c:y val="2.5451170735635392E-2"/>
          <c:w val="0.94950996507578034"/>
          <c:h val="0.8914508479047510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30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E3B-4E8F-B59A-EF620B0973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2016</c:v>
                </c:pt>
                <c:pt idx="2">
                  <c:v>2015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44</c:v>
                </c:pt>
                <c:pt idx="1">
                  <c:v>30</c:v>
                </c:pt>
                <c:pt idx="2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7FD-48E3-B3B8-9CF7DDD4915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30000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3B-4E8F-B59A-EF620B0973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2016</c:v>
                </c:pt>
                <c:pt idx="2">
                  <c:v>2015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45000</c:v>
                </c:pt>
                <c:pt idx="1">
                  <c:v>30000</c:v>
                </c:pt>
                <c:pt idx="2">
                  <c:v>25000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7FD-48E3-B3B8-9CF7DDD4915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1622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E3B-4E8F-B59A-EF620B0973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2016</c:v>
                </c:pt>
                <c:pt idx="2">
                  <c:v>2015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7FD-48E3-B3B8-9CF7DDD4915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58283008"/>
        <c:axId val="318583296"/>
        <c:axId val="170860544"/>
      </c:bar3DChart>
      <c:catAx>
        <c:axId val="258283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18583296"/>
        <c:crosses val="autoZero"/>
        <c:auto val="1"/>
        <c:lblAlgn val="ctr"/>
        <c:lblOffset val="100"/>
        <c:noMultiLvlLbl val="0"/>
      </c:catAx>
      <c:valAx>
        <c:axId val="318583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8283008"/>
        <c:crosses val="autoZero"/>
        <c:crossBetween val="between"/>
      </c:valAx>
      <c:serAx>
        <c:axId val="170860544"/>
        <c:scaling>
          <c:orientation val="minMax"/>
        </c:scaling>
        <c:delete val="1"/>
        <c:axPos val="b"/>
        <c:majorTickMark val="none"/>
        <c:minorTickMark val="none"/>
        <c:tickLblPos val="nextTo"/>
        <c:crossAx val="318583296"/>
        <c:crosses val="autoZero"/>
      </c:serAx>
      <c:spPr>
        <a:solidFill>
          <a:schemeClr val="bg2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rgbClr val="002060"/>
    </a:solidFill>
    <a:ln w="28575">
      <a:solidFill>
        <a:srgbClr val="002060"/>
      </a:solidFill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51210360692125434"/>
          <c:h val="0.956098558208970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B050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Лист1!$A$2:$A$13</c:f>
              <c:strCache>
                <c:ptCount val="12"/>
                <c:pt idx="0">
                  <c:v>сироты </c:v>
                </c:pt>
                <c:pt idx="1">
                  <c:v>полусироты</c:v>
                </c:pt>
                <c:pt idx="2">
                  <c:v>дети с ОВЗ</c:v>
                </c:pt>
                <c:pt idx="3">
                  <c:v>дети из семей с ОВЗ</c:v>
                </c:pt>
                <c:pt idx="4">
                  <c:v>дети из малообеспеченных семей</c:v>
                </c:pt>
                <c:pt idx="5">
                  <c:v>дети из семей ЧАЭС</c:v>
                </c:pt>
                <c:pt idx="6">
                  <c:v>дети из семей воинов в Афганистане</c:v>
                </c:pt>
                <c:pt idx="7">
                  <c:v>дети из семей-участников Баткенских событий</c:v>
                </c:pt>
                <c:pt idx="8">
                  <c:v>дети из семей беженцев</c:v>
                </c:pt>
                <c:pt idx="9">
                  <c:v>дети из семей-участников Апрельских событий</c:v>
                </c:pt>
                <c:pt idx="10">
                  <c:v>дети из неблагополучных семей</c:v>
                </c:pt>
                <c:pt idx="11">
                  <c:v>дети из семей трудовых мигрантов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365</c:v>
                </c:pt>
                <c:pt idx="1">
                  <c:v>4808</c:v>
                </c:pt>
                <c:pt idx="2">
                  <c:v>881</c:v>
                </c:pt>
                <c:pt idx="3">
                  <c:v>509</c:v>
                </c:pt>
                <c:pt idx="4">
                  <c:v>2654</c:v>
                </c:pt>
                <c:pt idx="5">
                  <c:v>94</c:v>
                </c:pt>
                <c:pt idx="6">
                  <c:v>278</c:v>
                </c:pt>
                <c:pt idx="7">
                  <c:v>241</c:v>
                </c:pt>
                <c:pt idx="8">
                  <c:v>56</c:v>
                </c:pt>
                <c:pt idx="9">
                  <c:v>100</c:v>
                </c:pt>
                <c:pt idx="10">
                  <c:v>638</c:v>
                </c:pt>
                <c:pt idx="11">
                  <c:v>3993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ACC-42B3-BC39-8E5257B827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40783360"/>
        <c:axId val="318626560"/>
      </c:barChart>
      <c:valAx>
        <c:axId val="3186265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0783360"/>
        <c:crosses val="autoZero"/>
        <c:crossBetween val="between"/>
      </c:valAx>
      <c:catAx>
        <c:axId val="2407833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18626560"/>
        <c:crosses val="autoZero"/>
        <c:auto val="1"/>
        <c:lblAlgn val="ctr"/>
        <c:lblOffset val="100"/>
        <c:noMultiLvlLbl val="0"/>
      </c:catAx>
      <c:spPr>
        <a:solidFill>
          <a:schemeClr val="accent1">
            <a:lumMod val="20000"/>
            <a:lumOff val="8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tx1">
        <a:lumMod val="85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6782437229607706E-3"/>
          <c:w val="0.99583333333333335"/>
          <c:h val="0.99532183204760372"/>
        </c:manualLayout>
      </c:layout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показатели</c:v>
                </c:pt>
              </c:strCache>
            </c:strRef>
          </c:tx>
          <c:dPt>
            <c:idx val="0"/>
            <c:bubble3D val="0"/>
            <c:explosion val="5"/>
            <c:extLst xmlns:c16r2="http://schemas.microsoft.com/office/drawing/2015/06/chart">
              <c:ext xmlns:c16="http://schemas.microsoft.com/office/drawing/2014/chart" uri="{C3380CC4-5D6E-409C-BE32-E72D297353CC}">
                <c16:uniqueId val="{00000000-A71F-4309-90B6-B30A722BA19F}"/>
              </c:ext>
            </c:extLst>
          </c:dPt>
          <c:dPt>
            <c:idx val="1"/>
            <c:bubble3D val="0"/>
            <c:explosion val="8"/>
            <c:extLst xmlns:c16r2="http://schemas.microsoft.com/office/drawing/2015/06/chart">
              <c:ext xmlns:c16="http://schemas.microsoft.com/office/drawing/2014/chart" uri="{C3380CC4-5D6E-409C-BE32-E72D297353CC}">
                <c16:uniqueId val="{00000001-A71F-4309-90B6-B30A722BA19F}"/>
              </c:ext>
            </c:extLst>
          </c:dPt>
          <c:dPt>
            <c:idx val="2"/>
            <c:bubble3D val="0"/>
            <c:explosion val="6"/>
            <c:extLst xmlns:c16r2="http://schemas.microsoft.com/office/drawing/2015/06/chart">
              <c:ext xmlns:c16="http://schemas.microsoft.com/office/drawing/2014/chart" uri="{C3380CC4-5D6E-409C-BE32-E72D297353CC}">
                <c16:uniqueId val="{00000002-A71F-4309-90B6-B30A722BA19F}"/>
              </c:ext>
            </c:extLst>
          </c:dPt>
          <c:dPt>
            <c:idx val="3"/>
            <c:bubble3D val="0"/>
            <c:explosion val="5"/>
            <c:extLst xmlns:c16r2="http://schemas.microsoft.com/office/drawing/2015/06/chart">
              <c:ext xmlns:c16="http://schemas.microsoft.com/office/drawing/2014/chart" uri="{C3380CC4-5D6E-409C-BE32-E72D297353CC}">
                <c16:uniqueId val="{00000003-A71F-4309-90B6-B30A722BA19F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A71F-4309-90B6-B30A722BA19F}"/>
              </c:ext>
            </c:extLst>
          </c:dPt>
          <c:dPt>
            <c:idx val="5"/>
            <c:bubble3D val="0"/>
            <c:spPr>
              <a:solidFill>
                <a:schemeClr val="bg2">
                  <a:lumMod val="9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A71F-4309-90B6-B30A722BA19F}"/>
              </c:ext>
            </c:extLst>
          </c:dPt>
          <c:dPt>
            <c:idx val="8"/>
            <c:bubble3D val="0"/>
            <c:explosion val="7"/>
            <c:extLst xmlns:c16r2="http://schemas.microsoft.com/office/drawing/2015/06/chart">
              <c:ext xmlns:c16="http://schemas.microsoft.com/office/drawing/2014/chart" uri="{C3380CC4-5D6E-409C-BE32-E72D297353CC}">
                <c16:uniqueId val="{00000005-A71F-4309-90B6-B30A722BA19F}"/>
              </c:ext>
            </c:extLst>
          </c:dPt>
          <c:dLbls>
            <c:dLbl>
              <c:idx val="0"/>
              <c:layout>
                <c:manualLayout>
                  <c:x val="0.12026027996500438"/>
                  <c:y val="-0.21517309657639244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/>
                      <a:t>поведенческие23</a:t>
                    </a:r>
                    <a:r>
                      <a:rPr lang="ru-RU" sz="1400" b="1" dirty="0"/>
                      <a:t>%</a:t>
                    </a:r>
                    <a:endParaRPr lang="ru-RU" sz="2000" b="1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71F-4309-90B6-B30A722BA19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 sz="1400" b="1" dirty="0" smtClean="0"/>
                      <a:t>депрессивные </a:t>
                    </a:r>
                    <a:r>
                      <a:rPr lang="ru-RU" sz="1400" b="1" dirty="0"/>
                      <a:t>9%</a:t>
                    </a:r>
                    <a:endParaRPr lang="ru-RU" b="1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71F-4309-90B6-B30A722BA19F}"/>
                </c:ext>
              </c:extLst>
            </c:dLbl>
            <c:dLbl>
              <c:idx val="2"/>
              <c:layout>
                <c:manualLayout>
                  <c:x val="2.6713629857327885E-2"/>
                  <c:y val="6.0760713411257564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/>
                      <a:t>взаимоотношения в семье; 11%</a:t>
                    </a:r>
                    <a:endParaRPr lang="ru-RU" b="1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71F-4309-90B6-B30A722BA19F}"/>
                </c:ext>
              </c:extLst>
            </c:dLbl>
            <c:dLbl>
              <c:idx val="3"/>
              <c:spPr/>
              <c:txPr>
                <a:bodyPr/>
                <a:lstStyle/>
                <a:p>
                  <a:pPr>
                    <a:defRPr sz="1400" b="1"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pPr>
                      <a:defRPr sz="1400" b="1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ru-RU" sz="1400" dirty="0"/>
                      <a:t>со </a:t>
                    </a:r>
                    <a:r>
                      <a:rPr lang="ru-RU" sz="1400" dirty="0" smtClean="0"/>
                      <a:t>сверстниками 11%</a:t>
                    </a:r>
                    <a:endParaRPr lang="ru-RU" dirty="0"/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71F-4309-90B6-B30A722BA19F}"/>
                </c:ext>
              </c:extLst>
            </c:dLbl>
            <c:dLbl>
              <c:idx val="5"/>
              <c:layout>
                <c:manualLayout>
                  <c:x val="-5.7212544904598366E-2"/>
                  <c:y val="-4.0506440201389576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подверженные </a:t>
                    </a:r>
                    <a:r>
                      <a:rPr lang="ru-RU" sz="1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комплексам</a:t>
                    </a:r>
                    <a:r>
                      <a:rPr lang="ru-RU" sz="1400" b="1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-</a:t>
                    </a:r>
                    <a:r>
                      <a:rPr lang="ru-RU" sz="1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31,54</a:t>
                    </a:r>
                    <a:r>
                      <a: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%</a:t>
                    </a:r>
                    <a:endParaRPr lang="ru-RU" sz="20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71F-4309-90B6-B30A722BA19F}"/>
                </c:ext>
              </c:extLst>
            </c:dLbl>
            <c:dLbl>
              <c:idx val="6"/>
              <c:layout>
                <c:manualLayout>
                  <c:x val="4.027777777777778E-2"/>
                  <c:y val="0.1729116800688486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71F-4309-90B6-B30A722BA19F}"/>
                </c:ext>
              </c:extLst>
            </c:dLbl>
            <c:dLbl>
              <c:idx val="8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71F-4309-90B6-B30A722BA1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6"/>
                <c:pt idx="0">
                  <c:v>поведенческие</c:v>
                </c:pt>
                <c:pt idx="1">
                  <c:v>депрессивные</c:v>
                </c:pt>
                <c:pt idx="2">
                  <c:v>взаимоотношения в семье</c:v>
                </c:pt>
                <c:pt idx="3">
                  <c:v>с педагогами</c:v>
                </c:pt>
                <c:pt idx="4">
                  <c:v>со сверстниками</c:v>
                </c:pt>
                <c:pt idx="5">
                  <c:v>подверженные комплексам</c:v>
                </c:pt>
              </c:strCache>
            </c:strRef>
          </c:cat>
          <c:val>
            <c:numRef>
              <c:f>Лист1!$B$2:$B$9</c:f>
              <c:numCache>
                <c:formatCode>0%</c:formatCode>
                <c:ptCount val="8"/>
                <c:pt idx="0">
                  <c:v>0.23</c:v>
                </c:pt>
                <c:pt idx="1">
                  <c:v>0.09</c:v>
                </c:pt>
                <c:pt idx="2">
                  <c:v>0.11</c:v>
                </c:pt>
                <c:pt idx="3">
                  <c:v>0.05</c:v>
                </c:pt>
                <c:pt idx="4" formatCode="0.00%">
                  <c:v>0.11</c:v>
                </c:pt>
                <c:pt idx="5" formatCode="0.00%">
                  <c:v>0.31540000000000001</c:v>
                </c:pt>
                <c:pt idx="6" formatCode="General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71F-4309-90B6-B30A722BA19F}"/>
            </c:ext>
          </c:extLst>
        </c:ser>
        <c:dLbls>
          <c:dLblPos val="bestFit"/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gapWidth val="100"/>
        <c:secondPieSize val="75"/>
        <c:serLines/>
      </c:ofPieChart>
      <c:spPr>
        <a:solidFill>
          <a:schemeClr val="accent1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w="139700" h="139700"/>
        </a:sp3d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D9C3AF-BEEC-437A-AB2E-F3592F004DD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FBC392-CA4F-46A3-B8B5-DC1264F87D81}">
      <dgm:prSet/>
      <dgm:spPr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 rtl="0"/>
          <a:r>
            <a:rPr lang="ru-RU" b="1" dirty="0" smtClean="0">
              <a:solidFill>
                <a:srgbClr val="002060"/>
              </a:solidFill>
            </a:rPr>
            <a:t>97 школ</a:t>
          </a:r>
          <a:endParaRPr lang="ru-RU" dirty="0">
            <a:solidFill>
              <a:srgbClr val="002060"/>
            </a:solidFill>
          </a:endParaRPr>
        </a:p>
      </dgm:t>
    </dgm:pt>
    <dgm:pt modelId="{69067055-3653-4221-BF89-A023D9C4733B}" type="parTrans" cxnId="{32AF5604-1CAC-4B61-B0D4-AECA9B08DF7B}">
      <dgm:prSet/>
      <dgm:spPr/>
      <dgm:t>
        <a:bodyPr/>
        <a:lstStyle/>
        <a:p>
          <a:endParaRPr lang="ru-RU"/>
        </a:p>
      </dgm:t>
    </dgm:pt>
    <dgm:pt modelId="{6C6BB42B-5499-48A6-ACEA-324F79FDBAEE}" type="sibTrans" cxnId="{32AF5604-1CAC-4B61-B0D4-AECA9B08DF7B}">
      <dgm:prSet/>
      <dgm:spPr/>
      <dgm:t>
        <a:bodyPr/>
        <a:lstStyle/>
        <a:p>
          <a:endParaRPr lang="ru-RU"/>
        </a:p>
      </dgm:t>
    </dgm:pt>
    <dgm:pt modelId="{45116408-184D-4553-84B0-D7BCA0EAAB92}">
      <dgm:prSet/>
      <dgm:spPr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 rtl="0"/>
          <a:r>
            <a:rPr lang="ru-RU" b="1" dirty="0" smtClean="0">
              <a:solidFill>
                <a:srgbClr val="002060"/>
              </a:solidFill>
            </a:rPr>
            <a:t>85 ДОО</a:t>
          </a:r>
          <a:endParaRPr lang="ru-RU" dirty="0">
            <a:solidFill>
              <a:srgbClr val="002060"/>
            </a:solidFill>
          </a:endParaRPr>
        </a:p>
      </dgm:t>
    </dgm:pt>
    <dgm:pt modelId="{68AB5534-C699-4A21-AF71-1326034E455A}" type="parTrans" cxnId="{A916A1D6-6215-4DF4-8993-57C8AF2551A5}">
      <dgm:prSet/>
      <dgm:spPr/>
      <dgm:t>
        <a:bodyPr/>
        <a:lstStyle/>
        <a:p>
          <a:endParaRPr lang="ru-RU"/>
        </a:p>
      </dgm:t>
    </dgm:pt>
    <dgm:pt modelId="{91CD0411-9BB1-4E72-B225-90A5A3053115}" type="sibTrans" cxnId="{A916A1D6-6215-4DF4-8993-57C8AF2551A5}">
      <dgm:prSet/>
      <dgm:spPr/>
      <dgm:t>
        <a:bodyPr/>
        <a:lstStyle/>
        <a:p>
          <a:endParaRPr lang="ru-RU"/>
        </a:p>
      </dgm:t>
    </dgm:pt>
    <dgm:pt modelId="{EB45DE6F-2C6C-4316-83DE-5111FE593F1F}">
      <dgm:prSet/>
      <dgm:spPr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 rtl="0"/>
          <a:r>
            <a:rPr lang="ru-RU" b="1" dirty="0" smtClean="0">
              <a:solidFill>
                <a:srgbClr val="002060"/>
              </a:solidFill>
            </a:rPr>
            <a:t>5 ЦДТ</a:t>
          </a:r>
          <a:endParaRPr lang="ru-RU" dirty="0">
            <a:solidFill>
              <a:srgbClr val="002060"/>
            </a:solidFill>
          </a:endParaRPr>
        </a:p>
      </dgm:t>
    </dgm:pt>
    <dgm:pt modelId="{A91C66E3-E0E9-4648-A61F-A962201FE69B}" type="parTrans" cxnId="{CB6D1E9B-7D2A-4759-A791-24CA58BAA158}">
      <dgm:prSet/>
      <dgm:spPr/>
      <dgm:t>
        <a:bodyPr/>
        <a:lstStyle/>
        <a:p>
          <a:endParaRPr lang="ru-RU"/>
        </a:p>
      </dgm:t>
    </dgm:pt>
    <dgm:pt modelId="{F0221776-B9A1-4DA7-8E52-50EFB0AFA1B4}" type="sibTrans" cxnId="{CB6D1E9B-7D2A-4759-A791-24CA58BAA158}">
      <dgm:prSet/>
      <dgm:spPr/>
      <dgm:t>
        <a:bodyPr/>
        <a:lstStyle/>
        <a:p>
          <a:endParaRPr lang="ru-RU"/>
        </a:p>
      </dgm:t>
    </dgm:pt>
    <dgm:pt modelId="{4BDC7A71-AF74-464C-84CB-62D1CDF2B1DA}">
      <dgm:prSet/>
      <dgm:spPr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 rtl="0"/>
          <a:r>
            <a:rPr lang="ru-RU" b="1" dirty="0" smtClean="0">
              <a:solidFill>
                <a:srgbClr val="002060"/>
              </a:solidFill>
            </a:rPr>
            <a:t>СЮТ</a:t>
          </a:r>
          <a:endParaRPr lang="ru-RU" dirty="0">
            <a:solidFill>
              <a:srgbClr val="002060"/>
            </a:solidFill>
          </a:endParaRPr>
        </a:p>
      </dgm:t>
    </dgm:pt>
    <dgm:pt modelId="{9D9554B4-6E60-4356-BA63-44904639BAAA}" type="parTrans" cxnId="{D48F76AF-6CC4-4152-8EAA-C1E3AE59996C}">
      <dgm:prSet/>
      <dgm:spPr/>
      <dgm:t>
        <a:bodyPr/>
        <a:lstStyle/>
        <a:p>
          <a:endParaRPr lang="ru-RU"/>
        </a:p>
      </dgm:t>
    </dgm:pt>
    <dgm:pt modelId="{F19781FE-D289-4BA2-81AC-DBA36E2C44C6}" type="sibTrans" cxnId="{D48F76AF-6CC4-4152-8EAA-C1E3AE59996C}">
      <dgm:prSet/>
      <dgm:spPr/>
      <dgm:t>
        <a:bodyPr/>
        <a:lstStyle/>
        <a:p>
          <a:endParaRPr lang="ru-RU"/>
        </a:p>
      </dgm:t>
    </dgm:pt>
    <dgm:pt modelId="{B6A814A5-9948-49A6-982E-C0D3ABBC5BF2}" type="pres">
      <dgm:prSet presAssocID="{A2D9C3AF-BEEC-437A-AB2E-F3592F004DD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59600D-3898-4C17-8A65-E5991AF4B312}" type="pres">
      <dgm:prSet presAssocID="{F8FBC392-CA4F-46A3-B8B5-DC1264F87D81}" presName="parentText" presStyleLbl="node1" presStyleIdx="0" presStyleCnt="4" custLinFactY="-60472" custLinFactNeighborX="1450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C040C2-F124-4B08-A65E-453C47356148}" type="pres">
      <dgm:prSet presAssocID="{6C6BB42B-5499-48A6-ACEA-324F79FDBAEE}" presName="spacer" presStyleCnt="0"/>
      <dgm:spPr/>
    </dgm:pt>
    <dgm:pt modelId="{058549FC-6559-48D9-97D2-94289C5BB024}" type="pres">
      <dgm:prSet presAssocID="{45116408-184D-4553-84B0-D7BCA0EAAB92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4EECD5-B65F-4E7E-A55A-A22900E65554}" type="pres">
      <dgm:prSet presAssocID="{91CD0411-9BB1-4E72-B225-90A5A3053115}" presName="spacer" presStyleCnt="0"/>
      <dgm:spPr/>
    </dgm:pt>
    <dgm:pt modelId="{6FD49057-537C-4455-B91F-7628DF181FF7}" type="pres">
      <dgm:prSet presAssocID="{EB45DE6F-2C6C-4316-83DE-5111FE593F1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5151FE-06C7-4C50-BBBC-911C6662ABF0}" type="pres">
      <dgm:prSet presAssocID="{F0221776-B9A1-4DA7-8E52-50EFB0AFA1B4}" presName="spacer" presStyleCnt="0"/>
      <dgm:spPr/>
    </dgm:pt>
    <dgm:pt modelId="{A50D98FB-52C0-442E-8032-41951F86F67E}" type="pres">
      <dgm:prSet presAssocID="{4BDC7A71-AF74-464C-84CB-62D1CDF2B1DA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29260F-A08F-4E49-8E8E-B7D2EC265D85}" type="presOf" srcId="{F8FBC392-CA4F-46A3-B8B5-DC1264F87D81}" destId="{1359600D-3898-4C17-8A65-E5991AF4B312}" srcOrd="0" destOrd="0" presId="urn:microsoft.com/office/officeart/2005/8/layout/vList2"/>
    <dgm:cxn modelId="{A916A1D6-6215-4DF4-8993-57C8AF2551A5}" srcId="{A2D9C3AF-BEEC-437A-AB2E-F3592F004DD5}" destId="{45116408-184D-4553-84B0-D7BCA0EAAB92}" srcOrd="1" destOrd="0" parTransId="{68AB5534-C699-4A21-AF71-1326034E455A}" sibTransId="{91CD0411-9BB1-4E72-B225-90A5A3053115}"/>
    <dgm:cxn modelId="{FABD86AB-B2F1-467C-99A3-26CE32E792E5}" type="presOf" srcId="{EB45DE6F-2C6C-4316-83DE-5111FE593F1F}" destId="{6FD49057-537C-4455-B91F-7628DF181FF7}" srcOrd="0" destOrd="0" presId="urn:microsoft.com/office/officeart/2005/8/layout/vList2"/>
    <dgm:cxn modelId="{CB6D1E9B-7D2A-4759-A791-24CA58BAA158}" srcId="{A2D9C3AF-BEEC-437A-AB2E-F3592F004DD5}" destId="{EB45DE6F-2C6C-4316-83DE-5111FE593F1F}" srcOrd="2" destOrd="0" parTransId="{A91C66E3-E0E9-4648-A61F-A962201FE69B}" sibTransId="{F0221776-B9A1-4DA7-8E52-50EFB0AFA1B4}"/>
    <dgm:cxn modelId="{D48F76AF-6CC4-4152-8EAA-C1E3AE59996C}" srcId="{A2D9C3AF-BEEC-437A-AB2E-F3592F004DD5}" destId="{4BDC7A71-AF74-464C-84CB-62D1CDF2B1DA}" srcOrd="3" destOrd="0" parTransId="{9D9554B4-6E60-4356-BA63-44904639BAAA}" sibTransId="{F19781FE-D289-4BA2-81AC-DBA36E2C44C6}"/>
    <dgm:cxn modelId="{BB705207-884F-4E93-B6E6-453F62F66DD9}" type="presOf" srcId="{A2D9C3AF-BEEC-437A-AB2E-F3592F004DD5}" destId="{B6A814A5-9948-49A6-982E-C0D3ABBC5BF2}" srcOrd="0" destOrd="0" presId="urn:microsoft.com/office/officeart/2005/8/layout/vList2"/>
    <dgm:cxn modelId="{C6413831-0E42-49B1-AA69-AD221640DDDC}" type="presOf" srcId="{45116408-184D-4553-84B0-D7BCA0EAAB92}" destId="{058549FC-6559-48D9-97D2-94289C5BB024}" srcOrd="0" destOrd="0" presId="urn:microsoft.com/office/officeart/2005/8/layout/vList2"/>
    <dgm:cxn modelId="{32AF5604-1CAC-4B61-B0D4-AECA9B08DF7B}" srcId="{A2D9C3AF-BEEC-437A-AB2E-F3592F004DD5}" destId="{F8FBC392-CA4F-46A3-B8B5-DC1264F87D81}" srcOrd="0" destOrd="0" parTransId="{69067055-3653-4221-BF89-A023D9C4733B}" sibTransId="{6C6BB42B-5499-48A6-ACEA-324F79FDBAEE}"/>
    <dgm:cxn modelId="{52EE7338-11A4-4560-9FDB-EF7D14A2AF7D}" type="presOf" srcId="{4BDC7A71-AF74-464C-84CB-62D1CDF2B1DA}" destId="{A50D98FB-52C0-442E-8032-41951F86F67E}" srcOrd="0" destOrd="0" presId="urn:microsoft.com/office/officeart/2005/8/layout/vList2"/>
    <dgm:cxn modelId="{11430C2F-0D3E-478D-87E4-EEE4B8815289}" type="presParOf" srcId="{B6A814A5-9948-49A6-982E-C0D3ABBC5BF2}" destId="{1359600D-3898-4C17-8A65-E5991AF4B312}" srcOrd="0" destOrd="0" presId="urn:microsoft.com/office/officeart/2005/8/layout/vList2"/>
    <dgm:cxn modelId="{9D2E93A1-3903-4746-88C2-E55C9A9DCE5F}" type="presParOf" srcId="{B6A814A5-9948-49A6-982E-C0D3ABBC5BF2}" destId="{F8C040C2-F124-4B08-A65E-453C47356148}" srcOrd="1" destOrd="0" presId="urn:microsoft.com/office/officeart/2005/8/layout/vList2"/>
    <dgm:cxn modelId="{BAD2FE3A-6025-49AF-80A3-8965C3AEFC69}" type="presParOf" srcId="{B6A814A5-9948-49A6-982E-C0D3ABBC5BF2}" destId="{058549FC-6559-48D9-97D2-94289C5BB024}" srcOrd="2" destOrd="0" presId="urn:microsoft.com/office/officeart/2005/8/layout/vList2"/>
    <dgm:cxn modelId="{B21BB83A-AB80-4306-AA1B-1E4658B7B3D6}" type="presParOf" srcId="{B6A814A5-9948-49A6-982E-C0D3ABBC5BF2}" destId="{944EECD5-B65F-4E7E-A55A-A22900E65554}" srcOrd="3" destOrd="0" presId="urn:microsoft.com/office/officeart/2005/8/layout/vList2"/>
    <dgm:cxn modelId="{52C5481B-D33D-4754-87C2-E337E81B5968}" type="presParOf" srcId="{B6A814A5-9948-49A6-982E-C0D3ABBC5BF2}" destId="{6FD49057-537C-4455-B91F-7628DF181FF7}" srcOrd="4" destOrd="0" presId="urn:microsoft.com/office/officeart/2005/8/layout/vList2"/>
    <dgm:cxn modelId="{1E47C345-55D5-44B7-B0C3-08BBA9F717C2}" type="presParOf" srcId="{B6A814A5-9948-49A6-982E-C0D3ABBC5BF2}" destId="{635151FE-06C7-4C50-BBBC-911C6662ABF0}" srcOrd="5" destOrd="0" presId="urn:microsoft.com/office/officeart/2005/8/layout/vList2"/>
    <dgm:cxn modelId="{83AFC7B0-37E8-4B10-81D6-7DC3FE3F173F}" type="presParOf" srcId="{B6A814A5-9948-49A6-982E-C0D3ABBC5BF2}" destId="{A50D98FB-52C0-442E-8032-41951F86F67E}" srcOrd="6" destOrd="0" presId="urn:microsoft.com/office/officeart/2005/8/layout/vList2"/>
  </dgm:cxnLst>
  <dgm:bg>
    <a:solidFill>
      <a:schemeClr val="tx1">
        <a:lumMod val="7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A19281-9D2B-452D-9645-E7E77FCC76C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C54122F-CD0E-4178-9066-377CFEDF05EB}">
      <dgm:prSet custT="1"/>
      <dgm:spPr>
        <a:solidFill>
          <a:schemeClr val="accent2">
            <a:lumMod val="40000"/>
            <a:lumOff val="60000"/>
          </a:schemeClr>
        </a:solidFill>
        <a:ln w="38100"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r>
            <a:rPr lang="ru-RU" sz="2800" b="1" dirty="0" smtClean="0">
              <a:solidFill>
                <a:srgbClr val="C00000"/>
              </a:solidFill>
            </a:rPr>
            <a:t>Обучается  - 157152</a:t>
          </a:r>
        </a:p>
      </dgm:t>
    </dgm:pt>
    <dgm:pt modelId="{BD29DFA4-48AD-4868-9912-E3356F1694D5}" type="parTrans" cxnId="{AC000621-64D3-499F-A71A-36D61985D92B}">
      <dgm:prSet/>
      <dgm:spPr/>
      <dgm:t>
        <a:bodyPr/>
        <a:lstStyle/>
        <a:p>
          <a:endParaRPr lang="ru-RU"/>
        </a:p>
      </dgm:t>
    </dgm:pt>
    <dgm:pt modelId="{DCD6E48B-EC9E-4C96-B51C-C548610D62FC}" type="sibTrans" cxnId="{AC000621-64D3-499F-A71A-36D61985D92B}">
      <dgm:prSet/>
      <dgm:spPr/>
      <dgm:t>
        <a:bodyPr/>
        <a:lstStyle/>
        <a:p>
          <a:endParaRPr lang="ru-RU"/>
        </a:p>
      </dgm:t>
    </dgm:pt>
    <dgm:pt modelId="{56B429AD-194D-4263-9395-AA6B19F093F2}" type="pres">
      <dgm:prSet presAssocID="{83A19281-9D2B-452D-9645-E7E77FCC76C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6CB15EC-47A4-45FC-93A2-E5398D6E4F31}" type="pres">
      <dgm:prSet presAssocID="{0C54122F-CD0E-4178-9066-377CFEDF05EB}" presName="parentText" presStyleLbl="node1" presStyleIdx="0" presStyleCnt="1" custScaleX="77699" custScaleY="114405" custLinFactY="-29142" custLinFactNeighborX="-42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14D24A-BE85-4B0E-9387-5AA95F8A3F54}" type="presOf" srcId="{0C54122F-CD0E-4178-9066-377CFEDF05EB}" destId="{36CB15EC-47A4-45FC-93A2-E5398D6E4F31}" srcOrd="0" destOrd="0" presId="urn:microsoft.com/office/officeart/2005/8/layout/vList2"/>
    <dgm:cxn modelId="{8D8FA0FB-3CBB-4724-A6F4-5EC072EE4F15}" type="presOf" srcId="{83A19281-9D2B-452D-9645-E7E77FCC76CE}" destId="{56B429AD-194D-4263-9395-AA6B19F093F2}" srcOrd="0" destOrd="0" presId="urn:microsoft.com/office/officeart/2005/8/layout/vList2"/>
    <dgm:cxn modelId="{AC000621-64D3-499F-A71A-36D61985D92B}" srcId="{83A19281-9D2B-452D-9645-E7E77FCC76CE}" destId="{0C54122F-CD0E-4178-9066-377CFEDF05EB}" srcOrd="0" destOrd="0" parTransId="{BD29DFA4-48AD-4868-9912-E3356F1694D5}" sibTransId="{DCD6E48B-EC9E-4C96-B51C-C548610D62FC}"/>
    <dgm:cxn modelId="{FC8F91B4-A374-4294-9F44-8859E8FF74CC}" type="presParOf" srcId="{56B429AD-194D-4263-9395-AA6B19F093F2}" destId="{36CB15EC-47A4-45FC-93A2-E5398D6E4F31}" srcOrd="0" destOrd="0" presId="urn:microsoft.com/office/officeart/2005/8/layout/vList2"/>
  </dgm:cxnLst>
  <dgm:bg>
    <a:solidFill>
      <a:schemeClr val="tx1">
        <a:lumMod val="85000"/>
      </a:schemeClr>
    </a:solidFill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45D18B-9936-4824-8DE8-A4FD1B6099D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ED780C9-7ADD-4338-8A1D-EE049F693B79}">
      <dgm:prSet custT="1"/>
      <dgm:spPr/>
      <dgm:t>
        <a:bodyPr/>
        <a:lstStyle/>
        <a:p>
          <a:pPr rtl="0"/>
          <a:r>
            <a:rPr lang="ru-RU" sz="2400" b="1" dirty="0" smtClean="0">
              <a:solidFill>
                <a:srgbClr val="002060"/>
              </a:solidFill>
            </a:rPr>
            <a:t>Положение Управления образования  «О контрольно-пропускном режиме в образовательных организациях г. Бишкек»;</a:t>
          </a:r>
          <a:endParaRPr lang="ru-RU" sz="2400" dirty="0">
            <a:solidFill>
              <a:srgbClr val="002060"/>
            </a:solidFill>
          </a:endParaRPr>
        </a:p>
      </dgm:t>
    </dgm:pt>
    <dgm:pt modelId="{2E2622DD-D434-45AA-8DB9-D14970A602AD}" type="parTrans" cxnId="{5D44746F-BB25-440B-BD01-46D795454813}">
      <dgm:prSet/>
      <dgm:spPr/>
      <dgm:t>
        <a:bodyPr/>
        <a:lstStyle/>
        <a:p>
          <a:endParaRPr lang="ru-RU"/>
        </a:p>
      </dgm:t>
    </dgm:pt>
    <dgm:pt modelId="{CCAE0898-0682-4509-8945-E538DBB0CB5F}" type="sibTrans" cxnId="{5D44746F-BB25-440B-BD01-46D795454813}">
      <dgm:prSet/>
      <dgm:spPr/>
      <dgm:t>
        <a:bodyPr/>
        <a:lstStyle/>
        <a:p>
          <a:endParaRPr lang="ru-RU"/>
        </a:p>
      </dgm:t>
    </dgm:pt>
    <dgm:pt modelId="{E91D829C-970C-400B-8BCA-F635BAE1F12A}">
      <dgm:prSet custT="1"/>
      <dgm:spPr/>
      <dgm:t>
        <a:bodyPr/>
        <a:lstStyle/>
        <a:p>
          <a:pPr rtl="0"/>
          <a:r>
            <a:rPr lang="ru-RU" sz="2400" b="1" dirty="0" smtClean="0">
              <a:solidFill>
                <a:srgbClr val="002060"/>
              </a:solidFill>
            </a:rPr>
            <a:t>Обеспечение работы системы видеонаблюдения в школах;</a:t>
          </a:r>
          <a:endParaRPr lang="ru-RU" sz="2400" dirty="0">
            <a:solidFill>
              <a:srgbClr val="002060"/>
            </a:solidFill>
          </a:endParaRPr>
        </a:p>
      </dgm:t>
    </dgm:pt>
    <dgm:pt modelId="{8CC93314-3D42-4487-B964-3D7C737F9F0E}" type="parTrans" cxnId="{C652D8D9-68CC-4514-BE5D-B45097090B54}">
      <dgm:prSet/>
      <dgm:spPr/>
      <dgm:t>
        <a:bodyPr/>
        <a:lstStyle/>
        <a:p>
          <a:endParaRPr lang="ru-RU"/>
        </a:p>
      </dgm:t>
    </dgm:pt>
    <dgm:pt modelId="{D90B0E2E-B8C4-498A-B8AC-E42905DC6B85}" type="sibTrans" cxnId="{C652D8D9-68CC-4514-BE5D-B45097090B54}">
      <dgm:prSet/>
      <dgm:spPr/>
      <dgm:t>
        <a:bodyPr/>
        <a:lstStyle/>
        <a:p>
          <a:endParaRPr lang="ru-RU"/>
        </a:p>
      </dgm:t>
    </dgm:pt>
    <dgm:pt modelId="{135C6B0D-63D6-4D9A-BBA2-6A792882A581}">
      <dgm:prSet custT="1"/>
      <dgm:spPr/>
      <dgm:t>
        <a:bodyPr/>
        <a:lstStyle/>
        <a:p>
          <a:pPr rtl="0"/>
          <a:r>
            <a:rPr lang="ru-RU" sz="2400" b="1" dirty="0" smtClean="0">
              <a:solidFill>
                <a:srgbClr val="002060"/>
              </a:solidFill>
            </a:rPr>
            <a:t>Обеспечение работы Службы Безопасности (СБ) охранных агентств;</a:t>
          </a:r>
          <a:endParaRPr lang="ru-RU" sz="2400" dirty="0">
            <a:solidFill>
              <a:srgbClr val="002060"/>
            </a:solidFill>
          </a:endParaRPr>
        </a:p>
      </dgm:t>
    </dgm:pt>
    <dgm:pt modelId="{655821B5-F2E7-4F95-8775-9A82B4329D51}" type="parTrans" cxnId="{9CFFDA65-7025-441D-B8A4-1F8417E8CAE8}">
      <dgm:prSet/>
      <dgm:spPr/>
      <dgm:t>
        <a:bodyPr/>
        <a:lstStyle/>
        <a:p>
          <a:endParaRPr lang="ru-RU"/>
        </a:p>
      </dgm:t>
    </dgm:pt>
    <dgm:pt modelId="{9264B4C6-BEC3-4FA8-9A3D-85717483EEE6}" type="sibTrans" cxnId="{9CFFDA65-7025-441D-B8A4-1F8417E8CAE8}">
      <dgm:prSet/>
      <dgm:spPr/>
      <dgm:t>
        <a:bodyPr/>
        <a:lstStyle/>
        <a:p>
          <a:endParaRPr lang="ru-RU"/>
        </a:p>
      </dgm:t>
    </dgm:pt>
    <dgm:pt modelId="{458854B8-92F6-4905-8CD3-8AA41218F504}">
      <dgm:prSet custT="1"/>
      <dgm:spPr/>
      <dgm:t>
        <a:bodyPr/>
        <a:lstStyle/>
        <a:p>
          <a:pPr rtl="0"/>
          <a:r>
            <a:rPr lang="ru-RU" sz="2400" b="1" dirty="0" smtClean="0">
              <a:solidFill>
                <a:srgbClr val="002060"/>
              </a:solidFill>
            </a:rPr>
            <a:t>В 20 школах </a:t>
          </a:r>
          <a:r>
            <a:rPr lang="ru-RU" sz="2400" b="1" dirty="0" err="1" smtClean="0">
              <a:solidFill>
                <a:srgbClr val="002060"/>
              </a:solidFill>
            </a:rPr>
            <a:t>жилмассивов</a:t>
          </a:r>
          <a:r>
            <a:rPr lang="ru-RU" sz="2400" b="1" dirty="0" smtClean="0">
              <a:solidFill>
                <a:srgbClr val="002060"/>
              </a:solidFill>
            </a:rPr>
            <a:t> города устанавливается  оборудование системы контроля управления доступом (СКУД)( проект ЮНИСЕФ</a:t>
          </a:r>
          <a:r>
            <a:rPr lang="ru-RU" sz="2400" b="1" dirty="0" smtClean="0"/>
            <a:t>)</a:t>
          </a:r>
          <a:endParaRPr lang="ru-RU" sz="2400" dirty="0"/>
        </a:p>
      </dgm:t>
    </dgm:pt>
    <dgm:pt modelId="{BF828F9A-584D-455D-8D66-B3591340CE82}" type="parTrans" cxnId="{0D858E40-B18C-41D9-A451-4DBBBAA86ED9}">
      <dgm:prSet/>
      <dgm:spPr/>
      <dgm:t>
        <a:bodyPr/>
        <a:lstStyle/>
        <a:p>
          <a:endParaRPr lang="ru-RU"/>
        </a:p>
      </dgm:t>
    </dgm:pt>
    <dgm:pt modelId="{11672C76-D5B1-4629-ABB6-661F9969B49F}" type="sibTrans" cxnId="{0D858E40-B18C-41D9-A451-4DBBBAA86ED9}">
      <dgm:prSet/>
      <dgm:spPr/>
      <dgm:t>
        <a:bodyPr/>
        <a:lstStyle/>
        <a:p>
          <a:endParaRPr lang="ru-RU"/>
        </a:p>
      </dgm:t>
    </dgm:pt>
    <dgm:pt modelId="{8609FDF9-DA6F-4CA1-B328-388C60D5265C}" type="pres">
      <dgm:prSet presAssocID="{3645D18B-9936-4824-8DE8-A4FD1B6099D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259F07-E5C6-4762-93F4-8A047A446C54}" type="pres">
      <dgm:prSet presAssocID="{AED780C9-7ADD-4338-8A1D-EE049F693B79}" presName="parentText" presStyleLbl="node1" presStyleIdx="0" presStyleCnt="4" custLinFactY="-12529" custLinFactNeighborX="-1984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9B6B94-CED6-41A1-AE19-1E233982B2CD}" type="pres">
      <dgm:prSet presAssocID="{CCAE0898-0682-4509-8945-E538DBB0CB5F}" presName="spacer" presStyleCnt="0"/>
      <dgm:spPr/>
    </dgm:pt>
    <dgm:pt modelId="{32B83A2A-A83A-4322-83B0-3606BEA8FCD5}" type="pres">
      <dgm:prSet presAssocID="{E91D829C-970C-400B-8BCA-F635BAE1F12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8A9D9F-2F34-4DEA-9957-BA5861641EE4}" type="pres">
      <dgm:prSet presAssocID="{D90B0E2E-B8C4-498A-B8AC-E42905DC6B85}" presName="spacer" presStyleCnt="0"/>
      <dgm:spPr/>
    </dgm:pt>
    <dgm:pt modelId="{467DDA95-B656-4136-8285-1567CF9DCB25}" type="pres">
      <dgm:prSet presAssocID="{135C6B0D-63D6-4D9A-BBA2-6A792882A58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FE1FF4-D33B-4EF5-BF07-D0D4B1D64066}" type="pres">
      <dgm:prSet presAssocID="{9264B4C6-BEC3-4FA8-9A3D-85717483EEE6}" presName="spacer" presStyleCnt="0"/>
      <dgm:spPr/>
    </dgm:pt>
    <dgm:pt modelId="{27BB32A2-D10A-4F7C-9D63-3112D9674D7F}" type="pres">
      <dgm:prSet presAssocID="{458854B8-92F6-4905-8CD3-8AA41218F50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44746F-BB25-440B-BD01-46D795454813}" srcId="{3645D18B-9936-4824-8DE8-A4FD1B6099D6}" destId="{AED780C9-7ADD-4338-8A1D-EE049F693B79}" srcOrd="0" destOrd="0" parTransId="{2E2622DD-D434-45AA-8DB9-D14970A602AD}" sibTransId="{CCAE0898-0682-4509-8945-E538DBB0CB5F}"/>
    <dgm:cxn modelId="{05FD0936-7C99-4510-B353-6B0F41136890}" type="presOf" srcId="{3645D18B-9936-4824-8DE8-A4FD1B6099D6}" destId="{8609FDF9-DA6F-4CA1-B328-388C60D5265C}" srcOrd="0" destOrd="0" presId="urn:microsoft.com/office/officeart/2005/8/layout/vList2"/>
    <dgm:cxn modelId="{9690D3D7-BC0D-4A62-BFD8-6D52CAE87CE9}" type="presOf" srcId="{458854B8-92F6-4905-8CD3-8AA41218F504}" destId="{27BB32A2-D10A-4F7C-9D63-3112D9674D7F}" srcOrd="0" destOrd="0" presId="urn:microsoft.com/office/officeart/2005/8/layout/vList2"/>
    <dgm:cxn modelId="{C652D8D9-68CC-4514-BE5D-B45097090B54}" srcId="{3645D18B-9936-4824-8DE8-A4FD1B6099D6}" destId="{E91D829C-970C-400B-8BCA-F635BAE1F12A}" srcOrd="1" destOrd="0" parTransId="{8CC93314-3D42-4487-B964-3D7C737F9F0E}" sibTransId="{D90B0E2E-B8C4-498A-B8AC-E42905DC6B85}"/>
    <dgm:cxn modelId="{0D858E40-B18C-41D9-A451-4DBBBAA86ED9}" srcId="{3645D18B-9936-4824-8DE8-A4FD1B6099D6}" destId="{458854B8-92F6-4905-8CD3-8AA41218F504}" srcOrd="3" destOrd="0" parTransId="{BF828F9A-584D-455D-8D66-B3591340CE82}" sibTransId="{11672C76-D5B1-4629-ABB6-661F9969B49F}"/>
    <dgm:cxn modelId="{9CFFDA65-7025-441D-B8A4-1F8417E8CAE8}" srcId="{3645D18B-9936-4824-8DE8-A4FD1B6099D6}" destId="{135C6B0D-63D6-4D9A-BBA2-6A792882A581}" srcOrd="2" destOrd="0" parTransId="{655821B5-F2E7-4F95-8775-9A82B4329D51}" sibTransId="{9264B4C6-BEC3-4FA8-9A3D-85717483EEE6}"/>
    <dgm:cxn modelId="{E2B9C629-495A-404A-A48B-E8632ACF9E72}" type="presOf" srcId="{AED780C9-7ADD-4338-8A1D-EE049F693B79}" destId="{81259F07-E5C6-4762-93F4-8A047A446C54}" srcOrd="0" destOrd="0" presId="urn:microsoft.com/office/officeart/2005/8/layout/vList2"/>
    <dgm:cxn modelId="{9E856AFF-66F1-4A4F-94E6-070E49B223D0}" type="presOf" srcId="{E91D829C-970C-400B-8BCA-F635BAE1F12A}" destId="{32B83A2A-A83A-4322-83B0-3606BEA8FCD5}" srcOrd="0" destOrd="0" presId="urn:microsoft.com/office/officeart/2005/8/layout/vList2"/>
    <dgm:cxn modelId="{810AF5BF-3C78-4699-A459-B8EBD48F2DDA}" type="presOf" srcId="{135C6B0D-63D6-4D9A-BBA2-6A792882A581}" destId="{467DDA95-B656-4136-8285-1567CF9DCB25}" srcOrd="0" destOrd="0" presId="urn:microsoft.com/office/officeart/2005/8/layout/vList2"/>
    <dgm:cxn modelId="{D4BE5C15-2608-4AD5-875D-CFD3CA8FADBC}" type="presParOf" srcId="{8609FDF9-DA6F-4CA1-B328-388C60D5265C}" destId="{81259F07-E5C6-4762-93F4-8A047A446C54}" srcOrd="0" destOrd="0" presId="urn:microsoft.com/office/officeart/2005/8/layout/vList2"/>
    <dgm:cxn modelId="{1D86C331-5C6C-4BED-84CB-81AA49627E99}" type="presParOf" srcId="{8609FDF9-DA6F-4CA1-B328-388C60D5265C}" destId="{D89B6B94-CED6-41A1-AE19-1E233982B2CD}" srcOrd="1" destOrd="0" presId="urn:microsoft.com/office/officeart/2005/8/layout/vList2"/>
    <dgm:cxn modelId="{23E239DD-F16A-4320-A67B-41CF57F28E34}" type="presParOf" srcId="{8609FDF9-DA6F-4CA1-B328-388C60D5265C}" destId="{32B83A2A-A83A-4322-83B0-3606BEA8FCD5}" srcOrd="2" destOrd="0" presId="urn:microsoft.com/office/officeart/2005/8/layout/vList2"/>
    <dgm:cxn modelId="{1344D53D-A501-411A-BC22-D0413182A8DA}" type="presParOf" srcId="{8609FDF9-DA6F-4CA1-B328-388C60D5265C}" destId="{C48A9D9F-2F34-4DEA-9957-BA5861641EE4}" srcOrd="3" destOrd="0" presId="urn:microsoft.com/office/officeart/2005/8/layout/vList2"/>
    <dgm:cxn modelId="{E96F8ECB-E23A-4139-B9B6-B88D6AC219C4}" type="presParOf" srcId="{8609FDF9-DA6F-4CA1-B328-388C60D5265C}" destId="{467DDA95-B656-4136-8285-1567CF9DCB25}" srcOrd="4" destOrd="0" presId="urn:microsoft.com/office/officeart/2005/8/layout/vList2"/>
    <dgm:cxn modelId="{BF5F4E73-40C5-4695-8807-1A79E3A67638}" type="presParOf" srcId="{8609FDF9-DA6F-4CA1-B328-388C60D5265C}" destId="{36FE1FF4-D33B-4EF5-BF07-D0D4B1D64066}" srcOrd="5" destOrd="0" presId="urn:microsoft.com/office/officeart/2005/8/layout/vList2"/>
    <dgm:cxn modelId="{31A23733-534F-47CE-B914-325C699794C6}" type="presParOf" srcId="{8609FDF9-DA6F-4CA1-B328-388C60D5265C}" destId="{27BB32A2-D10A-4F7C-9D63-3112D9674D7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F57150-C40F-46D0-A8E7-5BB722536B8D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8B44F1C-C80B-4AE7-B329-4F03927B0059}">
      <dgm:prSet phldrT="[Текст]" custT="1"/>
      <dgm:spPr>
        <a:solidFill>
          <a:schemeClr val="bg1">
            <a:lumMod val="95000"/>
          </a:schemeClr>
        </a:solidFill>
        <a:ln w="38100">
          <a:solidFill>
            <a:srgbClr val="002060"/>
          </a:solidFill>
        </a:ln>
      </dgm:spPr>
      <dgm:t>
        <a:bodyPr/>
        <a:lstStyle/>
        <a:p>
          <a:pPr algn="just"/>
          <a:r>
            <a:rPr lang="ru-RU" sz="1400" b="1" dirty="0" smtClean="0">
              <a:solidFill>
                <a:srgbClr val="002060"/>
              </a:solidFill>
            </a:rPr>
            <a:t>Духовно-нравственное и патриотическое воспитание школьников</a:t>
          </a:r>
          <a:endParaRPr lang="ru-RU" sz="1400" dirty="0">
            <a:solidFill>
              <a:srgbClr val="002060"/>
            </a:solidFill>
          </a:endParaRPr>
        </a:p>
      </dgm:t>
    </dgm:pt>
    <dgm:pt modelId="{FAED12D2-DAED-4C92-ACE6-4B274EFF44AB}" type="parTrans" cxnId="{CBD00A8D-5B8E-4232-9987-BC692663C522}">
      <dgm:prSet/>
      <dgm:spPr/>
      <dgm:t>
        <a:bodyPr/>
        <a:lstStyle/>
        <a:p>
          <a:endParaRPr lang="ru-RU"/>
        </a:p>
      </dgm:t>
    </dgm:pt>
    <dgm:pt modelId="{482D6154-7AA2-4D14-860B-1D0FDEA90C85}" type="sibTrans" cxnId="{CBD00A8D-5B8E-4232-9987-BC692663C522}">
      <dgm:prSet/>
      <dgm:spPr>
        <a:solidFill>
          <a:srgbClr val="002060">
            <a:alpha val="90000"/>
          </a:srgb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endParaRPr lang="ru-RU" dirty="0"/>
        </a:p>
      </dgm:t>
    </dgm:pt>
    <dgm:pt modelId="{084A8FEB-E0AF-4BA6-B8D3-BE9EBEDCFDC5}">
      <dgm:prSet phldrT="[Текст]" custT="1"/>
      <dgm:spPr>
        <a:solidFill>
          <a:schemeClr val="bg1">
            <a:lumMod val="95000"/>
          </a:schemeClr>
        </a:solidFill>
        <a:ln w="38100">
          <a:solidFill>
            <a:srgbClr val="002060"/>
          </a:solidFill>
        </a:ln>
      </dgm:spPr>
      <dgm:t>
        <a:bodyPr/>
        <a:lstStyle/>
        <a:p>
          <a:pPr algn="just"/>
          <a:r>
            <a:rPr lang="ru-RU" sz="1400" b="1" dirty="0" smtClean="0">
              <a:solidFill>
                <a:srgbClr val="002060"/>
              </a:solidFill>
            </a:rPr>
            <a:t>Защита прав и законных интересов несовершеннолетних</a:t>
          </a:r>
          <a:endParaRPr lang="ru-RU" sz="1400" dirty="0">
            <a:solidFill>
              <a:srgbClr val="002060"/>
            </a:solidFill>
          </a:endParaRPr>
        </a:p>
      </dgm:t>
    </dgm:pt>
    <dgm:pt modelId="{3389067E-1954-46B4-BBCE-75D530C80BED}" type="parTrans" cxnId="{5E613893-62E9-449E-A81E-FDEDE4AA803C}">
      <dgm:prSet/>
      <dgm:spPr/>
      <dgm:t>
        <a:bodyPr/>
        <a:lstStyle/>
        <a:p>
          <a:endParaRPr lang="ru-RU"/>
        </a:p>
      </dgm:t>
    </dgm:pt>
    <dgm:pt modelId="{520AB7D8-C9B1-47A6-B09F-D833C293228C}" type="sibTrans" cxnId="{5E613893-62E9-449E-A81E-FDEDE4AA803C}">
      <dgm:prSet/>
      <dgm:spPr>
        <a:solidFill>
          <a:srgbClr val="002060">
            <a:alpha val="90000"/>
          </a:srgb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endParaRPr lang="ru-RU" dirty="0"/>
        </a:p>
      </dgm:t>
    </dgm:pt>
    <dgm:pt modelId="{7745A6C8-D8F6-48EF-80D4-FAB9603B07DF}">
      <dgm:prSet phldrT="[Текст]" custT="1"/>
      <dgm:spPr>
        <a:solidFill>
          <a:schemeClr val="bg1">
            <a:lumMod val="95000"/>
          </a:schemeClr>
        </a:solidFill>
        <a:ln w="38100">
          <a:solidFill>
            <a:srgbClr val="002060"/>
          </a:solidFill>
        </a:ln>
      </dgm:spPr>
      <dgm:t>
        <a:bodyPr/>
        <a:lstStyle/>
        <a:p>
          <a:r>
            <a:rPr lang="ky-KG" sz="1400" b="1" dirty="0" smtClean="0">
              <a:solidFill>
                <a:srgbClr val="002060"/>
              </a:solidFill>
            </a:rPr>
            <a:t>Профилактика правонарушений и преступлений среди несовершеннолетних,  профилактика алкоголизма, употребления     наркотических веществ, табачных изделий;</a:t>
          </a:r>
          <a:endParaRPr lang="ru-RU" sz="1400" b="1" dirty="0">
            <a:solidFill>
              <a:srgbClr val="002060"/>
            </a:solidFill>
          </a:endParaRPr>
        </a:p>
      </dgm:t>
    </dgm:pt>
    <dgm:pt modelId="{F8CDB540-3316-41BC-90B1-BD36CE8CED55}" type="parTrans" cxnId="{81110A68-5318-4138-A9F6-6491732B476A}">
      <dgm:prSet/>
      <dgm:spPr/>
      <dgm:t>
        <a:bodyPr/>
        <a:lstStyle/>
        <a:p>
          <a:endParaRPr lang="ru-RU"/>
        </a:p>
      </dgm:t>
    </dgm:pt>
    <dgm:pt modelId="{07AD2046-6BD5-4ED4-98A0-C44BBC7E1925}" type="sibTrans" cxnId="{81110A68-5318-4138-A9F6-6491732B476A}">
      <dgm:prSet/>
      <dgm:spPr>
        <a:solidFill>
          <a:srgbClr val="002060">
            <a:alpha val="90000"/>
          </a:srgb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endParaRPr lang="ru-RU"/>
        </a:p>
      </dgm:t>
    </dgm:pt>
    <dgm:pt modelId="{EC543A08-9E97-4CE3-A50D-C90A68A6AA99}">
      <dgm:prSet custT="1"/>
      <dgm:spPr>
        <a:solidFill>
          <a:schemeClr val="bg1">
            <a:lumMod val="95000"/>
          </a:schemeClr>
        </a:solidFill>
        <a:ln w="38100">
          <a:solidFill>
            <a:srgbClr val="002060"/>
          </a:solidFill>
        </a:ln>
      </dgm:spPr>
      <dgm:t>
        <a:bodyPr/>
        <a:lstStyle/>
        <a:p>
          <a:r>
            <a:rPr lang="ky-KG" sz="1400" b="1" dirty="0" smtClean="0">
              <a:solidFill>
                <a:srgbClr val="002060"/>
              </a:solidFill>
            </a:rPr>
            <a:t>Пропаганда здорового образа жизни;</a:t>
          </a:r>
          <a:endParaRPr lang="ky-KG" sz="1400" b="1" dirty="0">
            <a:solidFill>
              <a:srgbClr val="002060"/>
            </a:solidFill>
          </a:endParaRPr>
        </a:p>
      </dgm:t>
    </dgm:pt>
    <dgm:pt modelId="{DB8DEECE-EF76-44BC-B3F3-13A15C4F819E}" type="parTrans" cxnId="{9689B78B-4798-4CFD-BCD4-D4D4C03BDC35}">
      <dgm:prSet/>
      <dgm:spPr/>
      <dgm:t>
        <a:bodyPr/>
        <a:lstStyle/>
        <a:p>
          <a:endParaRPr lang="ru-RU"/>
        </a:p>
      </dgm:t>
    </dgm:pt>
    <dgm:pt modelId="{A764FEA9-7E6D-4AC2-9DAC-C1AA671AEB6D}" type="sibTrans" cxnId="{9689B78B-4798-4CFD-BCD4-D4D4C03BDC35}">
      <dgm:prSet/>
      <dgm:spPr>
        <a:solidFill>
          <a:srgbClr val="002060">
            <a:alpha val="90000"/>
          </a:srgbClr>
        </a:solidFill>
        <a:ln>
          <a:solidFill>
            <a:srgbClr val="002060">
              <a:alpha val="90000"/>
            </a:srgbClr>
          </a:solidFill>
        </a:ln>
        <a:effectLst>
          <a:innerShdw blurRad="63500" dist="50800" dir="16200000">
            <a:prstClr val="black">
              <a:alpha val="50000"/>
            </a:prstClr>
          </a:innerShdw>
        </a:effectLst>
      </dgm:spPr>
      <dgm:t>
        <a:bodyPr/>
        <a:lstStyle/>
        <a:p>
          <a:endParaRPr lang="ru-RU"/>
        </a:p>
      </dgm:t>
    </dgm:pt>
    <dgm:pt modelId="{C92FED66-C3C3-483D-B2A8-2C4059E08AA6}">
      <dgm:prSet custT="1"/>
      <dgm:spPr>
        <a:solidFill>
          <a:schemeClr val="bg1">
            <a:lumMod val="95000"/>
          </a:schemeClr>
        </a:solidFill>
        <a:ln w="38100">
          <a:solidFill>
            <a:srgbClr val="002060"/>
          </a:solidFill>
        </a:ln>
      </dgm:spPr>
      <dgm:t>
        <a:bodyPr/>
        <a:lstStyle/>
        <a:p>
          <a:r>
            <a:rPr lang="ky-KG" sz="1400" b="1" dirty="0" smtClean="0">
              <a:solidFill>
                <a:srgbClr val="002060"/>
              </a:solidFill>
            </a:rPr>
            <a:t>Профилактика бродяжничества и попрошайничества среди несовершеннолетних</a:t>
          </a:r>
          <a:endParaRPr lang="ky-KG" sz="1400" b="1" dirty="0">
            <a:solidFill>
              <a:srgbClr val="002060"/>
            </a:solidFill>
          </a:endParaRPr>
        </a:p>
      </dgm:t>
    </dgm:pt>
    <dgm:pt modelId="{E6BD2D52-7327-41B2-9195-99E0966454DE}" type="parTrans" cxnId="{81D15839-CBC8-4D3D-BE79-919F5C5422AC}">
      <dgm:prSet/>
      <dgm:spPr/>
      <dgm:t>
        <a:bodyPr/>
        <a:lstStyle/>
        <a:p>
          <a:endParaRPr lang="ru-RU"/>
        </a:p>
      </dgm:t>
    </dgm:pt>
    <dgm:pt modelId="{8510CDD3-387A-4DD9-96EC-5357FD70926E}" type="sibTrans" cxnId="{81D15839-CBC8-4D3D-BE79-919F5C5422AC}">
      <dgm:prSet/>
      <dgm:spPr/>
      <dgm:t>
        <a:bodyPr/>
        <a:lstStyle/>
        <a:p>
          <a:endParaRPr lang="ru-RU"/>
        </a:p>
      </dgm:t>
    </dgm:pt>
    <dgm:pt modelId="{EC38EE79-EADF-4FAE-9A63-77A895871392}" type="pres">
      <dgm:prSet presAssocID="{8BF57150-C40F-46D0-A8E7-5BB722536B8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DB4E03-1698-43BF-9387-311140062226}" type="pres">
      <dgm:prSet presAssocID="{8BF57150-C40F-46D0-A8E7-5BB722536B8D}" presName="dummyMaxCanvas" presStyleCnt="0">
        <dgm:presLayoutVars/>
      </dgm:prSet>
      <dgm:spPr/>
    </dgm:pt>
    <dgm:pt modelId="{35A1DDBC-41ED-4A91-8529-A8656030EA03}" type="pres">
      <dgm:prSet presAssocID="{8BF57150-C40F-46D0-A8E7-5BB722536B8D}" presName="FiveNodes_1" presStyleLbl="node1" presStyleIdx="0" presStyleCnt="5" custScaleY="708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3E8F1F-0269-4EC8-9D0E-F0C67907072C}" type="pres">
      <dgm:prSet presAssocID="{8BF57150-C40F-46D0-A8E7-5BB722536B8D}" presName="FiveNodes_2" presStyleLbl="node1" presStyleIdx="1" presStyleCnt="5" custScaleY="92045" custLinFactNeighborX="47" custLinFactNeighborY="-14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A5F65B-B2DF-4522-9F74-3DBC56800F21}" type="pres">
      <dgm:prSet presAssocID="{8BF57150-C40F-46D0-A8E7-5BB722536B8D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8336C1-E023-418B-B66C-556E5AD44474}" type="pres">
      <dgm:prSet presAssocID="{8BF57150-C40F-46D0-A8E7-5BB722536B8D}" presName="FiveNodes_4" presStyleLbl="node1" presStyleIdx="3" presStyleCnt="5" custScaleY="79273" custLinFactNeighborX="137" custLinFactNeighborY="-50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8E02D8-C96C-4EAC-85D3-C4C79BFA9AEE}" type="pres">
      <dgm:prSet presAssocID="{8BF57150-C40F-46D0-A8E7-5BB722536B8D}" presName="FiveNodes_5" presStyleLbl="node1" presStyleIdx="4" presStyleCnt="5" custScaleY="85434" custLinFactNeighborX="181" custLinFactNeighborY="-22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C2502D-0766-43D4-9B6D-0FFA57EC1D59}" type="pres">
      <dgm:prSet presAssocID="{8BF57150-C40F-46D0-A8E7-5BB722536B8D}" presName="FiveConn_1-2" presStyleLbl="fgAccFollowNode1" presStyleIdx="0" presStyleCnt="4" custScaleX="61441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3DF8B6-05F2-4C85-A798-A6CE4481C44F}" type="pres">
      <dgm:prSet presAssocID="{8BF57150-C40F-46D0-A8E7-5BB722536B8D}" presName="FiveConn_2-3" presStyleLbl="fgAccFollowNode1" presStyleIdx="1" presStyleCnt="4" custScaleX="60500" custScaleY="1120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860C79-EF8C-40CB-9E0A-BE1EFD905B51}" type="pres">
      <dgm:prSet presAssocID="{8BF57150-C40F-46D0-A8E7-5BB722536B8D}" presName="FiveConn_3-4" presStyleLbl="fgAccFollowNode1" presStyleIdx="2" presStyleCnt="4" custScaleX="59559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A6338C-FFCA-42C2-8619-074A213D5EFA}" type="pres">
      <dgm:prSet presAssocID="{8BF57150-C40F-46D0-A8E7-5BB722536B8D}" presName="FiveConn_4-5" presStyleLbl="fgAccFollowNode1" presStyleIdx="3" presStyleCnt="4" custScaleX="58617" custScaleY="110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91E6D5-7269-450E-8012-577A8FA334CD}" type="pres">
      <dgm:prSet presAssocID="{8BF57150-C40F-46D0-A8E7-5BB722536B8D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685CE2-522F-4FB9-81F8-E06D71767AB6}" type="pres">
      <dgm:prSet presAssocID="{8BF57150-C40F-46D0-A8E7-5BB722536B8D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0AC19C-033F-48EA-8E28-86F435096302}" type="pres">
      <dgm:prSet presAssocID="{8BF57150-C40F-46D0-A8E7-5BB722536B8D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0657DB-EEAD-4B8D-8D13-0D11623E63B8}" type="pres">
      <dgm:prSet presAssocID="{8BF57150-C40F-46D0-A8E7-5BB722536B8D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684799-10DF-4103-99B4-5C0FA7277643}" type="pres">
      <dgm:prSet presAssocID="{8BF57150-C40F-46D0-A8E7-5BB722536B8D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FFF59F-4682-464C-B52E-68DEBFC9AB4B}" type="presOf" srcId="{482D6154-7AA2-4D14-860B-1D0FDEA90C85}" destId="{8DC2502D-0766-43D4-9B6D-0FFA57EC1D59}" srcOrd="0" destOrd="0" presId="urn:microsoft.com/office/officeart/2005/8/layout/vProcess5"/>
    <dgm:cxn modelId="{26AB11B3-F953-4EF8-9C0F-B2765DF76C7D}" type="presOf" srcId="{EC543A08-9E97-4CE3-A50D-C90A68A6AA99}" destId="{708336C1-E023-418B-B66C-556E5AD44474}" srcOrd="0" destOrd="0" presId="urn:microsoft.com/office/officeart/2005/8/layout/vProcess5"/>
    <dgm:cxn modelId="{D3C8AE83-2E8C-45B7-8447-23E1041CE2EE}" type="presOf" srcId="{C92FED66-C3C3-483D-B2A8-2C4059E08AA6}" destId="{E2684799-10DF-4103-99B4-5C0FA7277643}" srcOrd="1" destOrd="0" presId="urn:microsoft.com/office/officeart/2005/8/layout/vProcess5"/>
    <dgm:cxn modelId="{81D15839-CBC8-4D3D-BE79-919F5C5422AC}" srcId="{8BF57150-C40F-46D0-A8E7-5BB722536B8D}" destId="{C92FED66-C3C3-483D-B2A8-2C4059E08AA6}" srcOrd="4" destOrd="0" parTransId="{E6BD2D52-7327-41B2-9195-99E0966454DE}" sibTransId="{8510CDD3-387A-4DD9-96EC-5357FD70926E}"/>
    <dgm:cxn modelId="{F609047D-184D-4648-8E93-9632BB7D42DE}" type="presOf" srcId="{07AD2046-6BD5-4ED4-98A0-C44BBC7E1925}" destId="{5B860C79-EF8C-40CB-9E0A-BE1EFD905B51}" srcOrd="0" destOrd="0" presId="urn:microsoft.com/office/officeart/2005/8/layout/vProcess5"/>
    <dgm:cxn modelId="{FAA49E9F-AF09-47D2-9F4F-0F06DA3FBFDD}" type="presOf" srcId="{084A8FEB-E0AF-4BA6-B8D3-BE9EBEDCFDC5}" destId="{5A3E8F1F-0269-4EC8-9D0E-F0C67907072C}" srcOrd="0" destOrd="0" presId="urn:microsoft.com/office/officeart/2005/8/layout/vProcess5"/>
    <dgm:cxn modelId="{9689B78B-4798-4CFD-BCD4-D4D4C03BDC35}" srcId="{8BF57150-C40F-46D0-A8E7-5BB722536B8D}" destId="{EC543A08-9E97-4CE3-A50D-C90A68A6AA99}" srcOrd="3" destOrd="0" parTransId="{DB8DEECE-EF76-44BC-B3F3-13A15C4F819E}" sibTransId="{A764FEA9-7E6D-4AC2-9DAC-C1AA671AEB6D}"/>
    <dgm:cxn modelId="{41FDDA12-E5D0-4D67-90FC-0C39DF9EA9A3}" type="presOf" srcId="{A764FEA9-7E6D-4AC2-9DAC-C1AA671AEB6D}" destId="{B9A6338C-FFCA-42C2-8619-074A213D5EFA}" srcOrd="0" destOrd="0" presId="urn:microsoft.com/office/officeart/2005/8/layout/vProcess5"/>
    <dgm:cxn modelId="{B6390F23-11CF-4A4D-BB83-BF2CF424E54E}" type="presOf" srcId="{EC543A08-9E97-4CE3-A50D-C90A68A6AA99}" destId="{420657DB-EEAD-4B8D-8D13-0D11623E63B8}" srcOrd="1" destOrd="0" presId="urn:microsoft.com/office/officeart/2005/8/layout/vProcess5"/>
    <dgm:cxn modelId="{50655446-B976-411A-A8CB-D7D79520D4F3}" type="presOf" srcId="{7745A6C8-D8F6-48EF-80D4-FAB9603B07DF}" destId="{B2A5F65B-B2DF-4522-9F74-3DBC56800F21}" srcOrd="0" destOrd="0" presId="urn:microsoft.com/office/officeart/2005/8/layout/vProcess5"/>
    <dgm:cxn modelId="{5E263E33-86D2-460C-BB65-A5DCA808198E}" type="presOf" srcId="{D8B44F1C-C80B-4AE7-B329-4F03927B0059}" destId="{35A1DDBC-41ED-4A91-8529-A8656030EA03}" srcOrd="0" destOrd="0" presId="urn:microsoft.com/office/officeart/2005/8/layout/vProcess5"/>
    <dgm:cxn modelId="{81110A68-5318-4138-A9F6-6491732B476A}" srcId="{8BF57150-C40F-46D0-A8E7-5BB722536B8D}" destId="{7745A6C8-D8F6-48EF-80D4-FAB9603B07DF}" srcOrd="2" destOrd="0" parTransId="{F8CDB540-3316-41BC-90B1-BD36CE8CED55}" sibTransId="{07AD2046-6BD5-4ED4-98A0-C44BBC7E1925}"/>
    <dgm:cxn modelId="{175FD6A7-3078-428A-BD23-F162693F7341}" type="presOf" srcId="{C92FED66-C3C3-483D-B2A8-2C4059E08AA6}" destId="{268E02D8-C96C-4EAC-85D3-C4C79BFA9AEE}" srcOrd="0" destOrd="0" presId="urn:microsoft.com/office/officeart/2005/8/layout/vProcess5"/>
    <dgm:cxn modelId="{7562CE01-CF33-4E99-93A8-5074C50C4609}" type="presOf" srcId="{084A8FEB-E0AF-4BA6-B8D3-BE9EBEDCFDC5}" destId="{4A685CE2-522F-4FB9-81F8-E06D71767AB6}" srcOrd="1" destOrd="0" presId="urn:microsoft.com/office/officeart/2005/8/layout/vProcess5"/>
    <dgm:cxn modelId="{CBD00A8D-5B8E-4232-9987-BC692663C522}" srcId="{8BF57150-C40F-46D0-A8E7-5BB722536B8D}" destId="{D8B44F1C-C80B-4AE7-B329-4F03927B0059}" srcOrd="0" destOrd="0" parTransId="{FAED12D2-DAED-4C92-ACE6-4B274EFF44AB}" sibTransId="{482D6154-7AA2-4D14-860B-1D0FDEA90C85}"/>
    <dgm:cxn modelId="{C31CC147-FCC3-4F4E-9EB1-969F7966A3A5}" type="presOf" srcId="{D8B44F1C-C80B-4AE7-B329-4F03927B0059}" destId="{9D91E6D5-7269-450E-8012-577A8FA334CD}" srcOrd="1" destOrd="0" presId="urn:microsoft.com/office/officeart/2005/8/layout/vProcess5"/>
    <dgm:cxn modelId="{1180B33C-FF0A-4E2F-A3A3-B70D03FB2924}" type="presOf" srcId="{8BF57150-C40F-46D0-A8E7-5BB722536B8D}" destId="{EC38EE79-EADF-4FAE-9A63-77A895871392}" srcOrd="0" destOrd="0" presId="urn:microsoft.com/office/officeart/2005/8/layout/vProcess5"/>
    <dgm:cxn modelId="{4D464146-0732-492F-8C1E-F71EFAA0969A}" type="presOf" srcId="{7745A6C8-D8F6-48EF-80D4-FAB9603B07DF}" destId="{5C0AC19C-033F-48EA-8E28-86F435096302}" srcOrd="1" destOrd="0" presId="urn:microsoft.com/office/officeart/2005/8/layout/vProcess5"/>
    <dgm:cxn modelId="{F4428D27-502B-4220-890B-4B538B57215F}" type="presOf" srcId="{520AB7D8-C9B1-47A6-B09F-D833C293228C}" destId="{393DF8B6-05F2-4C85-A798-A6CE4481C44F}" srcOrd="0" destOrd="0" presId="urn:microsoft.com/office/officeart/2005/8/layout/vProcess5"/>
    <dgm:cxn modelId="{5E613893-62E9-449E-A81E-FDEDE4AA803C}" srcId="{8BF57150-C40F-46D0-A8E7-5BB722536B8D}" destId="{084A8FEB-E0AF-4BA6-B8D3-BE9EBEDCFDC5}" srcOrd="1" destOrd="0" parTransId="{3389067E-1954-46B4-BBCE-75D530C80BED}" sibTransId="{520AB7D8-C9B1-47A6-B09F-D833C293228C}"/>
    <dgm:cxn modelId="{4BC3FC39-F775-4EA2-984F-4C71FF9DEFC0}" type="presParOf" srcId="{EC38EE79-EADF-4FAE-9A63-77A895871392}" destId="{F5DB4E03-1698-43BF-9387-311140062226}" srcOrd="0" destOrd="0" presId="urn:microsoft.com/office/officeart/2005/8/layout/vProcess5"/>
    <dgm:cxn modelId="{7B1B2A12-0B48-47E7-A9AA-57755F554EE9}" type="presParOf" srcId="{EC38EE79-EADF-4FAE-9A63-77A895871392}" destId="{35A1DDBC-41ED-4A91-8529-A8656030EA03}" srcOrd="1" destOrd="0" presId="urn:microsoft.com/office/officeart/2005/8/layout/vProcess5"/>
    <dgm:cxn modelId="{01E07885-E879-4243-921C-3EB32EE1F67C}" type="presParOf" srcId="{EC38EE79-EADF-4FAE-9A63-77A895871392}" destId="{5A3E8F1F-0269-4EC8-9D0E-F0C67907072C}" srcOrd="2" destOrd="0" presId="urn:microsoft.com/office/officeart/2005/8/layout/vProcess5"/>
    <dgm:cxn modelId="{86D15945-7624-48D7-B594-85893655C03B}" type="presParOf" srcId="{EC38EE79-EADF-4FAE-9A63-77A895871392}" destId="{B2A5F65B-B2DF-4522-9F74-3DBC56800F21}" srcOrd="3" destOrd="0" presId="urn:microsoft.com/office/officeart/2005/8/layout/vProcess5"/>
    <dgm:cxn modelId="{D42EEA0F-7199-44CB-B160-24D5AA88A7DB}" type="presParOf" srcId="{EC38EE79-EADF-4FAE-9A63-77A895871392}" destId="{708336C1-E023-418B-B66C-556E5AD44474}" srcOrd="4" destOrd="0" presId="urn:microsoft.com/office/officeart/2005/8/layout/vProcess5"/>
    <dgm:cxn modelId="{5EC5E82C-512B-415F-B14A-19EE6F8DE8B4}" type="presParOf" srcId="{EC38EE79-EADF-4FAE-9A63-77A895871392}" destId="{268E02D8-C96C-4EAC-85D3-C4C79BFA9AEE}" srcOrd="5" destOrd="0" presId="urn:microsoft.com/office/officeart/2005/8/layout/vProcess5"/>
    <dgm:cxn modelId="{FBDEE19A-714B-46DC-86B6-C3B22E757810}" type="presParOf" srcId="{EC38EE79-EADF-4FAE-9A63-77A895871392}" destId="{8DC2502D-0766-43D4-9B6D-0FFA57EC1D59}" srcOrd="6" destOrd="0" presId="urn:microsoft.com/office/officeart/2005/8/layout/vProcess5"/>
    <dgm:cxn modelId="{B390D239-E89A-4884-9137-A84B947EFF98}" type="presParOf" srcId="{EC38EE79-EADF-4FAE-9A63-77A895871392}" destId="{393DF8B6-05F2-4C85-A798-A6CE4481C44F}" srcOrd="7" destOrd="0" presId="urn:microsoft.com/office/officeart/2005/8/layout/vProcess5"/>
    <dgm:cxn modelId="{20E03CB3-03B6-4D98-AC9B-A745AEA76EF3}" type="presParOf" srcId="{EC38EE79-EADF-4FAE-9A63-77A895871392}" destId="{5B860C79-EF8C-40CB-9E0A-BE1EFD905B51}" srcOrd="8" destOrd="0" presId="urn:microsoft.com/office/officeart/2005/8/layout/vProcess5"/>
    <dgm:cxn modelId="{369997A4-7089-4603-A909-1C59B94FFDEC}" type="presParOf" srcId="{EC38EE79-EADF-4FAE-9A63-77A895871392}" destId="{B9A6338C-FFCA-42C2-8619-074A213D5EFA}" srcOrd="9" destOrd="0" presId="urn:microsoft.com/office/officeart/2005/8/layout/vProcess5"/>
    <dgm:cxn modelId="{E8372486-DF78-41B3-99D8-9FA468F9E416}" type="presParOf" srcId="{EC38EE79-EADF-4FAE-9A63-77A895871392}" destId="{9D91E6D5-7269-450E-8012-577A8FA334CD}" srcOrd="10" destOrd="0" presId="urn:microsoft.com/office/officeart/2005/8/layout/vProcess5"/>
    <dgm:cxn modelId="{3E5B0933-D178-41CE-89E9-82CF2CC94A4E}" type="presParOf" srcId="{EC38EE79-EADF-4FAE-9A63-77A895871392}" destId="{4A685CE2-522F-4FB9-81F8-E06D71767AB6}" srcOrd="11" destOrd="0" presId="urn:microsoft.com/office/officeart/2005/8/layout/vProcess5"/>
    <dgm:cxn modelId="{27E94A4C-C99F-4FCE-AC5D-C4E73AC59FD4}" type="presParOf" srcId="{EC38EE79-EADF-4FAE-9A63-77A895871392}" destId="{5C0AC19C-033F-48EA-8E28-86F435096302}" srcOrd="12" destOrd="0" presId="urn:microsoft.com/office/officeart/2005/8/layout/vProcess5"/>
    <dgm:cxn modelId="{C2535594-E0DC-4AF6-BBCC-B6A81857B5BA}" type="presParOf" srcId="{EC38EE79-EADF-4FAE-9A63-77A895871392}" destId="{420657DB-EEAD-4B8D-8D13-0D11623E63B8}" srcOrd="13" destOrd="0" presId="urn:microsoft.com/office/officeart/2005/8/layout/vProcess5"/>
    <dgm:cxn modelId="{CB5B902A-2FB5-41C2-84E6-DC69848C3C9C}" type="presParOf" srcId="{EC38EE79-EADF-4FAE-9A63-77A895871392}" destId="{E2684799-10DF-4103-99B4-5C0FA7277643}" srcOrd="14" destOrd="0" presId="urn:microsoft.com/office/officeart/2005/8/layout/vProcess5"/>
  </dgm:cxnLst>
  <dgm:bg>
    <a:solidFill>
      <a:schemeClr val="bg2"/>
    </a:solidFill>
  </dgm:bg>
  <dgm:whole>
    <a:ln>
      <a:solidFill>
        <a:srgbClr val="002060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011A316-33B6-47DD-BE1B-B90C0DBDDC61}" type="doc">
      <dgm:prSet loTypeId="urn:microsoft.com/office/officeart/2005/8/layout/chart3" loCatId="cycle" qsTypeId="urn:microsoft.com/office/officeart/2005/8/quickstyle/simple5" qsCatId="simple" csTypeId="urn:microsoft.com/office/officeart/2005/8/colors/colorful5" csCatId="colorful" phldr="1"/>
      <dgm:spPr/>
    </dgm:pt>
    <dgm:pt modelId="{7FAD7640-E326-422F-934F-964D72361571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Завуч</a:t>
          </a:r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A93693-43B6-42B4-B45D-A441DF2AE972}" type="parTrans" cxnId="{D5A23410-43D7-44EF-86FC-49696F074BFB}">
      <dgm:prSet/>
      <dgm:spPr/>
      <dgm:t>
        <a:bodyPr/>
        <a:lstStyle/>
        <a:p>
          <a:endParaRPr lang="ru-RU"/>
        </a:p>
      </dgm:t>
    </dgm:pt>
    <dgm:pt modelId="{BB38659F-D2E9-4E65-A3A2-01EAF2A794BF}" type="sibTrans" cxnId="{D5A23410-43D7-44EF-86FC-49696F074BFB}">
      <dgm:prSet/>
      <dgm:spPr/>
      <dgm:t>
        <a:bodyPr/>
        <a:lstStyle/>
        <a:p>
          <a:endParaRPr lang="ru-RU"/>
        </a:p>
      </dgm:t>
    </dgm:pt>
    <dgm:pt modelId="{F60B7C8A-C9C6-461F-B6D1-4FCCEF832308}">
      <dgm:prSet phldrT="[Текст]" custT="1"/>
      <dgm:spPr/>
      <dgm:t>
        <a:bodyPr/>
        <a:lstStyle/>
        <a:p>
          <a:r>
            <a:rPr lang="ru-RU" sz="14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соцпедагог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E6F203-9552-465D-A1A0-011FF8945724}" type="parTrans" cxnId="{8750B4E3-6DDA-46F0-BAAC-AF939860D874}">
      <dgm:prSet/>
      <dgm:spPr/>
      <dgm:t>
        <a:bodyPr/>
        <a:lstStyle/>
        <a:p>
          <a:endParaRPr lang="ru-RU"/>
        </a:p>
      </dgm:t>
    </dgm:pt>
    <dgm:pt modelId="{9483A93C-3F12-45C5-9394-B8194B2C5D6F}" type="sibTrans" cxnId="{8750B4E3-6DDA-46F0-BAAC-AF939860D874}">
      <dgm:prSet/>
      <dgm:spPr/>
      <dgm:t>
        <a:bodyPr/>
        <a:lstStyle/>
        <a:p>
          <a:endParaRPr lang="ru-RU"/>
        </a:p>
      </dgm:t>
    </dgm:pt>
    <dgm:pt modelId="{E5114F3D-FEF7-47F3-8827-E7E538863D77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директор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08AF6E-714B-4819-B1DB-A8AD07169BC3}" type="parTrans" cxnId="{FDE7D62D-48BD-4E07-9583-4B8797C8F951}">
      <dgm:prSet/>
      <dgm:spPr/>
      <dgm:t>
        <a:bodyPr/>
        <a:lstStyle/>
        <a:p>
          <a:endParaRPr lang="ru-RU"/>
        </a:p>
      </dgm:t>
    </dgm:pt>
    <dgm:pt modelId="{B9558DD4-9DD9-4003-9F15-4536E8A60D17}" type="sibTrans" cxnId="{FDE7D62D-48BD-4E07-9583-4B8797C8F951}">
      <dgm:prSet/>
      <dgm:spPr/>
      <dgm:t>
        <a:bodyPr/>
        <a:lstStyle/>
        <a:p>
          <a:endParaRPr lang="ru-RU"/>
        </a:p>
      </dgm:t>
    </dgm:pt>
    <dgm:pt modelId="{DBDC113C-1D63-4A08-9725-52F97DC2F72C}">
      <dgm:prSet custT="1"/>
      <dgm:spPr/>
      <dgm:t>
        <a:bodyPr/>
        <a:lstStyle/>
        <a:p>
          <a:r>
            <a:rPr lang="ru-RU" sz="12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Кл.руководит</a:t>
          </a:r>
          <a:r>
            <a:rPr lang="ru-RU" sz="1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C2F058-BAF6-4591-BF5B-EC91D1BD4FEF}" type="parTrans" cxnId="{CE1A4D65-574E-47C9-BFFD-29D72FE0884F}">
      <dgm:prSet/>
      <dgm:spPr/>
      <dgm:t>
        <a:bodyPr/>
        <a:lstStyle/>
        <a:p>
          <a:endParaRPr lang="ru-RU"/>
        </a:p>
      </dgm:t>
    </dgm:pt>
    <dgm:pt modelId="{5F7BE2D4-4C3F-44BB-A435-85E43F703463}" type="sibTrans" cxnId="{CE1A4D65-574E-47C9-BFFD-29D72FE0884F}">
      <dgm:prSet/>
      <dgm:spPr/>
      <dgm:t>
        <a:bodyPr/>
        <a:lstStyle/>
        <a:p>
          <a:endParaRPr lang="ru-RU"/>
        </a:p>
      </dgm:t>
    </dgm:pt>
    <dgm:pt modelId="{890BFF7E-B800-4A91-BF1A-32A572CC65DF}">
      <dgm:prSet custT="1"/>
      <dgm:spPr/>
      <dgm:t>
        <a:bodyPr/>
        <a:lstStyle/>
        <a:p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психолог</a:t>
          </a:r>
          <a:endParaRPr lang="ru-RU" sz="7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299870-B803-4EBE-87A1-FC9BA6D094EA}" type="parTrans" cxnId="{D3609421-1BBF-4C4C-96C6-A96FF4C6C08D}">
      <dgm:prSet/>
      <dgm:spPr/>
      <dgm:t>
        <a:bodyPr/>
        <a:lstStyle/>
        <a:p>
          <a:endParaRPr lang="ru-RU"/>
        </a:p>
      </dgm:t>
    </dgm:pt>
    <dgm:pt modelId="{9291C43B-5C10-4290-8198-97EC2580B705}" type="sibTrans" cxnId="{D3609421-1BBF-4C4C-96C6-A96FF4C6C08D}">
      <dgm:prSet/>
      <dgm:spPr/>
      <dgm:t>
        <a:bodyPr/>
        <a:lstStyle/>
        <a:p>
          <a:endParaRPr lang="ru-RU"/>
        </a:p>
      </dgm:t>
    </dgm:pt>
    <dgm:pt modelId="{26D3C09F-1826-42FA-920D-34A66029BBB8}" type="pres">
      <dgm:prSet presAssocID="{6011A316-33B6-47DD-BE1B-B90C0DBDDC61}" presName="compositeShape" presStyleCnt="0">
        <dgm:presLayoutVars>
          <dgm:chMax val="7"/>
          <dgm:dir/>
          <dgm:resizeHandles val="exact"/>
        </dgm:presLayoutVars>
      </dgm:prSet>
      <dgm:spPr/>
    </dgm:pt>
    <dgm:pt modelId="{7134B3DD-1F8E-4D83-BE15-CEA96DCB0DD5}" type="pres">
      <dgm:prSet presAssocID="{6011A316-33B6-47DD-BE1B-B90C0DBDDC61}" presName="wedge1" presStyleLbl="node1" presStyleIdx="0" presStyleCnt="5" custScaleX="95984" custScaleY="84141"/>
      <dgm:spPr/>
      <dgm:t>
        <a:bodyPr/>
        <a:lstStyle/>
        <a:p>
          <a:endParaRPr lang="ru-RU"/>
        </a:p>
      </dgm:t>
    </dgm:pt>
    <dgm:pt modelId="{1501A798-B63F-418B-8360-69417DE1F925}" type="pres">
      <dgm:prSet presAssocID="{6011A316-33B6-47DD-BE1B-B90C0DBDDC61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D4336-818E-4813-B99D-6A70F0EC3933}" type="pres">
      <dgm:prSet presAssocID="{6011A316-33B6-47DD-BE1B-B90C0DBDDC61}" presName="wedge2" presStyleLbl="node1" presStyleIdx="1" presStyleCnt="5"/>
      <dgm:spPr/>
      <dgm:t>
        <a:bodyPr/>
        <a:lstStyle/>
        <a:p>
          <a:endParaRPr lang="ru-RU"/>
        </a:p>
      </dgm:t>
    </dgm:pt>
    <dgm:pt modelId="{605BB96C-2C5F-41C0-BDB7-285F17866E07}" type="pres">
      <dgm:prSet presAssocID="{6011A316-33B6-47DD-BE1B-B90C0DBDDC61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090D65-271A-4542-8623-AD52C5810272}" type="pres">
      <dgm:prSet presAssocID="{6011A316-33B6-47DD-BE1B-B90C0DBDDC61}" presName="wedge3" presStyleLbl="node1" presStyleIdx="2" presStyleCnt="5"/>
      <dgm:spPr/>
      <dgm:t>
        <a:bodyPr/>
        <a:lstStyle/>
        <a:p>
          <a:endParaRPr lang="ru-RU"/>
        </a:p>
      </dgm:t>
    </dgm:pt>
    <dgm:pt modelId="{37FD141D-6717-4B8B-9439-9A7A6B549D24}" type="pres">
      <dgm:prSet presAssocID="{6011A316-33B6-47DD-BE1B-B90C0DBDDC61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FC8441-A8A4-46A1-BA13-8A89216FB00D}" type="pres">
      <dgm:prSet presAssocID="{6011A316-33B6-47DD-BE1B-B90C0DBDDC61}" presName="wedge4" presStyleLbl="node1" presStyleIdx="3" presStyleCnt="5"/>
      <dgm:spPr/>
      <dgm:t>
        <a:bodyPr/>
        <a:lstStyle/>
        <a:p>
          <a:endParaRPr lang="ru-RU"/>
        </a:p>
      </dgm:t>
    </dgm:pt>
    <dgm:pt modelId="{732030C2-433D-49C0-9660-46122DE1AC07}" type="pres">
      <dgm:prSet presAssocID="{6011A316-33B6-47DD-BE1B-B90C0DBDDC61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FC03A4-CE1F-466E-8657-65184CE5EE38}" type="pres">
      <dgm:prSet presAssocID="{6011A316-33B6-47DD-BE1B-B90C0DBDDC61}" presName="wedge5" presStyleLbl="node1" presStyleIdx="4" presStyleCnt="5"/>
      <dgm:spPr/>
      <dgm:t>
        <a:bodyPr/>
        <a:lstStyle/>
        <a:p>
          <a:endParaRPr lang="ru-RU"/>
        </a:p>
      </dgm:t>
    </dgm:pt>
    <dgm:pt modelId="{B190865D-9D1A-46CF-B33A-C0BFC57357FB}" type="pres">
      <dgm:prSet presAssocID="{6011A316-33B6-47DD-BE1B-B90C0DBDDC61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7130FF-6DA1-4BD6-ACF1-679ADA5F41EB}" type="presOf" srcId="{6011A316-33B6-47DD-BE1B-B90C0DBDDC61}" destId="{26D3C09F-1826-42FA-920D-34A66029BBB8}" srcOrd="0" destOrd="0" presId="urn:microsoft.com/office/officeart/2005/8/layout/chart3"/>
    <dgm:cxn modelId="{61B0D097-B513-4FB4-8C04-4BF7FAC2578D}" type="presOf" srcId="{890BFF7E-B800-4A91-BF1A-32A572CC65DF}" destId="{732030C2-433D-49C0-9660-46122DE1AC07}" srcOrd="1" destOrd="0" presId="urn:microsoft.com/office/officeart/2005/8/layout/chart3"/>
    <dgm:cxn modelId="{8750B4E3-6DDA-46F0-BAAC-AF939860D874}" srcId="{6011A316-33B6-47DD-BE1B-B90C0DBDDC61}" destId="{F60B7C8A-C9C6-461F-B6D1-4FCCEF832308}" srcOrd="1" destOrd="0" parTransId="{3AE6F203-9552-465D-A1A0-011FF8945724}" sibTransId="{9483A93C-3F12-45C5-9394-B8194B2C5D6F}"/>
    <dgm:cxn modelId="{5795A5B7-8BE1-4683-AE6F-C980B10E66DA}" type="presOf" srcId="{F60B7C8A-C9C6-461F-B6D1-4FCCEF832308}" destId="{605BB96C-2C5F-41C0-BDB7-285F17866E07}" srcOrd="1" destOrd="0" presId="urn:microsoft.com/office/officeart/2005/8/layout/chart3"/>
    <dgm:cxn modelId="{B07A8C33-333A-49F1-A7E1-0A499C6A1D59}" type="presOf" srcId="{DBDC113C-1D63-4A08-9725-52F97DC2F72C}" destId="{37FD141D-6717-4B8B-9439-9A7A6B549D24}" srcOrd="1" destOrd="0" presId="urn:microsoft.com/office/officeart/2005/8/layout/chart3"/>
    <dgm:cxn modelId="{D5A23410-43D7-44EF-86FC-49696F074BFB}" srcId="{6011A316-33B6-47DD-BE1B-B90C0DBDDC61}" destId="{7FAD7640-E326-422F-934F-964D72361571}" srcOrd="0" destOrd="0" parTransId="{5FA93693-43B6-42B4-B45D-A441DF2AE972}" sibTransId="{BB38659F-D2E9-4E65-A3A2-01EAF2A794BF}"/>
    <dgm:cxn modelId="{46058359-46EC-4386-9239-871B8E6CCA16}" type="presOf" srcId="{E5114F3D-FEF7-47F3-8827-E7E538863D77}" destId="{B190865D-9D1A-46CF-B33A-C0BFC57357FB}" srcOrd="1" destOrd="0" presId="urn:microsoft.com/office/officeart/2005/8/layout/chart3"/>
    <dgm:cxn modelId="{BD049282-CAF5-48B6-B5C6-49C2D39D19AA}" type="presOf" srcId="{DBDC113C-1D63-4A08-9725-52F97DC2F72C}" destId="{01090D65-271A-4542-8623-AD52C5810272}" srcOrd="0" destOrd="0" presId="urn:microsoft.com/office/officeart/2005/8/layout/chart3"/>
    <dgm:cxn modelId="{FDE7D62D-48BD-4E07-9583-4B8797C8F951}" srcId="{6011A316-33B6-47DD-BE1B-B90C0DBDDC61}" destId="{E5114F3D-FEF7-47F3-8827-E7E538863D77}" srcOrd="4" destOrd="0" parTransId="{EA08AF6E-714B-4819-B1DB-A8AD07169BC3}" sibTransId="{B9558DD4-9DD9-4003-9F15-4536E8A60D17}"/>
    <dgm:cxn modelId="{D3609421-1BBF-4C4C-96C6-A96FF4C6C08D}" srcId="{6011A316-33B6-47DD-BE1B-B90C0DBDDC61}" destId="{890BFF7E-B800-4A91-BF1A-32A572CC65DF}" srcOrd="3" destOrd="0" parTransId="{1B299870-B803-4EBE-87A1-FC9BA6D094EA}" sibTransId="{9291C43B-5C10-4290-8198-97EC2580B705}"/>
    <dgm:cxn modelId="{33250905-3A58-40AF-A851-753359D91F15}" type="presOf" srcId="{F60B7C8A-C9C6-461F-B6D1-4FCCEF832308}" destId="{97AD4336-818E-4813-B99D-6A70F0EC3933}" srcOrd="0" destOrd="0" presId="urn:microsoft.com/office/officeart/2005/8/layout/chart3"/>
    <dgm:cxn modelId="{7F46E6C4-DC81-4EBA-B04D-1E310DED2568}" type="presOf" srcId="{890BFF7E-B800-4A91-BF1A-32A572CC65DF}" destId="{9DFC8441-A8A4-46A1-BA13-8A89216FB00D}" srcOrd="0" destOrd="0" presId="urn:microsoft.com/office/officeart/2005/8/layout/chart3"/>
    <dgm:cxn modelId="{CE1A4D65-574E-47C9-BFFD-29D72FE0884F}" srcId="{6011A316-33B6-47DD-BE1B-B90C0DBDDC61}" destId="{DBDC113C-1D63-4A08-9725-52F97DC2F72C}" srcOrd="2" destOrd="0" parTransId="{85C2F058-BAF6-4591-BF5B-EC91D1BD4FEF}" sibTransId="{5F7BE2D4-4C3F-44BB-A435-85E43F703463}"/>
    <dgm:cxn modelId="{9EFCB9BE-BA40-46E8-B5C3-97B18C81895F}" type="presOf" srcId="{E5114F3D-FEF7-47F3-8827-E7E538863D77}" destId="{A2FC03A4-CE1F-466E-8657-65184CE5EE38}" srcOrd="0" destOrd="0" presId="urn:microsoft.com/office/officeart/2005/8/layout/chart3"/>
    <dgm:cxn modelId="{57106690-7554-4C33-A1D7-2CCDB6C0606B}" type="presOf" srcId="{7FAD7640-E326-422F-934F-964D72361571}" destId="{7134B3DD-1F8E-4D83-BE15-CEA96DCB0DD5}" srcOrd="0" destOrd="0" presId="urn:microsoft.com/office/officeart/2005/8/layout/chart3"/>
    <dgm:cxn modelId="{AE0E8F1D-B157-4C70-BDAF-DC82D50D5101}" type="presOf" srcId="{7FAD7640-E326-422F-934F-964D72361571}" destId="{1501A798-B63F-418B-8360-69417DE1F925}" srcOrd="1" destOrd="0" presId="urn:microsoft.com/office/officeart/2005/8/layout/chart3"/>
    <dgm:cxn modelId="{F56918B5-1EB9-40B4-93A5-B4BD8782DA8D}" type="presParOf" srcId="{26D3C09F-1826-42FA-920D-34A66029BBB8}" destId="{7134B3DD-1F8E-4D83-BE15-CEA96DCB0DD5}" srcOrd="0" destOrd="0" presId="urn:microsoft.com/office/officeart/2005/8/layout/chart3"/>
    <dgm:cxn modelId="{2CD8C9F8-C51B-4637-9371-9BFBF2B6EE64}" type="presParOf" srcId="{26D3C09F-1826-42FA-920D-34A66029BBB8}" destId="{1501A798-B63F-418B-8360-69417DE1F925}" srcOrd="1" destOrd="0" presId="urn:microsoft.com/office/officeart/2005/8/layout/chart3"/>
    <dgm:cxn modelId="{9884D205-7661-4ACE-9479-883A4A790E0C}" type="presParOf" srcId="{26D3C09F-1826-42FA-920D-34A66029BBB8}" destId="{97AD4336-818E-4813-B99D-6A70F0EC3933}" srcOrd="2" destOrd="0" presId="urn:microsoft.com/office/officeart/2005/8/layout/chart3"/>
    <dgm:cxn modelId="{AA9CC27B-B927-4BB5-AED5-1CDF3B297616}" type="presParOf" srcId="{26D3C09F-1826-42FA-920D-34A66029BBB8}" destId="{605BB96C-2C5F-41C0-BDB7-285F17866E07}" srcOrd="3" destOrd="0" presId="urn:microsoft.com/office/officeart/2005/8/layout/chart3"/>
    <dgm:cxn modelId="{880DD186-337A-4BA6-99B1-D92E887A2C86}" type="presParOf" srcId="{26D3C09F-1826-42FA-920D-34A66029BBB8}" destId="{01090D65-271A-4542-8623-AD52C5810272}" srcOrd="4" destOrd="0" presId="urn:microsoft.com/office/officeart/2005/8/layout/chart3"/>
    <dgm:cxn modelId="{5AB82D16-6B98-4158-8E26-2B82F6893131}" type="presParOf" srcId="{26D3C09F-1826-42FA-920D-34A66029BBB8}" destId="{37FD141D-6717-4B8B-9439-9A7A6B549D24}" srcOrd="5" destOrd="0" presId="urn:microsoft.com/office/officeart/2005/8/layout/chart3"/>
    <dgm:cxn modelId="{F8136483-7B0F-4D7F-BCE8-542D828A237C}" type="presParOf" srcId="{26D3C09F-1826-42FA-920D-34A66029BBB8}" destId="{9DFC8441-A8A4-46A1-BA13-8A89216FB00D}" srcOrd="6" destOrd="0" presId="urn:microsoft.com/office/officeart/2005/8/layout/chart3"/>
    <dgm:cxn modelId="{25FAB70B-87DC-445A-B951-907A1916095A}" type="presParOf" srcId="{26D3C09F-1826-42FA-920D-34A66029BBB8}" destId="{732030C2-433D-49C0-9660-46122DE1AC07}" srcOrd="7" destOrd="0" presId="urn:microsoft.com/office/officeart/2005/8/layout/chart3"/>
    <dgm:cxn modelId="{6D2E37B5-5390-4534-9495-956ABA7E4C48}" type="presParOf" srcId="{26D3C09F-1826-42FA-920D-34A66029BBB8}" destId="{A2FC03A4-CE1F-466E-8657-65184CE5EE38}" srcOrd="8" destOrd="0" presId="urn:microsoft.com/office/officeart/2005/8/layout/chart3"/>
    <dgm:cxn modelId="{825E76E1-B620-4B0C-AA80-EDCDD5F32547}" type="presParOf" srcId="{26D3C09F-1826-42FA-920D-34A66029BBB8}" destId="{B190865D-9D1A-46CF-B33A-C0BFC57357FB}" srcOrd="9" destOrd="0" presId="urn:microsoft.com/office/officeart/2005/8/layout/chart3"/>
  </dgm:cxnLst>
  <dgm:bg>
    <a:solidFill>
      <a:schemeClr val="accent1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AF1BE64-3303-41B0-8AD2-A656C8BF033C}" type="doc">
      <dgm:prSet loTypeId="urn:microsoft.com/office/officeart/2005/8/layout/matrix2" loCatId="matrix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2A85A1C-9D74-42D6-9D43-17F82EB31A0B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1ECAFA-F6E4-4F11-857E-C7213256ABFA}" type="parTrans" cxnId="{A2E01821-2BC6-468D-A0D9-C7297F3850D3}">
      <dgm:prSet/>
      <dgm:spPr/>
      <dgm:t>
        <a:bodyPr/>
        <a:lstStyle/>
        <a:p>
          <a:endParaRPr lang="ru-RU"/>
        </a:p>
      </dgm:t>
    </dgm:pt>
    <dgm:pt modelId="{1FEEF1B6-13A4-4DD4-B198-C764099F4099}" type="sibTrans" cxnId="{A2E01821-2BC6-468D-A0D9-C7297F3850D3}">
      <dgm:prSet/>
      <dgm:spPr/>
      <dgm:t>
        <a:bodyPr/>
        <a:lstStyle/>
        <a:p>
          <a:endParaRPr lang="ru-RU"/>
        </a:p>
      </dgm:t>
    </dgm:pt>
    <dgm:pt modelId="{54025B64-8652-4095-8D99-FCB96752180F}">
      <dgm:prSet phldrT="[Текст]" custT="1"/>
      <dgm:spPr/>
      <dgm:t>
        <a:bodyPr/>
        <a:lstStyle/>
        <a:p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095005-84D2-4980-B6FE-4035F9AE5830}" type="parTrans" cxnId="{7814867E-EB03-4F40-8EC8-E0B2E2E77051}">
      <dgm:prSet/>
      <dgm:spPr/>
      <dgm:t>
        <a:bodyPr/>
        <a:lstStyle/>
        <a:p>
          <a:endParaRPr lang="ru-RU"/>
        </a:p>
      </dgm:t>
    </dgm:pt>
    <dgm:pt modelId="{5DBE8E31-5547-4F7B-AFCC-588D0AEBDC87}" type="sibTrans" cxnId="{7814867E-EB03-4F40-8EC8-E0B2E2E77051}">
      <dgm:prSet/>
      <dgm:spPr/>
      <dgm:t>
        <a:bodyPr/>
        <a:lstStyle/>
        <a:p>
          <a:endParaRPr lang="ru-RU"/>
        </a:p>
      </dgm:t>
    </dgm:pt>
    <dgm:pt modelId="{C97C2FF7-0D0C-4F97-8DAF-07C472D677C1}">
      <dgm:prSet phldrT="[Текст]"/>
      <dgm:spPr/>
      <dgm:t>
        <a:bodyPr/>
        <a:lstStyle/>
        <a:p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1A08BD-6068-493B-AF6C-E21995A6C688}" type="parTrans" cxnId="{2F71ED74-775D-41A2-B8E8-0A1D64C4A2DD}">
      <dgm:prSet/>
      <dgm:spPr/>
      <dgm:t>
        <a:bodyPr/>
        <a:lstStyle/>
        <a:p>
          <a:endParaRPr lang="ru-RU"/>
        </a:p>
      </dgm:t>
    </dgm:pt>
    <dgm:pt modelId="{42FF4F65-C401-4EC9-9463-F0A201F8BD57}" type="sibTrans" cxnId="{2F71ED74-775D-41A2-B8E8-0A1D64C4A2DD}">
      <dgm:prSet/>
      <dgm:spPr/>
      <dgm:t>
        <a:bodyPr/>
        <a:lstStyle/>
        <a:p>
          <a:endParaRPr lang="ru-RU"/>
        </a:p>
      </dgm:t>
    </dgm:pt>
    <dgm:pt modelId="{CDDF7B15-BB3B-4392-8F27-FDDDD70F6B57}">
      <dgm:prSet phldrT="[Текст]"/>
      <dgm:spPr/>
      <dgm:t>
        <a:bodyPr/>
        <a:lstStyle/>
        <a:p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9B3F88-B8ED-4B3B-AEB0-6F06117578C0}" type="parTrans" cxnId="{208314AA-560E-434E-AF57-56EA3301F7D9}">
      <dgm:prSet/>
      <dgm:spPr/>
      <dgm:t>
        <a:bodyPr/>
        <a:lstStyle/>
        <a:p>
          <a:endParaRPr lang="ru-RU"/>
        </a:p>
      </dgm:t>
    </dgm:pt>
    <dgm:pt modelId="{85441F4C-0FD9-4B07-A5E7-F2D638ACB0A9}" type="sibTrans" cxnId="{208314AA-560E-434E-AF57-56EA3301F7D9}">
      <dgm:prSet/>
      <dgm:spPr/>
      <dgm:t>
        <a:bodyPr/>
        <a:lstStyle/>
        <a:p>
          <a:endParaRPr lang="ru-RU"/>
        </a:p>
      </dgm:t>
    </dgm:pt>
    <dgm:pt modelId="{37781274-CD31-48BE-AD5A-4C373FA60AD4}" type="pres">
      <dgm:prSet presAssocID="{BAF1BE64-3303-41B0-8AD2-A656C8BF033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E914B5-C83E-4C8F-B769-093C09697021}" type="pres">
      <dgm:prSet presAssocID="{BAF1BE64-3303-41B0-8AD2-A656C8BF033C}" presName="axisShape" presStyleLbl="bgShp" presStyleIdx="0" presStyleCnt="1"/>
      <dgm:spPr/>
    </dgm:pt>
    <dgm:pt modelId="{AD017D32-350E-4A25-9DE4-025148328D0F}" type="pres">
      <dgm:prSet presAssocID="{BAF1BE64-3303-41B0-8AD2-A656C8BF033C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3AC7D2-C8B8-4465-AF3E-3CDF7607222F}" type="pres">
      <dgm:prSet presAssocID="{BAF1BE64-3303-41B0-8AD2-A656C8BF033C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E9772D-8772-4D4A-8B37-F7FC9638F4C0}" type="pres">
      <dgm:prSet presAssocID="{BAF1BE64-3303-41B0-8AD2-A656C8BF033C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3E022D-55CE-49EF-8074-B4F6D21A5E7B}" type="pres">
      <dgm:prSet presAssocID="{BAF1BE64-3303-41B0-8AD2-A656C8BF033C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14867E-EB03-4F40-8EC8-E0B2E2E77051}" srcId="{BAF1BE64-3303-41B0-8AD2-A656C8BF033C}" destId="{54025B64-8652-4095-8D99-FCB96752180F}" srcOrd="1" destOrd="0" parTransId="{61095005-84D2-4980-B6FE-4035F9AE5830}" sibTransId="{5DBE8E31-5547-4F7B-AFCC-588D0AEBDC87}"/>
    <dgm:cxn modelId="{208314AA-560E-434E-AF57-56EA3301F7D9}" srcId="{BAF1BE64-3303-41B0-8AD2-A656C8BF033C}" destId="{CDDF7B15-BB3B-4392-8F27-FDDDD70F6B57}" srcOrd="3" destOrd="0" parTransId="{EB9B3F88-B8ED-4B3B-AEB0-6F06117578C0}" sibTransId="{85441F4C-0FD9-4B07-A5E7-F2D638ACB0A9}"/>
    <dgm:cxn modelId="{73A66DE5-138B-4C7B-9E42-41769CEF64D2}" type="presOf" srcId="{BAF1BE64-3303-41B0-8AD2-A656C8BF033C}" destId="{37781274-CD31-48BE-AD5A-4C373FA60AD4}" srcOrd="0" destOrd="0" presId="urn:microsoft.com/office/officeart/2005/8/layout/matrix2"/>
    <dgm:cxn modelId="{A2E01821-2BC6-468D-A0D9-C7297F3850D3}" srcId="{BAF1BE64-3303-41B0-8AD2-A656C8BF033C}" destId="{02A85A1C-9D74-42D6-9D43-17F82EB31A0B}" srcOrd="0" destOrd="0" parTransId="{EC1ECAFA-F6E4-4F11-857E-C7213256ABFA}" sibTransId="{1FEEF1B6-13A4-4DD4-B198-C764099F4099}"/>
    <dgm:cxn modelId="{797A48D5-3BC8-439B-82CE-675A7442295B}" type="presOf" srcId="{54025B64-8652-4095-8D99-FCB96752180F}" destId="{FC3AC7D2-C8B8-4465-AF3E-3CDF7607222F}" srcOrd="0" destOrd="0" presId="urn:microsoft.com/office/officeart/2005/8/layout/matrix2"/>
    <dgm:cxn modelId="{2F71ED74-775D-41A2-B8E8-0A1D64C4A2DD}" srcId="{BAF1BE64-3303-41B0-8AD2-A656C8BF033C}" destId="{C97C2FF7-0D0C-4F97-8DAF-07C472D677C1}" srcOrd="2" destOrd="0" parTransId="{1B1A08BD-6068-493B-AF6C-E21995A6C688}" sibTransId="{42FF4F65-C401-4EC9-9463-F0A201F8BD57}"/>
    <dgm:cxn modelId="{8AD8A5A4-1F9D-47A4-98ED-53D16B338D56}" type="presOf" srcId="{CDDF7B15-BB3B-4392-8F27-FDDDD70F6B57}" destId="{0E3E022D-55CE-49EF-8074-B4F6D21A5E7B}" srcOrd="0" destOrd="0" presId="urn:microsoft.com/office/officeart/2005/8/layout/matrix2"/>
    <dgm:cxn modelId="{558E0BD5-E03F-4348-8653-F3410383F4A2}" type="presOf" srcId="{C97C2FF7-0D0C-4F97-8DAF-07C472D677C1}" destId="{1AE9772D-8772-4D4A-8B37-F7FC9638F4C0}" srcOrd="0" destOrd="0" presId="urn:microsoft.com/office/officeart/2005/8/layout/matrix2"/>
    <dgm:cxn modelId="{9BD10977-78DA-4403-944B-1A8AD614E154}" type="presOf" srcId="{02A85A1C-9D74-42D6-9D43-17F82EB31A0B}" destId="{AD017D32-350E-4A25-9DE4-025148328D0F}" srcOrd="0" destOrd="0" presId="urn:microsoft.com/office/officeart/2005/8/layout/matrix2"/>
    <dgm:cxn modelId="{56AF9C9A-F6F4-44C6-AF06-BEC9C97BFB72}" type="presParOf" srcId="{37781274-CD31-48BE-AD5A-4C373FA60AD4}" destId="{59E914B5-C83E-4C8F-B769-093C09697021}" srcOrd="0" destOrd="0" presId="urn:microsoft.com/office/officeart/2005/8/layout/matrix2"/>
    <dgm:cxn modelId="{43069240-8659-4763-B13C-9B49C6C68DCE}" type="presParOf" srcId="{37781274-CD31-48BE-AD5A-4C373FA60AD4}" destId="{AD017D32-350E-4A25-9DE4-025148328D0F}" srcOrd="1" destOrd="0" presId="urn:microsoft.com/office/officeart/2005/8/layout/matrix2"/>
    <dgm:cxn modelId="{C2010491-5A65-4F83-A5BF-A58A49AA17F4}" type="presParOf" srcId="{37781274-CD31-48BE-AD5A-4C373FA60AD4}" destId="{FC3AC7D2-C8B8-4465-AF3E-3CDF7607222F}" srcOrd="2" destOrd="0" presId="urn:microsoft.com/office/officeart/2005/8/layout/matrix2"/>
    <dgm:cxn modelId="{866C4FAC-57B3-4F29-8E65-FB998323D80E}" type="presParOf" srcId="{37781274-CD31-48BE-AD5A-4C373FA60AD4}" destId="{1AE9772D-8772-4D4A-8B37-F7FC9638F4C0}" srcOrd="3" destOrd="0" presId="urn:microsoft.com/office/officeart/2005/8/layout/matrix2"/>
    <dgm:cxn modelId="{2D0A3BD7-4895-47AF-B572-948B408F596E}" type="presParOf" srcId="{37781274-CD31-48BE-AD5A-4C373FA60AD4}" destId="{0E3E022D-55CE-49EF-8074-B4F6D21A5E7B}" srcOrd="4" destOrd="0" presId="urn:microsoft.com/office/officeart/2005/8/layout/matrix2"/>
  </dgm:cxnLst>
  <dgm:bg>
    <a:solidFill>
      <a:schemeClr val="accent1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59600D-3898-4C17-8A65-E5991AF4B312}">
      <dsp:nvSpPr>
        <dsp:cNvPr id="0" name=""/>
        <dsp:cNvSpPr/>
      </dsp:nvSpPr>
      <dsp:spPr>
        <a:xfrm>
          <a:off x="0" y="0"/>
          <a:ext cx="6431083" cy="1076400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079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b="1" kern="1200" dirty="0" smtClean="0">
              <a:solidFill>
                <a:srgbClr val="002060"/>
              </a:solidFill>
            </a:rPr>
            <a:t>97 школ</a:t>
          </a:r>
          <a:endParaRPr lang="ru-RU" sz="4600" kern="1200" dirty="0">
            <a:solidFill>
              <a:srgbClr val="002060"/>
            </a:solidFill>
          </a:endParaRPr>
        </a:p>
      </dsp:txBody>
      <dsp:txXfrm>
        <a:off x="52546" y="52546"/>
        <a:ext cx="6325991" cy="971308"/>
      </dsp:txXfrm>
    </dsp:sp>
    <dsp:sp modelId="{058549FC-6559-48D9-97D2-94289C5BB024}">
      <dsp:nvSpPr>
        <dsp:cNvPr id="0" name=""/>
        <dsp:cNvSpPr/>
      </dsp:nvSpPr>
      <dsp:spPr>
        <a:xfrm>
          <a:off x="0" y="1224087"/>
          <a:ext cx="6431083" cy="1076400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079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b="1" kern="1200" dirty="0" smtClean="0">
              <a:solidFill>
                <a:srgbClr val="002060"/>
              </a:solidFill>
            </a:rPr>
            <a:t>85 ДОО</a:t>
          </a:r>
          <a:endParaRPr lang="ru-RU" sz="4600" kern="1200" dirty="0">
            <a:solidFill>
              <a:srgbClr val="002060"/>
            </a:solidFill>
          </a:endParaRPr>
        </a:p>
      </dsp:txBody>
      <dsp:txXfrm>
        <a:off x="52546" y="1276633"/>
        <a:ext cx="6325991" cy="971308"/>
      </dsp:txXfrm>
    </dsp:sp>
    <dsp:sp modelId="{6FD49057-537C-4455-B91F-7628DF181FF7}">
      <dsp:nvSpPr>
        <dsp:cNvPr id="0" name=""/>
        <dsp:cNvSpPr/>
      </dsp:nvSpPr>
      <dsp:spPr>
        <a:xfrm>
          <a:off x="0" y="2432967"/>
          <a:ext cx="6431083" cy="1076400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079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b="1" kern="1200" dirty="0" smtClean="0">
              <a:solidFill>
                <a:srgbClr val="002060"/>
              </a:solidFill>
            </a:rPr>
            <a:t>5 ЦДТ</a:t>
          </a:r>
          <a:endParaRPr lang="ru-RU" sz="4600" kern="1200" dirty="0">
            <a:solidFill>
              <a:srgbClr val="002060"/>
            </a:solidFill>
          </a:endParaRPr>
        </a:p>
      </dsp:txBody>
      <dsp:txXfrm>
        <a:off x="52546" y="2485513"/>
        <a:ext cx="6325991" cy="971308"/>
      </dsp:txXfrm>
    </dsp:sp>
    <dsp:sp modelId="{A50D98FB-52C0-442E-8032-41951F86F67E}">
      <dsp:nvSpPr>
        <dsp:cNvPr id="0" name=""/>
        <dsp:cNvSpPr/>
      </dsp:nvSpPr>
      <dsp:spPr>
        <a:xfrm>
          <a:off x="0" y="3641847"/>
          <a:ext cx="6431083" cy="1076400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079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b="1" kern="1200" dirty="0" smtClean="0">
              <a:solidFill>
                <a:srgbClr val="002060"/>
              </a:solidFill>
            </a:rPr>
            <a:t>СЮТ</a:t>
          </a:r>
          <a:endParaRPr lang="ru-RU" sz="4600" kern="1200" dirty="0">
            <a:solidFill>
              <a:srgbClr val="002060"/>
            </a:solidFill>
          </a:endParaRPr>
        </a:p>
      </dsp:txBody>
      <dsp:txXfrm>
        <a:off x="52546" y="3694393"/>
        <a:ext cx="6325991" cy="9713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CB15EC-47A4-45FC-93A2-E5398D6E4F31}">
      <dsp:nvSpPr>
        <dsp:cNvPr id="0" name=""/>
        <dsp:cNvSpPr/>
      </dsp:nvSpPr>
      <dsp:spPr>
        <a:xfrm>
          <a:off x="612406" y="198568"/>
          <a:ext cx="4438124" cy="1392080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381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C00000"/>
              </a:solidFill>
            </a:rPr>
            <a:t>Обучается  - 157152</a:t>
          </a:r>
        </a:p>
      </dsp:txBody>
      <dsp:txXfrm>
        <a:off x="680362" y="266524"/>
        <a:ext cx="4302212" cy="12561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0.13263</cdr:x>
      <cdr:y>0.03586</cdr:y>
    </cdr:from>
    <cdr:to>
      <cdr:x>0.29684</cdr:x>
      <cdr:y>0.20042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38554" y="19929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0.52532</cdr:x>
      <cdr:y>0.70423</cdr:y>
    </cdr:from>
    <cdr:to>
      <cdr:x>0.87216</cdr:x>
      <cdr:y>0.82786</cdr:y>
    </cdr:to>
    <cdr:cxnSp macro="">
      <cdr:nvCxnSpPr>
        <cdr:cNvPr id="7" name="Elbow Connector 6"/>
        <cdr:cNvCxnSpPr/>
      </cdr:nvCxnSpPr>
      <cdr:spPr>
        <a:xfrm xmlns:a="http://schemas.openxmlformats.org/drawingml/2006/main" rot="10800000" flipV="1">
          <a:off x="3930400" y="3737837"/>
          <a:ext cx="2595010" cy="656193"/>
        </a:xfrm>
        <a:prstGeom xmlns:a="http://schemas.openxmlformats.org/drawingml/2006/main" prst="bentConnector3">
          <a:avLst>
            <a:gd name="adj1" fmla="val 50000"/>
          </a:avLst>
        </a:prstGeom>
        <a:ln xmlns:a="http://schemas.openxmlformats.org/drawingml/2006/main" w="254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0.51733</cdr:x>
      <cdr:y>0.2636</cdr:y>
    </cdr:from>
    <cdr:to>
      <cdr:x>0.88829</cdr:x>
      <cdr:y>0.501</cdr:y>
    </cdr:to>
    <cdr:cxnSp macro="">
      <cdr:nvCxnSpPr>
        <cdr:cNvPr id="3" name="Elbow Connector 2"/>
        <cdr:cNvCxnSpPr/>
      </cdr:nvCxnSpPr>
      <cdr:spPr>
        <a:xfrm xmlns:a="http://schemas.openxmlformats.org/drawingml/2006/main" rot="10800000" flipV="1">
          <a:off x="5401024" y="1399132"/>
          <a:ext cx="3872878" cy="1260028"/>
        </a:xfrm>
        <a:prstGeom xmlns:a="http://schemas.openxmlformats.org/drawingml/2006/main" prst="bentConnector3">
          <a:avLst>
            <a:gd name="adj1" fmla="val 50000"/>
          </a:avLst>
        </a:prstGeom>
        <a:ln xmlns:a="http://schemas.openxmlformats.org/drawingml/2006/main" w="254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0.03271</cdr:y>
    </cdr:from>
    <cdr:to>
      <cdr:x>1</cdr:x>
      <cdr:y>0.20499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-886319" y="173607"/>
          <a:ext cx="7925482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 </a:t>
          </a:r>
          <a:r>
            <a:rPr lang="ru-RU" sz="24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Включение в проект ВПП ООН и </a:t>
          </a:r>
          <a:r>
            <a:rPr lang="ru-RU" sz="2400" b="1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МОиН</a:t>
          </a:r>
          <a:r>
            <a:rPr lang="ru-RU" sz="24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 КР  ШГ № </a:t>
          </a:r>
          <a:r>
            <a:rPr lang="ru-RU" sz="28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64</a:t>
          </a:r>
        </a:p>
        <a:p xmlns:a="http://schemas.openxmlformats.org/drawingml/2006/main">
          <a:pPr algn="ctr"/>
          <a:r>
            <a:rPr lang="ru-RU" sz="24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5 200 000 сом</a:t>
          </a:r>
          <a:endParaRPr lang="ru-RU" sz="2400" b="1" dirty="0">
            <a:solidFill>
              <a:schemeClr val="tx1">
                <a:lumMod val="75000"/>
                <a:lumOff val="2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CAA4C6-FBEB-4A8F-B4CA-4BA28FA0B497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1B329-2247-4DFD-B580-D23530946F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280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 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5507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5D4A9-F762-45AF-ABEF-95DEA866BD5B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776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167A6-55C4-475B-B890-9287B2CFD2D6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2AB9B-6C78-486D-B83C-BE214198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962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167A6-55C4-475B-B890-9287B2CFD2D6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2AB9B-6C78-486D-B83C-BE214198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410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167A6-55C4-475B-B890-9287B2CFD2D6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2AB9B-6C78-486D-B83C-BE214198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515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89980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EE20-A676-4BFB-A780-CF41566E4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D93BD-1E38-45FD-B772-0860057EAD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89"/>
            <a:ext cx="103632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478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EE20-A676-4BFB-A780-CF41566E4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D93BD-1E38-45FD-B772-0860057EAD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683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962526"/>
            <a:ext cx="10513484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3462339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EE20-A676-4BFB-A780-CF41566E4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D93BD-1E38-45FD-B772-0860057EAD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266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EE20-A676-4BFB-A780-CF41566E4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D93BD-1E38-45FD-B772-0860057EAD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68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EE20-A676-4BFB-A780-CF41566E4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D93BD-1E38-45FD-B772-0860057EAD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1105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EE20-A676-4BFB-A780-CF41566E4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D93BD-1E38-45FD-B772-0860057EAD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62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EE20-A676-4BFB-A780-CF41566E4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D93BD-1E38-45FD-B772-0860057EAD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6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167A6-55C4-475B-B890-9287B2CFD2D6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2AB9B-6C78-486D-B83C-BE214198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2327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EE20-A676-4BFB-A780-CF41566E4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D93BD-1E38-45FD-B772-0860057EAD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44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09792" y="1447800"/>
            <a:ext cx="455980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1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EE20-A676-4BFB-A780-CF41566E4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D93BD-1E38-45FD-B772-0860057EAD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90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EE20-A676-4BFB-A780-CF41566E4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D93BD-1E38-45FD-B772-0860057EAD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90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EE20-A676-4BFB-A780-CF41566E4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D93BD-1E38-45FD-B772-0860057EAD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0816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 bwMode="blackWhite">
          <a:xfrm>
            <a:off x="254952" y="262787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966033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 8"/>
          <p:cNvSpPr/>
          <p:nvPr userDrawn="1"/>
        </p:nvSpPr>
        <p:spPr>
          <a:xfrm>
            <a:off x="256050" y="265177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604435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1207" y="448056"/>
            <a:ext cx="11066400" cy="640080"/>
          </a:xfrm>
        </p:spPr>
        <p:txBody>
          <a:bodyPr rtlCol="0"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 smtClean="0"/>
              <a:t>Образец текста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 smtClean="0"/>
              <a:t>Второй уровень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 smtClean="0"/>
              <a:t>Третий уровень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 smtClean="0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6" name="Дата 3"/>
          <p:cNvSpPr>
            <a:spLocks noGrp="1"/>
          </p:cNvSpPr>
          <p:nvPr>
            <p:ph type="dt" sz="half" idx="2"/>
          </p:nvPr>
        </p:nvSpPr>
        <p:spPr>
          <a:xfrm>
            <a:off x="539496" y="620398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2446B24-E791-4D5E-A8C7-9C2BEF28EC24}" type="datetime1">
              <a:rPr lang="ru-RU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24.12.2018</a:t>
            </a:fld>
            <a:endParaRPr lang="ru-RU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4648200" y="620398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71927" y="620398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ru-RU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424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254970" y="262787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 bwMode="blackWhite">
          <a:xfrm>
            <a:off x="254952" y="262812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11066400" cy="640080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 smtClean="0"/>
              <a:t>Образец текста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 smtClean="0"/>
              <a:t>Второй уровень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 smtClean="0"/>
              <a:t>Третий уровень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 smtClean="0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34417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 bwMode="blackWhite">
          <a:xfrm>
            <a:off x="254952" y="262787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282142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 8"/>
          <p:cNvSpPr/>
          <p:nvPr userDrawn="1"/>
        </p:nvSpPr>
        <p:spPr>
          <a:xfrm>
            <a:off x="256052" y="265177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604435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1207" y="448056"/>
            <a:ext cx="11066400" cy="640080"/>
          </a:xfrm>
        </p:spPr>
        <p:txBody>
          <a:bodyPr rtlCol="0"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 smtClean="0"/>
              <a:t>Образец текста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 smtClean="0"/>
              <a:t>Второй уровень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 smtClean="0"/>
              <a:t>Третий уровень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 smtClean="0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6" name="Дата 3"/>
          <p:cNvSpPr>
            <a:spLocks noGrp="1"/>
          </p:cNvSpPr>
          <p:nvPr>
            <p:ph type="dt" sz="half" idx="2"/>
          </p:nvPr>
        </p:nvSpPr>
        <p:spPr>
          <a:xfrm>
            <a:off x="539496" y="620398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2446B24-E791-4D5E-A8C7-9C2BEF28EC24}" type="datetime1">
              <a:rPr lang="ru-RU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24.12.2018</a:t>
            </a:fld>
            <a:endParaRPr lang="ru-RU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4648200" y="620398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71927" y="620398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ru-RU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120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254971" y="262787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 bwMode="blackWhite">
          <a:xfrm>
            <a:off x="254952" y="26281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11066400" cy="640080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 smtClean="0"/>
              <a:t>Образец текста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 smtClean="0"/>
              <a:t>Второй уровень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 smtClean="0"/>
              <a:t>Третий уровень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 smtClean="0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709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167A6-55C4-475B-B890-9287B2CFD2D6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2AB9B-6C78-486D-B83C-BE214198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9091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032000" y="1676401"/>
            <a:ext cx="81280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032000" y="3200400"/>
            <a:ext cx="8128000" cy="9144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6E92EE20-A676-4BFB-A780-CF41566E4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28000" y="6245225"/>
            <a:ext cx="2175933" cy="476250"/>
          </a:xfrm>
        </p:spPr>
        <p:txBody>
          <a:bodyPr/>
          <a:lstStyle>
            <a:lvl1pPr>
              <a:defRPr/>
            </a:lvl1pPr>
          </a:lstStyle>
          <a:p>
            <a:fld id="{AFBD93BD-1E38-45FD-B772-0860057EAD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92EE20-A676-4BFB-A780-CF41566E4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BD93BD-1E38-45FD-B772-0860057EAD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851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92EE20-A676-4BFB-A780-CF41566E4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BD93BD-1E38-45FD-B772-0860057EAD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8748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30400" y="1752601"/>
            <a:ext cx="40640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752601"/>
            <a:ext cx="40640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92EE20-A676-4BFB-A780-CF41566E4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BD93BD-1E38-45FD-B772-0860057EAD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786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92EE20-A676-4BFB-A780-CF41566E4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BD93BD-1E38-45FD-B772-0860057EAD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8812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92EE20-A676-4BFB-A780-CF41566E4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BD93BD-1E38-45FD-B772-0860057EAD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6744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92EE20-A676-4BFB-A780-CF41566E4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BD93BD-1E38-45FD-B772-0860057EAD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3711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92EE20-A676-4BFB-A780-CF41566E4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BD93BD-1E38-45FD-B772-0860057EAD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559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92EE20-A676-4BFB-A780-CF41566E4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BD93BD-1E38-45FD-B772-0860057EAD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6072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92EE20-A676-4BFB-A780-CF41566E4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BD93BD-1E38-45FD-B772-0860057EAD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069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167A6-55C4-475B-B890-9287B2CFD2D6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2AB9B-6C78-486D-B83C-BE214198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9530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178800" y="457201"/>
            <a:ext cx="2082800" cy="5668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30400" y="457201"/>
            <a:ext cx="6045200" cy="56689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92EE20-A676-4BFB-A780-CF41566E4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BD93BD-1E38-45FD-B772-0860057EAD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841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167A6-55C4-475B-B890-9287B2CFD2D6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2AB9B-6C78-486D-B83C-BE214198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591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167A6-55C4-475B-B890-9287B2CFD2D6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2AB9B-6C78-486D-B83C-BE214198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923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167A6-55C4-475B-B890-9287B2CFD2D6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2AB9B-6C78-486D-B83C-BE214198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801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167A6-55C4-475B-B890-9287B2CFD2D6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2AB9B-6C78-486D-B83C-BE214198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535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167A6-55C4-475B-B890-9287B2CFD2D6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2AB9B-6C78-486D-B83C-BE214198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624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167A6-55C4-475B-B890-9287B2CFD2D6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2AB9B-6C78-486D-B83C-BE214198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88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>
            <a:alpha val="7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pPr defTabSz="457200"/>
            <a:fld id="{6E92EE20-A676-4BFB-A780-CF41566E4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24.12.2018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pPr defTabSz="457200"/>
            <a:fld id="{AFBD93BD-1E38-45FD-B772-0860057EAD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0874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30400" y="457200"/>
            <a:ext cx="8331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30400" y="1752601"/>
            <a:ext cx="8331200" cy="437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304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2CD167A6-55C4-475B-B890-9287B2CFD2D6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28001" y="6245225"/>
            <a:ext cx="216323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63B2AB9B-6C78-486D-B83C-BE21419887F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chart" Target="../charts/chart7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ria.kg/images/news/2018/6/UO/IMG_6577.jpg" TargetMode="External"/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hyperlink" Target="http://www.meria.kg/images/news/2018/6/UO/IMG_6590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eria.kg/images/news/2018/6/UO/IMG_6616.jpg" TargetMode="External"/><Relationship Id="rId11" Type="http://schemas.openxmlformats.org/officeDocument/2006/relationships/image" Target="../media/image32.jpeg"/><Relationship Id="rId5" Type="http://schemas.openxmlformats.org/officeDocument/2006/relationships/image" Target="../media/image29.jpeg"/><Relationship Id="rId10" Type="http://schemas.openxmlformats.org/officeDocument/2006/relationships/hyperlink" Target="http://www.meria.kg/images/news/2018/6/UO/IMG_6637.jpg" TargetMode="External"/><Relationship Id="rId4" Type="http://schemas.openxmlformats.org/officeDocument/2006/relationships/hyperlink" Target="http://www.meria.kg/images/news/2018/6/UO/IMG_6630.jpg" TargetMode="External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diagramDrawing" Target="../diagrams/drawing6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33.png"/><Relationship Id="rId12" Type="http://schemas.openxmlformats.org/officeDocument/2006/relationships/diagramColors" Target="../diagrams/colors6.xml"/><Relationship Id="rId2" Type="http://schemas.openxmlformats.org/officeDocument/2006/relationships/diagramData" Target="../diagrams/data5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diagramQuickStyle" Target="../diagrams/quickStyle6.xml"/><Relationship Id="rId5" Type="http://schemas.openxmlformats.org/officeDocument/2006/relationships/diagramColors" Target="../diagrams/colors5.xml"/><Relationship Id="rId15" Type="http://schemas.openxmlformats.org/officeDocument/2006/relationships/image" Target="../media/image36.png"/><Relationship Id="rId10" Type="http://schemas.openxmlformats.org/officeDocument/2006/relationships/diagramLayout" Target="../diagrams/layout6.xml"/><Relationship Id="rId4" Type="http://schemas.openxmlformats.org/officeDocument/2006/relationships/diagramQuickStyle" Target="../diagrams/quickStyle5.xml"/><Relationship Id="rId9" Type="http://schemas.openxmlformats.org/officeDocument/2006/relationships/diagramData" Target="../diagrams/data6.xml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hyperlink" Target="http://mama.tomsk.ru/blog/wp-content/uploads/2015/10/2.jpg" TargetMode="External"/><Relationship Id="rId7" Type="http://schemas.openxmlformats.org/officeDocument/2006/relationships/hyperlink" Target="http://mama.tomsk.ru/blog/wp-content/uploads/2015/10/4.jpg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hyperlink" Target="http://mama.tomsk.ru/blog/wp-content/uploads/2015/10/3.jpg" TargetMode="External"/><Relationship Id="rId10" Type="http://schemas.openxmlformats.org/officeDocument/2006/relationships/image" Target="../media/image71.jpeg"/><Relationship Id="rId4" Type="http://schemas.openxmlformats.org/officeDocument/2006/relationships/image" Target="../media/image68.jpeg"/><Relationship Id="rId9" Type="http://schemas.openxmlformats.org/officeDocument/2006/relationships/hyperlink" Target="http://mama.tomsk.ru/blog/wp-content/uploads/2015/10/YoPM-g_aoNc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image" Target="../media/image81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jpeg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4.svg"/><Relationship Id="rId18" Type="http://schemas.openxmlformats.org/officeDocument/2006/relationships/image" Target="../media/image13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10.png"/><Relationship Id="rId17" Type="http://schemas.openxmlformats.org/officeDocument/2006/relationships/image" Target="../media/image38.sv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10" Type="http://schemas.openxmlformats.org/officeDocument/2006/relationships/image" Target="../media/image9.png"/><Relationship Id="rId19" Type="http://schemas.openxmlformats.org/officeDocument/2006/relationships/image" Target="../media/image40.svg"/><Relationship Id="rId4" Type="http://schemas.openxmlformats.org/officeDocument/2006/relationships/image" Target="../media/image6.png"/><Relationship Id="rId9" Type="http://schemas.openxmlformats.org/officeDocument/2006/relationships/image" Target="../media/image30.sv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 anchorCtr="0"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            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образования мэрии города Бишкек</a:t>
            </a:r>
            <a:b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Возможности  школ  г. Бишкек</a:t>
            </a:r>
            <a:br>
              <a:rPr 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обеспечению</a:t>
            </a:r>
            <a:br>
              <a:rPr 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безопасности образовательной среды</a:t>
            </a:r>
            <a:br>
              <a:rPr 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декабря 2018 года</a:t>
            </a:r>
            <a:br>
              <a:rPr lang="ru-RU" sz="28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г.Бишкек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1114468" y="-135870"/>
            <a:ext cx="1077532" cy="45719"/>
          </a:xfr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>
            <a:noAutofit/>
          </a:bodyPr>
          <a:lstStyle/>
          <a:p>
            <a:pPr marL="0" indent="0" algn="ctr" rtl="0">
              <a:buNone/>
            </a:pPr>
            <a:endParaRPr lang="ru-RU" sz="800" b="1" dirty="0" smtClean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51510" cy="12895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22294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00121"/>
            <a:ext cx="3840337" cy="2657881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Grp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338" y="2"/>
            <a:ext cx="5063031" cy="423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3369" y="0"/>
            <a:ext cx="3251079" cy="194141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СОШ №25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840337" cy="4124325"/>
          </a:xfrm>
          <a:prstGeom prst="rect">
            <a:avLst/>
          </a:prstGeom>
          <a:noFill/>
          <a:ln w="57150">
            <a:solidFill>
              <a:schemeClr val="tx2"/>
            </a:solidFill>
          </a:ln>
          <a:effectLst/>
          <a:extLst/>
        </p:spPr>
      </p:pic>
      <p:pic>
        <p:nvPicPr>
          <p:cNvPr id="8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369" y="1941412"/>
            <a:ext cx="3251079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474" y="4543427"/>
            <a:ext cx="4117975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338" y="4233327"/>
            <a:ext cx="5063031" cy="2643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641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52736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БЕЗОПАСНОСТИ В ШКОЛАХ </a:t>
            </a:r>
            <a:b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Г.БИШКЕК 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3588646"/>
              </p:ext>
            </p:extLst>
          </p:nvPr>
        </p:nvGraphicFramePr>
        <p:xfrm>
          <a:off x="1395045" y="1160584"/>
          <a:ext cx="9155723" cy="5310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648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9692" y="1"/>
            <a:ext cx="8792308" cy="1183340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безопасности</a:t>
            </a:r>
            <a:b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школах г. Бишкек</a:t>
            </a:r>
            <a:b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0724391"/>
              </p:ext>
            </p:extLst>
          </p:nvPr>
        </p:nvGraphicFramePr>
        <p:xfrm>
          <a:off x="4724400" y="1327610"/>
          <a:ext cx="7467600" cy="5155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677">
                  <a:extLst>
                    <a:ext uri="{9D8B030D-6E8A-4147-A177-3AD203B41FA5}">
                      <a16:colId xmlns="" xmlns:a16="http://schemas.microsoft.com/office/drawing/2014/main" val="1470373689"/>
                    </a:ext>
                  </a:extLst>
                </a:gridCol>
                <a:gridCol w="1273103">
                  <a:extLst>
                    <a:ext uri="{9D8B030D-6E8A-4147-A177-3AD203B41FA5}">
                      <a16:colId xmlns="" xmlns:a16="http://schemas.microsoft.com/office/drawing/2014/main" val="2944382987"/>
                    </a:ext>
                  </a:extLst>
                </a:gridCol>
                <a:gridCol w="1453616">
                  <a:extLst>
                    <a:ext uri="{9D8B030D-6E8A-4147-A177-3AD203B41FA5}">
                      <a16:colId xmlns="" xmlns:a16="http://schemas.microsoft.com/office/drawing/2014/main" val="1870101975"/>
                    </a:ext>
                  </a:extLst>
                </a:gridCol>
                <a:gridCol w="1052684">
                  <a:extLst>
                    <a:ext uri="{9D8B030D-6E8A-4147-A177-3AD203B41FA5}">
                      <a16:colId xmlns="" xmlns:a16="http://schemas.microsoft.com/office/drawing/2014/main" val="2314014727"/>
                    </a:ext>
                  </a:extLst>
                </a:gridCol>
                <a:gridCol w="1493520">
                  <a:extLst>
                    <a:ext uri="{9D8B030D-6E8A-4147-A177-3AD203B41FA5}">
                      <a16:colId xmlns="" xmlns:a16="http://schemas.microsoft.com/office/drawing/2014/main" val="4001506811"/>
                    </a:ext>
                  </a:extLst>
                </a:gridCol>
              </a:tblGrid>
              <a:tr h="80130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 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Видео-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наблюдение 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Охранные    агентства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Сторож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Ограждение 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48851038"/>
                  </a:ext>
                </a:extLst>
              </a:tr>
              <a:tr h="801301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Свердловский – 27школ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</a:t>
                      </a:r>
                    </a:p>
                    <a:p>
                      <a:pPr algn="ctr"/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 – частично;</a:t>
                      </a:r>
                    </a:p>
                    <a:p>
                      <a:pPr algn="ctr"/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 нет)</a:t>
                      </a:r>
                      <a:endParaRPr lang="ru-RU" sz="1200" b="1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1226696"/>
                  </a:ext>
                </a:extLst>
              </a:tr>
              <a:tr h="801301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Первомайский -  21школа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</a:t>
                      </a:r>
                    </a:p>
                    <a:p>
                      <a:pPr algn="ctr"/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(100%)</a:t>
                      </a:r>
                      <a:endParaRPr lang="ru-RU" sz="1200" b="1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71878874"/>
                  </a:ext>
                </a:extLst>
              </a:tr>
              <a:tr h="801301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Октябрьский – 19школ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</a:p>
                    <a:p>
                      <a:pPr algn="ctr"/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(2- частично;</a:t>
                      </a:r>
                    </a:p>
                    <a:p>
                      <a:pPr algn="ctr"/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5-нет)</a:t>
                      </a:r>
                      <a:endParaRPr lang="ru-RU" sz="1200" b="1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25728205"/>
                  </a:ext>
                </a:extLst>
              </a:tr>
              <a:tr h="801301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Ленинский – </a:t>
                      </a:r>
                    </a:p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школ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</a:t>
                      </a:r>
                    </a:p>
                    <a:p>
                      <a:pPr algn="ctr"/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(1-частично</a:t>
                      </a:r>
                    </a:p>
                    <a:p>
                      <a:pPr algn="ctr"/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1-нет)</a:t>
                      </a:r>
                      <a:endParaRPr lang="ru-RU" sz="1200" b="1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0548656"/>
                  </a:ext>
                </a:extLst>
              </a:tr>
              <a:tr h="112698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по городу:</a:t>
                      </a:r>
                    </a:p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 школ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84- есть</a:t>
                      </a:r>
                    </a:p>
                    <a:p>
                      <a:pPr algn="ctr"/>
                      <a:r>
                        <a:rPr lang="ru-RU" sz="12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–частично</a:t>
                      </a:r>
                    </a:p>
                    <a:p>
                      <a:pPr algn="ctr"/>
                      <a:r>
                        <a:rPr lang="ru-RU" sz="12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7-нет</a:t>
                      </a:r>
                    </a:p>
                    <a:p>
                      <a:pPr algn="ctr"/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78926214"/>
                  </a:ext>
                </a:extLst>
              </a:tr>
            </a:tbl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79" y="2362201"/>
            <a:ext cx="3247292" cy="448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user\Desktop\Видеокамеры фото\IMG-20160204-WA00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5" y="488153"/>
            <a:ext cx="3153507" cy="290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03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12191999" cy="1196979"/>
          </a:xfr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lvl="0" algn="ctr"/>
            <a:r>
              <a:rPr lang="ru-RU" sz="28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Комплексная городская программа </a:t>
            </a:r>
            <a:br>
              <a:rPr lang="ru-RU" sz="28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Профилактика правонарушений среди </a:t>
            </a:r>
            <a:r>
              <a:rPr lang="ru-RU" sz="28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несовершеннолетних</a:t>
            </a:r>
            <a:br>
              <a:rPr lang="ru-RU" sz="28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 2015-2017 </a:t>
            </a:r>
            <a:r>
              <a:rPr lang="ru-RU" sz="28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годы»</a:t>
            </a:r>
            <a:endParaRPr lang="ru-RU" sz="2800" b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8962329"/>
              </p:ext>
            </p:extLst>
          </p:nvPr>
        </p:nvGraphicFramePr>
        <p:xfrm>
          <a:off x="0" y="1301262"/>
          <a:ext cx="6400800" cy="5556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2740020"/>
              </p:ext>
            </p:extLst>
          </p:nvPr>
        </p:nvGraphicFramePr>
        <p:xfrm>
          <a:off x="6623538" y="1301262"/>
          <a:ext cx="5568462" cy="5556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70623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72748" y="1"/>
            <a:ext cx="1619252" cy="6858000"/>
          </a:xfrm>
        </p:spPr>
        <p:txBody>
          <a:bodyPr>
            <a:normAutofit/>
          </a:bodyPr>
          <a:lstStyle/>
          <a:p>
            <a:endParaRPr lang="ru-RU" sz="2400" dirty="0"/>
          </a:p>
        </p:txBody>
      </p:sp>
      <p:pic>
        <p:nvPicPr>
          <p:cNvPr id="5" name="Рисунок 4" descr="http://www.meria.kg/cache/plg_lightimg/images.news.2018.6.UO.IMG_6590_555x370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291" y="3524251"/>
            <a:ext cx="3610709" cy="3333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meria.kg/cache/plg_lightimg/images.news.2018.6.UO.IMG_6630_555x370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215" y="1"/>
            <a:ext cx="6951785" cy="35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www.meria.kg/cache/plg_lightimg/images.news.2018.6.UO.IMG_6616_555x370.jpg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7292"/>
            <a:ext cx="4126523" cy="3610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Объект 3" descr="http://www.meria.kg/cache/plg_lightimg/images.news.2018.6.UO.IMG_6577_555x370.jpg">
            <a:hlinkClick r:id="rId8"/>
          </p:cNvPr>
          <p:cNvPicPr>
            <a:picLocks noGrp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160" y="0"/>
            <a:ext cx="5286375" cy="35242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801814" y="15299"/>
            <a:ext cx="9390185" cy="6463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Комплексной городской программы «Профилактика правонарушений среди несовершеннолетних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2019-2023 годы»</a:t>
            </a:r>
            <a:endParaRPr lang="ru-RU" dirty="0"/>
          </a:p>
        </p:txBody>
      </p:sp>
      <p:pic>
        <p:nvPicPr>
          <p:cNvPr id="12" name="Рисунок 11" descr="http://www.meria.kg/cache/plg_lightimg/images.news.2018.6.UO.IMG_6637_555x370.jpg">
            <a:hlinkClick r:id="rId10"/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876" y="3429000"/>
            <a:ext cx="4865077" cy="3524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817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Выгнутая вправо стрелка 17"/>
          <p:cNvSpPr/>
          <p:nvPr/>
        </p:nvSpPr>
        <p:spPr>
          <a:xfrm rot="21240058" flipH="1">
            <a:off x="7055189" y="816236"/>
            <a:ext cx="973137" cy="1663700"/>
          </a:xfrm>
          <a:prstGeom prst="curvedLef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ыгнутая вправо стрелка 8"/>
          <p:cNvSpPr/>
          <p:nvPr/>
        </p:nvSpPr>
        <p:spPr>
          <a:xfrm rot="21160202">
            <a:off x="4064001" y="787400"/>
            <a:ext cx="1019175" cy="1670050"/>
          </a:xfrm>
          <a:prstGeom prst="curvedLef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61667302"/>
              </p:ext>
            </p:extLst>
          </p:nvPr>
        </p:nvGraphicFramePr>
        <p:xfrm>
          <a:off x="956167" y="4744085"/>
          <a:ext cx="3288031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0" y="-33884"/>
            <a:ext cx="12192000" cy="9502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6350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условий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рограммы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2" name="Picture 10" descr="C:\Users\PMXXXXX\Desktop\dogovor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8871" y="1840175"/>
            <a:ext cx="3520607" cy="23002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12" name="Овал 11"/>
          <p:cNvSpPr/>
          <p:nvPr/>
        </p:nvSpPr>
        <p:spPr>
          <a:xfrm>
            <a:off x="4661213" y="1807904"/>
            <a:ext cx="2821023" cy="13628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7" name="Picture 2" descr="http://krossmoney.ru/wp-content/uploads/2016/03/pla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921" y="4694872"/>
            <a:ext cx="3067679" cy="19027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</p:pic>
      <p:sp>
        <p:nvSpPr>
          <p:cNvPr id="6158" name="Прямоугольник 4"/>
          <p:cNvSpPr>
            <a:spLocks noChangeArrowheads="1"/>
          </p:cNvSpPr>
          <p:nvPr/>
        </p:nvSpPr>
        <p:spPr bwMode="auto">
          <a:xfrm>
            <a:off x="5314950" y="4295775"/>
            <a:ext cx="1562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</a:t>
            </a:r>
          </a:p>
        </p:txBody>
      </p:sp>
      <p:sp>
        <p:nvSpPr>
          <p:cNvPr id="6159" name="AutoShape 7" descr="http://%D0%B3%D0%B8%D0%BC%D0%BD%D0%B0%D0%B7%D0%B8%D1%8F.%D0%B0%D0%B1%D0%B0%D0%BA%D0%B0%D0%BD.%D1%80%D1%84/assets/images/kafedra2/rus/9ci40JVBreo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60" name="AutoShape 9" descr="http://%D0%B3%D0%B8%D0%BC%D0%BD%D0%B0%D0%B7%D0%B8%D1%8F.%D0%B0%D0%B1%D0%B0%D0%BA%D0%B0%D0%BD.%D1%80%D1%84/assets/images/kafedra2/rus/9ci40JVBreo.jp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61" name="AutoShape 11" descr="http://%D0%B3%D0%B8%D0%BC%D0%BD%D0%B0%D0%B7%D0%B8%D1%8F.%D0%B0%D0%B1%D0%B0%D0%BA%D0%B0%D0%BD.%D1%80%D1%84/assets/images/kafedra2/rus/9ci40JVBreo.jpg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62" name="AutoShape 13" descr="http://%D0%B3%D0%B8%D0%BC%D0%BD%D0%B0%D0%B7%D0%B8%D1%8F.%D0%B0%D0%B1%D0%B0%D0%BA%D0%B0%D0%BD.%D1%80%D1%84/assets/images/kafedra2/rus/9ci40JVBreo.jpg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63" name="AutoShape 15" descr="http://%D0%B3%D0%B8%D0%BC%D0%BD%D0%B0%D0%B7%D0%B8%D1%8F.%D0%B0%D0%B1%D0%B0%D0%BA%D0%B0%D0%BD.%D1%80%D1%84/assets/images/kafedra2/rus/9ci40JVBreo.jpg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64" name="Прямоугольник 4"/>
          <p:cNvSpPr>
            <a:spLocks noChangeArrowheads="1"/>
          </p:cNvSpPr>
          <p:nvPr/>
        </p:nvSpPr>
        <p:spPr bwMode="auto">
          <a:xfrm>
            <a:off x="8277225" y="4251325"/>
            <a:ext cx="24366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школы</a:t>
            </a: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859927253"/>
              </p:ext>
            </p:extLst>
          </p:nvPr>
        </p:nvGraphicFramePr>
        <p:xfrm>
          <a:off x="8048625" y="4744085"/>
          <a:ext cx="4031758" cy="2038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6166" name="Picture 19" descr="http://domstihov.ru/images/galochka%281%29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83" y="4190999"/>
            <a:ext cx="4968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7" name="Picture 19" descr="http://domstihov.ru/images/galochka%281%29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4240214"/>
            <a:ext cx="4968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8" name="Picture 19" descr="http://domstihov.ru/images/galochka%281%29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250" y="4166235"/>
            <a:ext cx="49688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9" name="TextBox 1"/>
          <p:cNvSpPr txBox="1">
            <a:spLocks noChangeArrowheads="1"/>
          </p:cNvSpPr>
          <p:nvPr/>
        </p:nvSpPr>
        <p:spPr bwMode="auto">
          <a:xfrm>
            <a:off x="1071829" y="1373561"/>
            <a:ext cx="27257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Пакет локальных актов</a:t>
            </a:r>
          </a:p>
        </p:txBody>
      </p:sp>
      <p:sp>
        <p:nvSpPr>
          <p:cNvPr id="6170" name="TextBox 23"/>
          <p:cNvSpPr txBox="1">
            <a:spLocks noChangeArrowheads="1"/>
          </p:cNvSpPr>
          <p:nvPr/>
        </p:nvSpPr>
        <p:spPr bwMode="auto">
          <a:xfrm>
            <a:off x="8112601" y="1240077"/>
            <a:ext cx="36458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560B00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Межведомственное сотрудничество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71" name="Picture 29" descr="http://www.s.05136.com.ua/section/newsIconCis2/upload/images/news/icon/9_146944797059.jpe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2076630"/>
            <a:ext cx="4031758" cy="205126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409960" y="4127897"/>
            <a:ext cx="26738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Совет, 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 профилактики</a:t>
            </a:r>
          </a:p>
        </p:txBody>
      </p:sp>
    </p:spTree>
    <p:extLst>
      <p:ext uri="{BB962C8B-B14F-4D97-AF65-F5344CB8AC3E}">
        <p14:creationId xmlns:p14="http://schemas.microsoft.com/office/powerpoint/2010/main" val="3045759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349" y="1196752"/>
            <a:ext cx="11952651" cy="864096"/>
          </a:xfrm>
          <a:solidFill>
            <a:schemeClr val="accent5"/>
          </a:solidFill>
        </p:spPr>
        <p:txBody>
          <a:bodyPr>
            <a:noAutofit/>
          </a:bodyPr>
          <a:lstStyle/>
          <a:p>
            <a:pPr algn="ctr"/>
            <a:r>
              <a:rPr lang="ru-RU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3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3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3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3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3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 из социально-незащищенных семей  – 33762 (21%)</a:t>
            </a:r>
            <a:b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семей трудовых мигрантов -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5577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18143975"/>
              </p:ext>
            </p:extLst>
          </p:nvPr>
        </p:nvGraphicFramePr>
        <p:xfrm>
          <a:off x="0" y="2167136"/>
          <a:ext cx="12192000" cy="4690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0"/>
            <a:ext cx="12048661" cy="11247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Социальный паспорт учащихся школ г. </a:t>
            </a:r>
            <a:r>
              <a:rPr lang="ru-RU" sz="3200" b="1" dirty="0" smtClean="0">
                <a:solidFill>
                  <a:srgbClr val="002060"/>
                </a:solidFill>
              </a:rPr>
              <a:t>Бишкек</a:t>
            </a:r>
            <a:endParaRPr lang="ru-RU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43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3510968"/>
              </p:ext>
            </p:extLst>
          </p:nvPr>
        </p:nvGraphicFramePr>
        <p:xfrm>
          <a:off x="4372708" y="1052736"/>
          <a:ext cx="7819292" cy="5688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2708" y="0"/>
            <a:ext cx="7819292" cy="1052736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группы риска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4372708" cy="10527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Психолого-педагогическое сопровождение детей</a:t>
            </a:r>
            <a:b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1465385"/>
            <a:ext cx="451338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Индивидуальные карты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естирование на раннее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выявление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девиантного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поведения </a:t>
            </a:r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Консилиумы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Коррекционная работа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с детьми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их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родителями: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индивидуальные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консультационные работы, </a:t>
            </a:r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тренинги,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игры-тренинги, </a:t>
            </a:r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информационных и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образовательные программы, направленные на обучение конструктивному поведению в кризисных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ситуациях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 smtClean="0">
              <a:solidFill>
                <a:srgbClr val="002060"/>
              </a:solidFill>
            </a:endParaRP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109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62885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lvl="0" algn="ctr"/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Защита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законных прав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интересов несовершеннолетних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09777"/>
            <a:ext cx="12192000" cy="5743977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2500" lnSpcReduction="10000"/>
          </a:bodyPr>
          <a:lstStyle/>
          <a:p>
            <a:endParaRPr lang="ru-RU" dirty="0" smtClean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абота школьной  </a:t>
            </a: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 педагогической и психологической </a:t>
            </a:r>
            <a:r>
              <a:rPr lang="ru-RU" sz="1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помощи детям. 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sz="1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Психолого-педагогическое </a:t>
            </a: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сопровождение, индивидуальная и (или) групповая работа с </a:t>
            </a:r>
            <a:r>
              <a:rPr lang="ru-RU" sz="1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учащимися;</a:t>
            </a:r>
            <a:endParaRPr lang="ru-RU" sz="1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заявлению </a:t>
            </a:r>
            <a:r>
              <a:rPr lang="ru-RU" sz="1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школы  внесение </a:t>
            </a: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вопросов на рассмотрение </a:t>
            </a:r>
            <a:r>
              <a:rPr lang="ru-RU" sz="1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Комиссии по делам детей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Оказание поддержки учащимся из социально-незащищенной семьи </a:t>
            </a:r>
            <a:r>
              <a:rPr lang="ru-RU" sz="17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(содействие в восстановлении документов, материальная поддержка, решение  вопросов по определению опекунов, по определению в детские центры, другие вопросы) и </a:t>
            </a:r>
            <a:r>
              <a:rPr lang="ru-RU" sz="17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</a:t>
            </a:r>
            <a:endParaRPr lang="ru-RU" sz="17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17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 районных администрациях города созданы межведомственные социальные  группы для обеспечения комплексного сопровождения несовершеннолетних, находящихся в конфликте с законом, а так же детей пострадавших от насилия или жестокого обращения;</a:t>
            </a:r>
          </a:p>
          <a:p>
            <a:pPr lvl="0"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-Назначен дежурный ИДН в 3 ГКБ;</a:t>
            </a:r>
          </a:p>
          <a:p>
            <a:pPr lvl="0"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-До 98,5% увеличилось участие сотрудников ОЗСД на допросах несовершеннолетних; </a:t>
            </a:r>
          </a:p>
          <a:p>
            <a:pPr lvl="0"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разработаны механизмы по работе с детьми, в конфликте с законом;</a:t>
            </a:r>
          </a:p>
          <a:p>
            <a:pPr lvl="0"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Памятка для сотрудников социального развития по социальному сопровождению детей, в КЗ;</a:t>
            </a:r>
          </a:p>
          <a:p>
            <a:pPr lvl="0"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Инструкция действий для сотрудников образования при обнаружении фактов насилия в отношении детей;</a:t>
            </a:r>
          </a:p>
          <a:p>
            <a:pPr lvl="0"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Памятка для сотрудников МВД, работающих с детьми в конфликте с законом;</a:t>
            </a:r>
          </a:p>
          <a:p>
            <a:pPr lvl="0"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Межведомственная схема быстрого реагирования на факты насилия,  при поддержке ОФ «</a:t>
            </a:r>
            <a:r>
              <a:rPr lang="ru-RU" sz="1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Инсан</a:t>
            </a: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2000 экземпляров буклетов по вопросам </a:t>
            </a:r>
            <a:r>
              <a:rPr lang="ru-RU" sz="1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Ювенальной Юстиции</a:t>
            </a:r>
            <a:endParaRPr lang="ru-RU" sz="1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1600" i="1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1600" i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76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12191999" cy="1171978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ky-KG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за 2017 год проведено  44 городских мероприятия.  </a:t>
            </a:r>
            <a:r>
              <a:rPr lang="ky-KG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ky-KG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охват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школьников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составил</a:t>
            </a:r>
            <a:r>
              <a:rPr lang="ky-KG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свыше 45000 </a:t>
            </a:r>
            <a:r>
              <a:rPr lang="ky-KG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71977"/>
            <a:ext cx="12192000" cy="5686023"/>
          </a:xfr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lvl="0"/>
            <a:r>
              <a:rPr lang="ky-KG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фестиваль </a:t>
            </a:r>
            <a:r>
              <a:rPr lang="ky-KG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юных талантов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2015 года (гала-концерт на базе Кыргызской Национальной филармонии </a:t>
            </a:r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им.Т.Сатылганова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y-KG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ky-KG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ородской </a:t>
            </a:r>
            <a:r>
              <a:rPr lang="ky-KG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“Юный друг милиции” с 2015 </a:t>
            </a:r>
            <a:r>
              <a:rPr lang="ky-KG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ky-KG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конкурс </a:t>
            </a:r>
            <a:r>
              <a:rPr lang="ky-KG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военно-прикладным видам спорта для старшеклассников </a:t>
            </a:r>
            <a:endParaRPr lang="ky-KG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ky-KG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ky-KG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допризывной подготовке молодежи “Эр жигит”</a:t>
            </a:r>
            <a:r>
              <a:rPr lang="ky-KG" sz="2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y-KG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2015 </a:t>
            </a:r>
            <a:r>
              <a:rPr lang="ky-KG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детский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фестиваль «Живые страницы истории» с 2016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ky-KG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конкурс </a:t>
            </a:r>
            <a:r>
              <a:rPr lang="ky-KG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военно-патриотической песни “Жоокер  ыры”</a:t>
            </a:r>
            <a:r>
              <a:rPr lang="ky-KG" sz="2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y-KG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2016 </a:t>
            </a:r>
            <a:r>
              <a:rPr lang="ky-KG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году в рамках городского проекта «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Жаш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карек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был проведен </a:t>
            </a:r>
            <a:endParaRPr lang="ru-RU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ky-KG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видеороликов  «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Каарылар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калк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бактысы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ко Дню пожилых людей с 2017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r>
              <a:rPr lang="ky-KG" sz="20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Жаш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Акылман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среди команд лидеров школьных парламентов с 2017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оенно-спортивная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 «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Жоокер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посвященный </a:t>
            </a:r>
            <a:endParaRPr lang="ru-RU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Дню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защитника Отечества (10-11классы) с 2016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естиваль(масштабный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детства ко Дню защиты детей </a:t>
            </a:r>
            <a:endParaRPr lang="ru-RU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«Школьная Лига»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мн. др.</a:t>
            </a:r>
          </a:p>
          <a:p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28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5273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безопасности в школах г. Бишкек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12192000" cy="580526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ОСНОВНЫЕ НАПРАВЛЕНИЯ: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Улучшение инфраструктуры, обеспечение материально-технической базы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Работа </a:t>
            </a:r>
            <a:r>
              <a:rPr lang="ru-RU" b="1" dirty="0">
                <a:solidFill>
                  <a:srgbClr val="002060"/>
                </a:solidFill>
              </a:rPr>
              <a:t>по антитеррористической </a:t>
            </a:r>
            <a:r>
              <a:rPr lang="ru-RU" b="1" dirty="0" smtClean="0">
                <a:solidFill>
                  <a:srgbClr val="002060"/>
                </a:solidFill>
              </a:rPr>
              <a:t>защищенности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и </a:t>
            </a:r>
            <a:r>
              <a:rPr lang="ru-RU" b="1" dirty="0">
                <a:solidFill>
                  <a:srgbClr val="002060"/>
                </a:solidFill>
              </a:rPr>
              <a:t>противодействию терроризму и </a:t>
            </a:r>
            <a:r>
              <a:rPr lang="ru-RU" b="1" dirty="0" smtClean="0">
                <a:solidFill>
                  <a:srgbClr val="002060"/>
                </a:solidFill>
              </a:rPr>
              <a:t>экстремизму;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Работа </a:t>
            </a:r>
            <a:r>
              <a:rPr lang="ru-RU" b="1" dirty="0">
                <a:solidFill>
                  <a:srgbClr val="002060"/>
                </a:solidFill>
              </a:rPr>
              <a:t>по обеспечению охраны </a:t>
            </a:r>
            <a:r>
              <a:rPr lang="ru-RU" b="1" dirty="0" smtClean="0">
                <a:solidFill>
                  <a:srgbClr val="002060"/>
                </a:solidFill>
              </a:rPr>
              <a:t>образовательных организаций;</a:t>
            </a:r>
          </a:p>
          <a:p>
            <a:r>
              <a:rPr lang="ru-RU" b="1" dirty="0">
                <a:solidFill>
                  <a:srgbClr val="002060"/>
                </a:solidFill>
              </a:rPr>
              <a:t>Профилактика правонарушений среди несовершеннолетних, дорожно-транспортных происшествий с участием </a:t>
            </a:r>
            <a:r>
              <a:rPr lang="ru-RU" b="1" dirty="0" smtClean="0">
                <a:solidFill>
                  <a:srgbClr val="002060"/>
                </a:solidFill>
              </a:rPr>
              <a:t>детей, создание безопасного образовательного пространства, профилактика насилия </a:t>
            </a:r>
            <a:r>
              <a:rPr lang="ru-RU" b="1" dirty="0">
                <a:solidFill>
                  <a:srgbClr val="002060"/>
                </a:solidFill>
              </a:rPr>
              <a:t>в отношении </a:t>
            </a:r>
            <a:r>
              <a:rPr lang="ru-RU" b="1" dirty="0" smtClean="0">
                <a:solidFill>
                  <a:srgbClr val="002060"/>
                </a:solidFill>
              </a:rPr>
              <a:t>детей</a:t>
            </a:r>
            <a:r>
              <a:rPr lang="ru-RU" b="1" dirty="0">
                <a:solidFill>
                  <a:srgbClr val="002060"/>
                </a:solidFill>
              </a:rPr>
              <a:t>;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Пожарная безопасность (электробезопасность);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Охрана </a:t>
            </a:r>
            <a:r>
              <a:rPr lang="ru-RU" b="1" dirty="0">
                <a:solidFill>
                  <a:srgbClr val="002060"/>
                </a:solidFill>
              </a:rPr>
              <a:t>труда и техника </a:t>
            </a:r>
            <a:r>
              <a:rPr lang="ru-RU" b="1" dirty="0" smtClean="0">
                <a:solidFill>
                  <a:srgbClr val="002060"/>
                </a:solidFill>
              </a:rPr>
              <a:t>безопасности;</a:t>
            </a:r>
          </a:p>
          <a:p>
            <a:r>
              <a:rPr lang="ru-RU" b="1" dirty="0">
                <a:solidFill>
                  <a:srgbClr val="002060"/>
                </a:solidFill>
              </a:rPr>
              <a:t>Контроль </a:t>
            </a:r>
            <a:r>
              <a:rPr lang="ru-RU" b="1" dirty="0" smtClean="0">
                <a:solidFill>
                  <a:srgbClr val="002060"/>
                </a:solidFill>
              </a:rPr>
              <a:t>за санитарно-эпидемиологическим состоянием;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Обучение </a:t>
            </a:r>
            <a:r>
              <a:rPr lang="ru-RU" b="1" dirty="0">
                <a:solidFill>
                  <a:srgbClr val="002060"/>
                </a:solidFill>
              </a:rPr>
              <a:t>учащихся правилам безопасной жизнедеятельности (ОБЖ</a:t>
            </a:r>
            <a:r>
              <a:rPr lang="ru-RU" b="1" dirty="0" smtClean="0">
                <a:solidFill>
                  <a:srgbClr val="002060"/>
                </a:solidFill>
              </a:rPr>
              <a:t>);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ЧС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(обеспечение </a:t>
            </a:r>
            <a:r>
              <a:rPr lang="ru-RU" b="1" dirty="0">
                <a:solidFill>
                  <a:srgbClr val="002060"/>
                </a:solidFill>
              </a:rPr>
              <a:t>безопасности </a:t>
            </a:r>
            <a:r>
              <a:rPr lang="ru-RU" b="1" dirty="0" smtClean="0">
                <a:solidFill>
                  <a:srgbClr val="002060"/>
                </a:solidFill>
              </a:rPr>
              <a:t>детей в </a:t>
            </a:r>
            <a:r>
              <a:rPr lang="ru-RU" b="1" dirty="0">
                <a:solidFill>
                  <a:srgbClr val="002060"/>
                </a:solidFill>
              </a:rPr>
              <a:t>условиях возникновения чрезвычайных </a:t>
            </a:r>
            <a:r>
              <a:rPr lang="ru-RU" b="1" dirty="0" smtClean="0">
                <a:solidFill>
                  <a:srgbClr val="002060"/>
                </a:solidFill>
              </a:rPr>
              <a:t>ситуаций</a:t>
            </a:r>
            <a:r>
              <a:rPr lang="ru-RU" dirty="0" smtClean="0"/>
              <a:t>)</a:t>
            </a:r>
            <a:endParaRPr lang="ru-RU" dirty="0"/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1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7160" y="4506331"/>
            <a:ext cx="6254839" cy="2113409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Военно-спортивный смотр-конкурс </a:t>
            </a:r>
            <a:b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«Эр </a:t>
            </a:r>
            <a:r>
              <a:rPr lang="ru-RU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жигит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- 2018»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37159" cy="4452869"/>
          </a:xfrm>
          <a:solidFill>
            <a:schemeClr val="bg1">
              <a:lumMod val="85000"/>
            </a:schemeClr>
          </a:solidFill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160" y="0"/>
            <a:ext cx="6254840" cy="45063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35628"/>
            <a:ext cx="5937160" cy="352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15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83132" y="128790"/>
            <a:ext cx="2017689" cy="87576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endParaRPr lang="ru-RU" sz="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2668"/>
            <a:ext cx="5577853" cy="36407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609" y="0"/>
            <a:ext cx="5344733" cy="32786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44"/>
            <a:ext cx="5577853" cy="3238358"/>
          </a:xfrm>
          <a:prstGeom prst="rect">
            <a:avLst/>
          </a:prstGeom>
        </p:spPr>
      </p:pic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5577854" y="3217214"/>
            <a:ext cx="6614146" cy="3640786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endParaRPr lang="ru-RU" sz="3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Юный </a:t>
            </a: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инспектор </a:t>
            </a:r>
            <a:endParaRPr lang="ru-RU" sz="3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дорожного </a:t>
            </a: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движения-2018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73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735" y="0"/>
            <a:ext cx="6422264" cy="6858000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Дубовый парк города: 50 площадок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Представлены площадки с музыкально-развлекательными программами с участием воспитанников Центров детского творчества города Бишкек и известных артистов кыргызской эстрады, большая площадка с детскими играми кочевников, детская студия юных артистов цирка и клоунады, кукольный театр «Мир сказок», интеллектуальные и интерактивные игры, викторины, мастер-классы, рисунки на асфальте, спортивные площадки с показательными выступлениями юных спортсменов, турниры по шахматам, </a:t>
            </a:r>
            <a:r>
              <a:rPr lang="ru-RU" sz="1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тогуз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коргоол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спортивные соревнования по национальным и другим видам спорта, увлекательная площадка «В мире детской книги», активную работу провели юные журналисты и мн. др. </a:t>
            </a:r>
            <a:b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Кыргызский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академический драматический театр </a:t>
            </a:r>
            <a:r>
              <a:rPr lang="ru-RU" sz="1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им.Т.Абдумомунова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школьных театральных коллективов (500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детей). Постановки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«Баба </a:t>
            </a:r>
            <a:r>
              <a:rPr lang="ru-RU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мурас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«</a:t>
            </a:r>
            <a:r>
              <a:rPr lang="ru-RU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Кожожаш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 «</a:t>
            </a:r>
            <a:r>
              <a:rPr lang="ru-RU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Жамандык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эмнеден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келип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чыгат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«Ранние журавли»,  «Дом моего сердца», «Лицом к лицу», «</a:t>
            </a:r>
            <a:r>
              <a:rPr lang="ru-RU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Чынгызхандын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булуту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и др. Зрительская аудитория составила 2000 детей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Кыргызская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национальная филармония </a:t>
            </a:r>
            <a:r>
              <a:rPr lang="ru-RU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им.Т.Сатылганова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гала-концерт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школьников.</a:t>
            </a:r>
            <a:r>
              <a:rPr lang="ru-RU" sz="1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редставлены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школьных художественно-эстетических музыкальных кружков. Охват выступающих детей – 500 чел. Зрительская аудитория – 1100 чел. 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Кинотеатр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Кыргыз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киносу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показана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кинокомедия «Чала-</a:t>
            </a:r>
            <a:r>
              <a:rPr lang="ru-RU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спортик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для детей из школ жилых массивов «Ак </a:t>
            </a:r>
            <a:r>
              <a:rPr lang="ru-RU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Орго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«</a:t>
            </a:r>
            <a:r>
              <a:rPr lang="ru-RU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Дордой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«</a:t>
            </a:r>
            <a:r>
              <a:rPr lang="ru-RU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«Кок Жар».  </a:t>
            </a:r>
            <a:b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охват школьников составил более 15000 чел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1938993"/>
            <a:ext cx="5769557" cy="4919007"/>
          </a:xfrm>
        </p:spPr>
      </p:pic>
      <p:sp>
        <p:nvSpPr>
          <p:cNvPr id="6" name="Прямоугольник 5"/>
          <p:cNvSpPr/>
          <p:nvPr/>
        </p:nvSpPr>
        <p:spPr>
          <a:xfrm>
            <a:off x="0" y="1"/>
            <a:ext cx="5769734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защиты детей </a:t>
            </a:r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Детский праздник «</a:t>
            </a:r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Баластан-2018»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99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399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школьных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парламентов и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детско-юношеских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14401"/>
            <a:ext cx="12192000" cy="5943600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77500" lnSpcReduction="20000"/>
          </a:bodyPr>
          <a:lstStyle/>
          <a:p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школьные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парламенты и детско-юношеские организации школ и районов (ДЮО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Городского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Комитета лидеров (ГКЛ) школьных парламентов.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городского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«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Жаш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карек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-  18 городских и региональных  мероприятий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торжественное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мероприятие и возложение цветов на 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историко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–мемориальный комплекс «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Тарыхтан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баян» в 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с.Асылбаш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Сокулукского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 Чуйской области; </a:t>
            </a:r>
            <a:endParaRPr lang="ru-RU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посещение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Панфиловского школы-интерната для детей-сирот и детей, оставшихся без попечения родителей в селе 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Панфиловка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Панфиловского района Чуйской области и музея великого 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кыргызского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поэта, драматурга и переводчика 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Алыкула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Осмонова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ru-RU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Встреча трех поколений»  с народными артистами 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Кыргызской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Республики; </a:t>
            </a:r>
            <a:endParaRPr lang="ru-RU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«Встреча трех поколений»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представителями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правоохранительных органов; организация и проведение экскурсий для школьников из школ 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Кочкорского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Кеминского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Сокулукского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районов, города 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Токмок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Бишкеке и др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Возложение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цветов на мемориальном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комлексе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Ата-Бейит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Посещение дома –музея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Ч.Айтматова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Акция ко Дню детей с ОВЗ « </a:t>
            </a:r>
            <a:r>
              <a:rPr lang="ru-RU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Мээрим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Ишеним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.»</a:t>
            </a:r>
            <a:endParaRPr lang="ru-RU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8706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3334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Дни открытых дверей в ГУВД </a:t>
            </a:r>
            <a:r>
              <a:rPr lang="ru-RU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г.Бишкек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Экскурсия в музее ГУВД, дежурной части ГУВД.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29" y="1030310"/>
            <a:ext cx="6166036" cy="593715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226" y="1133341"/>
            <a:ext cx="6264773" cy="572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196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1418" y="0"/>
            <a:ext cx="3050582" cy="224204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Встреча школьников с династией милиционеров на базе ГУВД </a:t>
            </a:r>
            <a:r>
              <a:rPr lang="ru-RU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г.Бишкек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1419" cy="68579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9" y="2242051"/>
            <a:ext cx="6023021" cy="461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4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2562689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Круглый стол с участием лидеров школьных парламентов </a:t>
            </a:r>
            <a:b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представителей городской прокуратуры.</a:t>
            </a:r>
            <a:b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Обсуждение  вопросов о роли школьных парламентов </a:t>
            </a:r>
            <a:b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деятельности школы </a:t>
            </a:r>
            <a:b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профилактике правонарушений среди учащихся </a:t>
            </a:r>
            <a:b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мая 2018 года, КГЮА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639" y="2562690"/>
            <a:ext cx="3921738" cy="4295310"/>
          </a:xfr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494" y="2562690"/>
            <a:ext cx="3922012" cy="42953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2690"/>
            <a:ext cx="3874522" cy="429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1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8485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Открытый диалог </a:t>
            </a:r>
            <a:b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представителями правоохранительных органов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4857"/>
            <a:ext cx="4511875" cy="40826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75" y="1184857"/>
            <a:ext cx="3953814" cy="39538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689" y="1184857"/>
            <a:ext cx="3726311" cy="395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72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602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Встречи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известными спортсменами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Кыргызстана</a:t>
            </a: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> </a:t>
            </a:r>
            <a:endParaRPr lang="ru-RU" sz="18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 descr="D:\Документы 2017-2018\ОТЧЕТЫ\ОТЧЕТЫ ШКОЛ\12\Встрча со спортсменом\DSC_001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023"/>
            <a:ext cx="4679326" cy="602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Документы 2017-2018\ОТЧЕТЫ\ОТЧЕТЫ ШКОЛ\12\Встрча со спортсменом\DSC_0014 - копия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326" y="836023"/>
            <a:ext cx="7323784" cy="5822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602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722"/>
            <a:ext cx="12192000" cy="76470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Школьные спартакиады</a:t>
            </a:r>
            <a:b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«ЖИЗНЬ БЕЗ НАРКОТИКОВ»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2" y="846767"/>
            <a:ext cx="4101976" cy="27634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702" y="846766"/>
            <a:ext cx="3927668" cy="27605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029" y="849653"/>
            <a:ext cx="3967972" cy="27605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2" y="3717032"/>
            <a:ext cx="4024691" cy="31409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843" y="3717032"/>
            <a:ext cx="4116527" cy="31409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65" y="3717032"/>
            <a:ext cx="3905235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8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0688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</a:t>
            </a:r>
            <a:endParaRPr lang="ru-RU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44769"/>
            <a:ext cx="12192000" cy="6213231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ru-RU" sz="2600" b="1" dirty="0" smtClean="0">
                <a:solidFill>
                  <a:srgbClr val="002060"/>
                </a:solidFill>
              </a:rPr>
              <a:t>Государственный </a:t>
            </a:r>
            <a:r>
              <a:rPr lang="ru-RU" sz="2600" b="1" dirty="0">
                <a:solidFill>
                  <a:srgbClr val="002060"/>
                </a:solidFill>
              </a:rPr>
              <a:t>Комитет Национальной Безопасности;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600" b="1" dirty="0">
                <a:solidFill>
                  <a:srgbClr val="002060"/>
                </a:solidFill>
              </a:rPr>
              <a:t>Главное Управление Внутренних Дел </a:t>
            </a:r>
            <a:r>
              <a:rPr lang="ru-RU" sz="2600" b="1" dirty="0" err="1">
                <a:solidFill>
                  <a:srgbClr val="002060"/>
                </a:solidFill>
              </a:rPr>
              <a:t>г.Бишкек</a:t>
            </a:r>
            <a:r>
              <a:rPr lang="ru-RU" sz="2600" b="1" dirty="0">
                <a:solidFill>
                  <a:srgbClr val="002060"/>
                </a:solidFill>
              </a:rPr>
              <a:t>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600" b="1" dirty="0">
                <a:solidFill>
                  <a:srgbClr val="002060"/>
                </a:solidFill>
              </a:rPr>
              <a:t>Департамент Здравоохранения </a:t>
            </a:r>
            <a:r>
              <a:rPr lang="ru-RU" sz="2600" b="1" dirty="0" err="1">
                <a:solidFill>
                  <a:srgbClr val="002060"/>
                </a:solidFill>
              </a:rPr>
              <a:t>г.Бишкек</a:t>
            </a:r>
            <a:r>
              <a:rPr lang="ru-RU" sz="2600" b="1" dirty="0">
                <a:solidFill>
                  <a:srgbClr val="002060"/>
                </a:solidFill>
              </a:rPr>
              <a:t>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600" b="1" dirty="0">
                <a:solidFill>
                  <a:srgbClr val="002060"/>
                </a:solidFill>
              </a:rPr>
              <a:t>Управление Дорожно-Патрульной Службы </a:t>
            </a:r>
            <a:r>
              <a:rPr lang="ru-RU" sz="2600" b="1" dirty="0" err="1">
                <a:solidFill>
                  <a:srgbClr val="002060"/>
                </a:solidFill>
              </a:rPr>
              <a:t>г.Бишкек</a:t>
            </a:r>
            <a:r>
              <a:rPr lang="ru-RU" sz="2600" b="1" dirty="0">
                <a:solidFill>
                  <a:srgbClr val="002060"/>
                </a:solidFill>
              </a:rPr>
              <a:t> </a:t>
            </a:r>
            <a:endParaRPr lang="ru-RU" sz="2600" b="1" dirty="0" smtClean="0">
              <a:solidFill>
                <a:srgbClr val="002060"/>
              </a:solidFill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600" b="1" dirty="0" err="1" smtClean="0">
                <a:solidFill>
                  <a:srgbClr val="002060"/>
                </a:solidFill>
              </a:rPr>
              <a:t>Бишкекский</a:t>
            </a:r>
            <a:r>
              <a:rPr lang="ru-RU" sz="2600" b="1" dirty="0" smtClean="0">
                <a:solidFill>
                  <a:srgbClr val="002060"/>
                </a:solidFill>
              </a:rPr>
              <a:t> Центр </a:t>
            </a:r>
            <a:r>
              <a:rPr lang="ru-RU" sz="2600" b="1" dirty="0">
                <a:solidFill>
                  <a:srgbClr val="002060"/>
                </a:solidFill>
              </a:rPr>
              <a:t>Укрепления Здоровья </a:t>
            </a:r>
            <a:r>
              <a:rPr lang="ru-RU" sz="2600" b="1" dirty="0" err="1">
                <a:solidFill>
                  <a:srgbClr val="002060"/>
                </a:solidFill>
              </a:rPr>
              <a:t>г.Бишкек</a:t>
            </a:r>
            <a:r>
              <a:rPr lang="ru-RU" sz="2600" b="1" dirty="0">
                <a:solidFill>
                  <a:srgbClr val="002060"/>
                </a:solidFill>
              </a:rPr>
              <a:t>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600" b="1" dirty="0">
                <a:solidFill>
                  <a:srgbClr val="002060"/>
                </a:solidFill>
              </a:rPr>
              <a:t>Управление социального развития </a:t>
            </a:r>
            <a:r>
              <a:rPr lang="ru-RU" sz="2600" b="1" dirty="0" err="1">
                <a:solidFill>
                  <a:srgbClr val="002060"/>
                </a:solidFill>
              </a:rPr>
              <a:t>г.Бишкек</a:t>
            </a:r>
            <a:r>
              <a:rPr lang="ru-RU" sz="2600" b="1" dirty="0">
                <a:solidFill>
                  <a:srgbClr val="002060"/>
                </a:solidFill>
              </a:rPr>
              <a:t>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600" b="1" dirty="0">
                <a:solidFill>
                  <a:srgbClr val="002060"/>
                </a:solidFill>
              </a:rPr>
              <a:t>Управление культуры </a:t>
            </a:r>
            <a:r>
              <a:rPr lang="ru-RU" sz="2600" b="1" dirty="0" err="1">
                <a:solidFill>
                  <a:srgbClr val="002060"/>
                </a:solidFill>
              </a:rPr>
              <a:t>г.Бишкек</a:t>
            </a:r>
            <a:r>
              <a:rPr lang="ru-RU" sz="2600" b="1" dirty="0">
                <a:solidFill>
                  <a:srgbClr val="002060"/>
                </a:solidFill>
              </a:rPr>
              <a:t>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600" b="1" dirty="0">
                <a:solidFill>
                  <a:srgbClr val="002060"/>
                </a:solidFill>
              </a:rPr>
              <a:t>Городской комитет по развитию туризма и спорта;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600" b="1" dirty="0">
                <a:solidFill>
                  <a:srgbClr val="002060"/>
                </a:solidFill>
              </a:rPr>
              <a:t>Генеральный </a:t>
            </a:r>
            <a:r>
              <a:rPr lang="ru-RU" sz="2900" b="1" dirty="0">
                <a:solidFill>
                  <a:srgbClr val="002060"/>
                </a:solidFill>
              </a:rPr>
              <a:t>штаб Кыргызской </a:t>
            </a:r>
            <a:r>
              <a:rPr lang="ru-RU" sz="2600" b="1" dirty="0">
                <a:solidFill>
                  <a:srgbClr val="002060"/>
                </a:solidFill>
              </a:rPr>
              <a:t>Республики;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600" b="1" dirty="0">
                <a:solidFill>
                  <a:srgbClr val="002060"/>
                </a:solidFill>
              </a:rPr>
              <a:t>Национальная Гвардия Кыргызской Республики;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600" b="1" dirty="0">
                <a:solidFill>
                  <a:srgbClr val="002060"/>
                </a:solidFill>
              </a:rPr>
              <a:t>Центр Госсанэпиднадзора (ЦГСЭН);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600" b="1" dirty="0">
                <a:solidFill>
                  <a:srgbClr val="002060"/>
                </a:solidFill>
              </a:rPr>
              <a:t>Центр СПИД;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600" b="1" dirty="0">
                <a:solidFill>
                  <a:srgbClr val="002060"/>
                </a:solidFill>
              </a:rPr>
              <a:t>Международный Общественный Фонд «Инициатива Розы </a:t>
            </a:r>
            <a:r>
              <a:rPr lang="ru-RU" sz="2600" b="1" dirty="0" err="1">
                <a:solidFill>
                  <a:srgbClr val="002060"/>
                </a:solidFill>
              </a:rPr>
              <a:t>Отунбаевой</a:t>
            </a:r>
            <a:r>
              <a:rPr lang="ru-RU" sz="2600" b="1" dirty="0">
                <a:solidFill>
                  <a:srgbClr val="002060"/>
                </a:solidFill>
              </a:rPr>
              <a:t>»;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600" b="1" dirty="0">
                <a:solidFill>
                  <a:srgbClr val="002060"/>
                </a:solidFill>
              </a:rPr>
              <a:t>Республиканский Центр Наркологии (РЦН);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600" b="1" dirty="0">
                <a:solidFill>
                  <a:srgbClr val="002060"/>
                </a:solidFill>
              </a:rPr>
              <a:t>Охранные агентства </a:t>
            </a:r>
            <a:r>
              <a:rPr lang="ru-RU" sz="2600" b="1" dirty="0" err="1">
                <a:solidFill>
                  <a:srgbClr val="002060"/>
                </a:solidFill>
              </a:rPr>
              <a:t>г.Бишкек</a:t>
            </a:r>
            <a:r>
              <a:rPr lang="ru-RU" sz="2600" b="1" dirty="0">
                <a:solidFill>
                  <a:srgbClr val="002060"/>
                </a:solidFill>
              </a:rPr>
              <a:t>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600" b="1" dirty="0">
                <a:solidFill>
                  <a:srgbClr val="002060"/>
                </a:solidFill>
              </a:rPr>
              <a:t>Центр помощи детям, пострадавшим от насилия и жестокого обращения при мэрии </a:t>
            </a:r>
            <a:r>
              <a:rPr lang="ru-RU" sz="2600" b="1" dirty="0" err="1">
                <a:solidFill>
                  <a:srgbClr val="002060"/>
                </a:solidFill>
              </a:rPr>
              <a:t>г.Бишкек</a:t>
            </a:r>
            <a:r>
              <a:rPr lang="ru-RU" sz="2600" b="1" dirty="0">
                <a:solidFill>
                  <a:srgbClr val="002060"/>
                </a:solidFill>
              </a:rPr>
              <a:t>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600" b="1" dirty="0">
                <a:solidFill>
                  <a:srgbClr val="002060"/>
                </a:solidFill>
              </a:rPr>
              <a:t>Национальное Общество Красного Полумесяца Кыргызской  Республики;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600" b="1" dirty="0">
                <a:solidFill>
                  <a:srgbClr val="002060"/>
                </a:solidFill>
              </a:rPr>
              <a:t>НПО: ОФ «Лига защитников прав детей», Центр помощи детям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149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1"/>
            <a:ext cx="5351928" cy="201705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СОВЕЩАНИЕ </a:t>
            </a:r>
            <a:b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УЧАСТИЕМ ПРОКУРАТУРЫ  г. БИШКЕК, </a:t>
            </a:r>
            <a:b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УПРАВЛЕНИЯ ОБЩЕСТВЕННОЙ БЕЗОПАСНОСТИ ДОРОЖНОГО ДВИЖЕНИЯ, МЧС, </a:t>
            </a:r>
            <a:b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ДИРЕКТОРОВ ШКОЛ Г.БИШКЕК </a:t>
            </a:r>
            <a:b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448" y="2139150"/>
            <a:ext cx="7249551" cy="4718849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928" y="1"/>
            <a:ext cx="6840071" cy="3931919"/>
          </a:xfrm>
          <a:prstGeom prst="rect">
            <a:avLst/>
          </a:prstGeom>
        </p:spPr>
      </p:pic>
      <p:pic>
        <p:nvPicPr>
          <p:cNvPr id="7" name="Объект 6" descr="http://www.meria.kg/assets/uploads/posts/froala/1544695414.jp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7059"/>
            <a:ext cx="6519754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72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ÐÐ»Ñ Ð²ÑÐµÑ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74"/>
            <a:ext cx="12192000" cy="6835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04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 Ð¢Ð¾Ð¼ÑÐºÐµ Ð½Ð° ÑÑÐ¾Ð»Ð±Ñ Ð½Ð°Ð»ÐµÐ¿Ð¸Ð»Ð¸ Ð½Ð¾Ð²ÑÑ Ð¿ÐµÑÐµÑÐ¾Ð´Ð¾Ð²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" y="0"/>
            <a:ext cx="4271797" cy="3399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2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261" y="164123"/>
            <a:ext cx="5377841" cy="2500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3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203" y="2780928"/>
            <a:ext cx="3921845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4">
            <a:hlinkClick r:id="rId7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3645024"/>
            <a:ext cx="4128459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YoPM-g_aoNc">
            <a:hlinkClick r:id="rId9"/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819" y="2780928"/>
            <a:ext cx="3264363" cy="3456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239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431800" y="115888"/>
            <a:ext cx="2783417" cy="504825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МЭРИЯ г. Бишкек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022841" y="800101"/>
            <a:ext cx="1536700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 b="1" dirty="0">
                <a:solidFill>
                  <a:prstClr val="white"/>
                </a:solidFill>
              </a:rPr>
              <a:t>Управление </a:t>
            </a:r>
          </a:p>
          <a:p>
            <a:pPr algn="ctr"/>
            <a:r>
              <a:rPr lang="ru-RU" sz="1000" b="1" dirty="0">
                <a:solidFill>
                  <a:prstClr val="white"/>
                </a:solidFill>
              </a:rPr>
              <a:t>Образования</a:t>
            </a:r>
          </a:p>
          <a:p>
            <a:pPr algn="ctr"/>
            <a:r>
              <a:rPr lang="ru-RU" sz="1000" b="1" dirty="0">
                <a:solidFill>
                  <a:prstClr val="white"/>
                </a:solidFill>
              </a:rPr>
              <a:t>(ГУО)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007534" y="1916114"/>
            <a:ext cx="1536700" cy="6492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 b="1" dirty="0">
                <a:solidFill>
                  <a:prstClr val="black"/>
                </a:solidFill>
              </a:rPr>
              <a:t>Районные </a:t>
            </a:r>
          </a:p>
          <a:p>
            <a:pPr algn="ctr"/>
            <a:r>
              <a:rPr lang="ru-RU" sz="1000" b="1" dirty="0">
                <a:solidFill>
                  <a:prstClr val="black"/>
                </a:solidFill>
              </a:rPr>
              <a:t>администрации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102784" y="4437063"/>
            <a:ext cx="1346200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 b="1">
                <a:solidFill>
                  <a:prstClr val="black"/>
                </a:solidFill>
              </a:rPr>
              <a:t>ЦГСЭН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1007534" y="3068638"/>
            <a:ext cx="1439333" cy="576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 b="1">
                <a:solidFill>
                  <a:prstClr val="black"/>
                </a:solidFill>
              </a:rPr>
              <a:t>Районные </a:t>
            </a:r>
          </a:p>
          <a:p>
            <a:pPr algn="ctr"/>
            <a:r>
              <a:rPr lang="ru-RU" sz="1000" b="1">
                <a:solidFill>
                  <a:prstClr val="black"/>
                </a:solidFill>
              </a:rPr>
              <a:t>центры </a:t>
            </a:r>
          </a:p>
          <a:p>
            <a:pPr algn="ctr"/>
            <a:r>
              <a:rPr lang="ru-RU" sz="1000" b="1">
                <a:solidFill>
                  <a:prstClr val="black"/>
                </a:solidFill>
              </a:rPr>
              <a:t>образования</a:t>
            </a: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1102784" y="3860801"/>
            <a:ext cx="134408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 b="1" dirty="0">
                <a:solidFill>
                  <a:prstClr val="black"/>
                </a:solidFill>
              </a:rPr>
              <a:t>УМИ</a:t>
            </a:r>
          </a:p>
        </p:txBody>
      </p:sp>
      <p:sp>
        <p:nvSpPr>
          <p:cNvPr id="4105" name="Rectangle 24"/>
          <p:cNvSpPr>
            <a:spLocks noChangeArrowheads="1"/>
          </p:cNvSpPr>
          <p:nvPr/>
        </p:nvSpPr>
        <p:spPr bwMode="auto">
          <a:xfrm>
            <a:off x="3695700" y="188914"/>
            <a:ext cx="5952067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 b="1">
                <a:solidFill>
                  <a:prstClr val="black"/>
                </a:solidFill>
              </a:rPr>
              <a:t>Общий контроль за использованием денежных средств  </a:t>
            </a:r>
          </a:p>
        </p:txBody>
      </p:sp>
      <p:sp>
        <p:nvSpPr>
          <p:cNvPr id="4106" name="Rectangle 26"/>
          <p:cNvSpPr>
            <a:spLocks noChangeArrowheads="1"/>
          </p:cNvSpPr>
          <p:nvPr/>
        </p:nvSpPr>
        <p:spPr bwMode="auto">
          <a:xfrm>
            <a:off x="3024717" y="836613"/>
            <a:ext cx="1532467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>
                <a:solidFill>
                  <a:prstClr val="black"/>
                </a:solidFill>
              </a:rPr>
              <a:t>методология</a:t>
            </a:r>
          </a:p>
        </p:txBody>
      </p:sp>
      <p:sp>
        <p:nvSpPr>
          <p:cNvPr id="4107" name="Rectangle 27"/>
          <p:cNvSpPr>
            <a:spLocks noChangeArrowheads="1"/>
          </p:cNvSpPr>
          <p:nvPr/>
        </p:nvSpPr>
        <p:spPr bwMode="auto">
          <a:xfrm>
            <a:off x="3024718" y="1052513"/>
            <a:ext cx="4610100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 dirty="0">
                <a:solidFill>
                  <a:prstClr val="black"/>
                </a:solidFill>
              </a:rPr>
              <a:t>мониторинг  и контроль за организацией питания </a:t>
            </a:r>
          </a:p>
        </p:txBody>
      </p:sp>
      <p:sp>
        <p:nvSpPr>
          <p:cNvPr id="4108" name="Line 29"/>
          <p:cNvSpPr>
            <a:spLocks noChangeShapeType="1"/>
          </p:cNvSpPr>
          <p:nvPr/>
        </p:nvSpPr>
        <p:spPr bwMode="auto">
          <a:xfrm flipV="1">
            <a:off x="2544234" y="908050"/>
            <a:ext cx="480484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09" name="Line 30"/>
          <p:cNvSpPr>
            <a:spLocks noChangeShapeType="1"/>
          </p:cNvSpPr>
          <p:nvPr/>
        </p:nvSpPr>
        <p:spPr bwMode="auto">
          <a:xfrm>
            <a:off x="2544234" y="1125539"/>
            <a:ext cx="480484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10" name="Rectangle 31"/>
          <p:cNvSpPr>
            <a:spLocks noChangeArrowheads="1"/>
          </p:cNvSpPr>
          <p:nvPr/>
        </p:nvSpPr>
        <p:spPr bwMode="auto">
          <a:xfrm>
            <a:off x="3024718" y="1989139"/>
            <a:ext cx="1822449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>
                <a:solidFill>
                  <a:prstClr val="black"/>
                </a:solidFill>
              </a:rPr>
              <a:t>финансирование</a:t>
            </a:r>
          </a:p>
        </p:txBody>
      </p:sp>
      <p:sp>
        <p:nvSpPr>
          <p:cNvPr id="4111" name="Rectangle 32"/>
          <p:cNvSpPr>
            <a:spLocks noChangeArrowheads="1"/>
          </p:cNvSpPr>
          <p:nvPr/>
        </p:nvSpPr>
        <p:spPr bwMode="auto">
          <a:xfrm>
            <a:off x="3024717" y="3068639"/>
            <a:ext cx="4417483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 dirty="0">
                <a:solidFill>
                  <a:prstClr val="black"/>
                </a:solidFill>
              </a:rPr>
              <a:t>Осуществление закупок и проведение торгов</a:t>
            </a:r>
          </a:p>
        </p:txBody>
      </p:sp>
      <p:sp>
        <p:nvSpPr>
          <p:cNvPr id="4112" name="Rectangle 33"/>
          <p:cNvSpPr>
            <a:spLocks noChangeArrowheads="1"/>
          </p:cNvSpPr>
          <p:nvPr/>
        </p:nvSpPr>
        <p:spPr bwMode="auto">
          <a:xfrm>
            <a:off x="3046263" y="2508683"/>
            <a:ext cx="4991100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1000">
                <a:solidFill>
                  <a:prstClr val="black"/>
                </a:solidFill>
              </a:rPr>
              <a:t>контроль за использованием денежных средств   </a:t>
            </a:r>
          </a:p>
        </p:txBody>
      </p:sp>
      <p:sp>
        <p:nvSpPr>
          <p:cNvPr id="4113" name="Rectangle 34"/>
          <p:cNvSpPr>
            <a:spLocks noChangeArrowheads="1"/>
          </p:cNvSpPr>
          <p:nvPr/>
        </p:nvSpPr>
        <p:spPr bwMode="auto">
          <a:xfrm>
            <a:off x="3024718" y="1268413"/>
            <a:ext cx="1824567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 dirty="0">
                <a:solidFill>
                  <a:prstClr val="black"/>
                </a:solidFill>
              </a:rPr>
              <a:t>разработка  меню</a:t>
            </a:r>
          </a:p>
        </p:txBody>
      </p:sp>
      <p:sp>
        <p:nvSpPr>
          <p:cNvPr id="4114" name="Line 35"/>
          <p:cNvSpPr>
            <a:spLocks noChangeShapeType="1"/>
          </p:cNvSpPr>
          <p:nvPr/>
        </p:nvSpPr>
        <p:spPr bwMode="auto">
          <a:xfrm>
            <a:off x="2544234" y="1125538"/>
            <a:ext cx="48048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15" name="Rectangle 36"/>
          <p:cNvSpPr>
            <a:spLocks noChangeArrowheads="1"/>
          </p:cNvSpPr>
          <p:nvPr/>
        </p:nvSpPr>
        <p:spPr bwMode="auto">
          <a:xfrm>
            <a:off x="3024718" y="3357563"/>
            <a:ext cx="3263900" cy="2143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 dirty="0">
                <a:solidFill>
                  <a:prstClr val="black"/>
                </a:solidFill>
              </a:rPr>
              <a:t>Учет и отчетность </a:t>
            </a:r>
          </a:p>
        </p:txBody>
      </p:sp>
      <p:sp>
        <p:nvSpPr>
          <p:cNvPr id="4117" name="Rectangle 39"/>
          <p:cNvSpPr>
            <a:spLocks noChangeArrowheads="1"/>
          </p:cNvSpPr>
          <p:nvPr/>
        </p:nvSpPr>
        <p:spPr bwMode="auto">
          <a:xfrm>
            <a:off x="3987319" y="5483370"/>
            <a:ext cx="5568949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 dirty="0">
                <a:solidFill>
                  <a:prstClr val="black"/>
                </a:solidFill>
              </a:rPr>
              <a:t>Обеспечение условий и организация качественного питания </a:t>
            </a:r>
          </a:p>
        </p:txBody>
      </p:sp>
      <p:sp>
        <p:nvSpPr>
          <p:cNvPr id="4118" name="Rectangle 40"/>
          <p:cNvSpPr>
            <a:spLocks noChangeArrowheads="1"/>
          </p:cNvSpPr>
          <p:nvPr/>
        </p:nvSpPr>
        <p:spPr bwMode="auto">
          <a:xfrm>
            <a:off x="4175787" y="5769769"/>
            <a:ext cx="4607983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>
                <a:solidFill>
                  <a:prstClr val="black"/>
                </a:solidFill>
              </a:rPr>
              <a:t>Учет и персональная ответственность</a:t>
            </a:r>
          </a:p>
        </p:txBody>
      </p:sp>
      <p:sp>
        <p:nvSpPr>
          <p:cNvPr id="4119" name="Rectangle 43"/>
          <p:cNvSpPr>
            <a:spLocks noChangeArrowheads="1"/>
          </p:cNvSpPr>
          <p:nvPr/>
        </p:nvSpPr>
        <p:spPr bwMode="auto">
          <a:xfrm>
            <a:off x="2927350" y="4581525"/>
            <a:ext cx="8449735" cy="28763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 dirty="0">
                <a:solidFill>
                  <a:prstClr val="black"/>
                </a:solidFill>
              </a:rPr>
              <a:t>Согласование меню с ГУО, участие в конкурсной комиссии по питанию</a:t>
            </a:r>
          </a:p>
        </p:txBody>
      </p:sp>
      <p:sp>
        <p:nvSpPr>
          <p:cNvPr id="4121" name="Rectangle 48"/>
          <p:cNvSpPr>
            <a:spLocks noChangeArrowheads="1"/>
          </p:cNvSpPr>
          <p:nvPr/>
        </p:nvSpPr>
        <p:spPr bwMode="auto">
          <a:xfrm>
            <a:off x="3024718" y="3860800"/>
            <a:ext cx="5663140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1000" dirty="0">
                <a:solidFill>
                  <a:prstClr val="black"/>
                </a:solidFill>
              </a:rPr>
              <a:t>Утверждение договора субаренды (РЦО, школа, субарендатор)</a:t>
            </a:r>
          </a:p>
        </p:txBody>
      </p:sp>
      <p:sp>
        <p:nvSpPr>
          <p:cNvPr id="4122" name="Line 49"/>
          <p:cNvSpPr>
            <a:spLocks noChangeShapeType="1"/>
          </p:cNvSpPr>
          <p:nvPr/>
        </p:nvSpPr>
        <p:spPr bwMode="auto">
          <a:xfrm flipV="1">
            <a:off x="2544234" y="1916114"/>
            <a:ext cx="480484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23" name="Line 50"/>
          <p:cNvSpPr>
            <a:spLocks noChangeShapeType="1"/>
          </p:cNvSpPr>
          <p:nvPr/>
        </p:nvSpPr>
        <p:spPr bwMode="auto">
          <a:xfrm flipV="1">
            <a:off x="2544234" y="2133600"/>
            <a:ext cx="480484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24" name="Line 52"/>
          <p:cNvSpPr>
            <a:spLocks noChangeShapeType="1"/>
          </p:cNvSpPr>
          <p:nvPr/>
        </p:nvSpPr>
        <p:spPr bwMode="auto">
          <a:xfrm flipV="1">
            <a:off x="2446867" y="4508501"/>
            <a:ext cx="480484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25" name="Line 55"/>
          <p:cNvSpPr>
            <a:spLocks noChangeShapeType="1"/>
          </p:cNvSpPr>
          <p:nvPr/>
        </p:nvSpPr>
        <p:spPr bwMode="auto">
          <a:xfrm>
            <a:off x="2544234" y="2205038"/>
            <a:ext cx="480484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024717" y="1773238"/>
            <a:ext cx="3934883" cy="2159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000" dirty="0">
                <a:solidFill>
                  <a:prstClr val="black"/>
                </a:solidFill>
              </a:rPr>
              <a:t>организация  питания в ОО и ДОО 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3024718" y="2276476"/>
            <a:ext cx="7296149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000" dirty="0">
                <a:solidFill>
                  <a:prstClr val="black"/>
                </a:solidFill>
              </a:rPr>
              <a:t>Утверждение комплектования, в т.ч. 1-4 классы, 5-7  по форме Ош-1</a:t>
            </a:r>
          </a:p>
        </p:txBody>
      </p:sp>
      <p:sp>
        <p:nvSpPr>
          <p:cNvPr id="4128" name="Rectangle 35"/>
          <p:cNvSpPr>
            <a:spLocks noChangeArrowheads="1"/>
          </p:cNvSpPr>
          <p:nvPr/>
        </p:nvSpPr>
        <p:spPr bwMode="auto">
          <a:xfrm>
            <a:off x="2927351" y="4365625"/>
            <a:ext cx="8449733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1000">
                <a:solidFill>
                  <a:prstClr val="black"/>
                </a:solidFill>
              </a:rPr>
              <a:t>Надзор за безопасностью питания и Соблюдение санитарно-гигиенических требований 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3600451" y="5139315"/>
            <a:ext cx="3937000" cy="2159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</a:rPr>
              <a:t>Утверждает режим питания</a:t>
            </a:r>
          </a:p>
        </p:txBody>
      </p:sp>
      <p:sp>
        <p:nvSpPr>
          <p:cNvPr id="4129" name="Rectangle 37"/>
          <p:cNvSpPr>
            <a:spLocks noChangeArrowheads="1"/>
          </p:cNvSpPr>
          <p:nvPr/>
        </p:nvSpPr>
        <p:spPr bwMode="auto">
          <a:xfrm>
            <a:off x="383115" y="5517356"/>
            <a:ext cx="2880784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lvl="1" algn="ctr"/>
            <a:r>
              <a:rPr lang="ru-RU" sz="1000" b="1" dirty="0">
                <a:solidFill>
                  <a:prstClr val="black"/>
                </a:solidFill>
              </a:rPr>
              <a:t>ДОО</a:t>
            </a:r>
          </a:p>
        </p:txBody>
      </p:sp>
      <p:sp>
        <p:nvSpPr>
          <p:cNvPr id="4130" name="Rectangle 37"/>
          <p:cNvSpPr>
            <a:spLocks noChangeArrowheads="1"/>
          </p:cNvSpPr>
          <p:nvPr/>
        </p:nvSpPr>
        <p:spPr bwMode="auto">
          <a:xfrm>
            <a:off x="583816" y="6237288"/>
            <a:ext cx="2783417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lvl="1" algn="ctr"/>
            <a:r>
              <a:rPr lang="ru-RU" sz="1000" b="1">
                <a:solidFill>
                  <a:prstClr val="black"/>
                </a:solidFill>
              </a:rPr>
              <a:t>Рабочая комиссия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4655609" y="6237288"/>
            <a:ext cx="4032249" cy="2159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prstClr val="black"/>
                </a:solidFill>
              </a:rPr>
              <a:t>по контролю за питанием</a:t>
            </a:r>
          </a:p>
        </p:txBody>
      </p:sp>
      <p:sp>
        <p:nvSpPr>
          <p:cNvPr id="37" name="Line 35"/>
          <p:cNvSpPr>
            <a:spLocks noChangeShapeType="1"/>
          </p:cNvSpPr>
          <p:nvPr/>
        </p:nvSpPr>
        <p:spPr bwMode="auto">
          <a:xfrm>
            <a:off x="3215217" y="333375"/>
            <a:ext cx="48048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8" name="Line 35"/>
          <p:cNvSpPr>
            <a:spLocks noChangeShapeType="1"/>
          </p:cNvSpPr>
          <p:nvPr/>
        </p:nvSpPr>
        <p:spPr bwMode="auto">
          <a:xfrm>
            <a:off x="2544234" y="2205039"/>
            <a:ext cx="480484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" name="Line 35"/>
          <p:cNvSpPr>
            <a:spLocks noChangeShapeType="1"/>
          </p:cNvSpPr>
          <p:nvPr/>
        </p:nvSpPr>
        <p:spPr bwMode="auto">
          <a:xfrm flipV="1">
            <a:off x="2446867" y="3213101"/>
            <a:ext cx="577851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" name="Line 35"/>
          <p:cNvSpPr>
            <a:spLocks noChangeShapeType="1"/>
          </p:cNvSpPr>
          <p:nvPr/>
        </p:nvSpPr>
        <p:spPr bwMode="auto">
          <a:xfrm>
            <a:off x="2446867" y="3357564"/>
            <a:ext cx="577851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2" name="Line 35"/>
          <p:cNvSpPr>
            <a:spLocks noChangeShapeType="1"/>
          </p:cNvSpPr>
          <p:nvPr/>
        </p:nvSpPr>
        <p:spPr bwMode="auto">
          <a:xfrm>
            <a:off x="2446867" y="4005263"/>
            <a:ext cx="5778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5" name="Line 35"/>
          <p:cNvSpPr>
            <a:spLocks noChangeShapeType="1"/>
          </p:cNvSpPr>
          <p:nvPr/>
        </p:nvSpPr>
        <p:spPr bwMode="auto">
          <a:xfrm flipV="1">
            <a:off x="3119967" y="5272449"/>
            <a:ext cx="57573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8" name="Line 35"/>
          <p:cNvSpPr>
            <a:spLocks noChangeShapeType="1"/>
          </p:cNvSpPr>
          <p:nvPr/>
        </p:nvSpPr>
        <p:spPr bwMode="auto">
          <a:xfrm>
            <a:off x="3367232" y="5699775"/>
            <a:ext cx="808555" cy="1779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0" name="Line 35"/>
          <p:cNvSpPr>
            <a:spLocks noChangeShapeType="1"/>
          </p:cNvSpPr>
          <p:nvPr/>
        </p:nvSpPr>
        <p:spPr bwMode="auto">
          <a:xfrm>
            <a:off x="3132666" y="5517356"/>
            <a:ext cx="854653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1" name="Line 35"/>
          <p:cNvSpPr>
            <a:spLocks noChangeShapeType="1"/>
          </p:cNvSpPr>
          <p:nvPr/>
        </p:nvSpPr>
        <p:spPr bwMode="auto">
          <a:xfrm flipV="1">
            <a:off x="3411584" y="6345238"/>
            <a:ext cx="1145599" cy="288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458585" y="5121040"/>
            <a:ext cx="2880784" cy="288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Общеобразовательные школы</a:t>
            </a:r>
          </a:p>
        </p:txBody>
      </p:sp>
      <p:sp>
        <p:nvSpPr>
          <p:cNvPr id="54" name="Line 52"/>
          <p:cNvSpPr>
            <a:spLocks noChangeShapeType="1"/>
          </p:cNvSpPr>
          <p:nvPr/>
        </p:nvSpPr>
        <p:spPr bwMode="auto">
          <a:xfrm>
            <a:off x="2446867" y="4581526"/>
            <a:ext cx="480484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0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7459240"/>
              </p:ext>
            </p:extLst>
          </p:nvPr>
        </p:nvGraphicFramePr>
        <p:xfrm>
          <a:off x="1181759" y="12498"/>
          <a:ext cx="10886416" cy="5307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" name="Group 1049"/>
          <p:cNvGrpSpPr/>
          <p:nvPr/>
        </p:nvGrpSpPr>
        <p:grpSpPr>
          <a:xfrm>
            <a:off x="549851" y="1100504"/>
            <a:ext cx="5263120" cy="1565850"/>
            <a:chOff x="549851" y="1100504"/>
            <a:chExt cx="5263120" cy="15658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160"/>
            <a:stretch/>
          </p:blipFill>
          <p:spPr>
            <a:xfrm>
              <a:off x="549851" y="1337324"/>
              <a:ext cx="1099611" cy="132903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102"/>
            <a:stretch/>
          </p:blipFill>
          <p:spPr>
            <a:xfrm>
              <a:off x="2024618" y="1673914"/>
              <a:ext cx="1877291" cy="83833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649462" y="1100504"/>
              <a:ext cx="25335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y-KG" sz="1600" b="1" dirty="0">
                  <a:solidFill>
                    <a:prstClr val="black"/>
                  </a:solidFill>
                </a:rPr>
                <a:t>Оснащение пищеблока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cxnSp>
          <p:nvCxnSpPr>
            <p:cNvPr id="18" name="Elbow Connector 17"/>
            <p:cNvCxnSpPr>
              <a:cxnSpLocks/>
            </p:cNvCxnSpPr>
            <p:nvPr/>
          </p:nvCxnSpPr>
          <p:spPr>
            <a:xfrm>
              <a:off x="1758766" y="1414184"/>
              <a:ext cx="4054205" cy="1205300"/>
            </a:xfrm>
            <a:prstGeom prst="bentConnector3">
              <a:avLst>
                <a:gd name="adj1" fmla="val 54297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050"/>
          <p:cNvGrpSpPr/>
          <p:nvPr/>
        </p:nvGrpSpPr>
        <p:grpSpPr>
          <a:xfrm>
            <a:off x="573596" y="3031152"/>
            <a:ext cx="5239377" cy="1281211"/>
            <a:chOff x="573594" y="3031150"/>
            <a:chExt cx="5239377" cy="1281211"/>
          </a:xfrm>
        </p:grpSpPr>
        <p:sp>
          <p:nvSpPr>
            <p:cNvPr id="30" name="TextBox 29"/>
            <p:cNvSpPr txBox="1"/>
            <p:nvPr/>
          </p:nvSpPr>
          <p:spPr>
            <a:xfrm>
              <a:off x="1612905" y="3031150"/>
              <a:ext cx="24336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y-KG" sz="1600" b="1" dirty="0">
                  <a:solidFill>
                    <a:prstClr val="black"/>
                  </a:solidFill>
                </a:rPr>
                <a:t>Ремонт крыши и </a:t>
              </a:r>
            </a:p>
            <a:p>
              <a:r>
                <a:rPr lang="ky-KG" sz="1600" b="1" dirty="0">
                  <a:solidFill>
                    <a:prstClr val="black"/>
                  </a:solidFill>
                </a:rPr>
                <a:t>обустройство пищеблока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cxnSp>
          <p:nvCxnSpPr>
            <p:cNvPr id="54" name="Elbow Connector 53"/>
            <p:cNvCxnSpPr>
              <a:cxnSpLocks/>
            </p:cNvCxnSpPr>
            <p:nvPr/>
          </p:nvCxnSpPr>
          <p:spPr>
            <a:xfrm>
              <a:off x="1758766" y="3663332"/>
              <a:ext cx="4054205" cy="649029"/>
            </a:xfrm>
            <a:prstGeom prst="bentConnector3">
              <a:avLst>
                <a:gd name="adj1" fmla="val 54296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6"/>
            <p:cNvGrpSpPr/>
            <p:nvPr/>
          </p:nvGrpSpPr>
          <p:grpSpPr>
            <a:xfrm>
              <a:off x="573594" y="3037492"/>
              <a:ext cx="1091324" cy="1230466"/>
              <a:chOff x="645961" y="3130158"/>
              <a:chExt cx="1140710" cy="1258006"/>
            </a:xfrm>
          </p:grpSpPr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080"/>
              <a:stretch/>
            </p:blipFill>
            <p:spPr>
              <a:xfrm>
                <a:off x="906178" y="3130158"/>
                <a:ext cx="617220" cy="971626"/>
              </a:xfrm>
              <a:prstGeom prst="rect">
                <a:avLst/>
              </a:prstGeom>
            </p:spPr>
          </p:pic>
          <p:sp>
            <p:nvSpPr>
              <p:cNvPr id="58" name="TextBox 57"/>
              <p:cNvSpPr txBox="1"/>
              <p:nvPr/>
            </p:nvSpPr>
            <p:spPr>
              <a:xfrm>
                <a:off x="645961" y="4057766"/>
                <a:ext cx="1140710" cy="3303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y-KG" sz="1500" b="1" dirty="0">
                    <a:solidFill>
                      <a:srgbClr val="2DA2BF">
                        <a:lumMod val="75000"/>
                      </a:srgbClr>
                    </a:solidFill>
                  </a:rPr>
                  <a:t>Арендатор</a:t>
                </a:r>
                <a:endParaRPr lang="en-US" sz="1500" b="1" dirty="0">
                  <a:solidFill>
                    <a:srgbClr val="2DA2BF">
                      <a:lumMod val="75000"/>
                    </a:srgbClr>
                  </a:solidFill>
                </a:endParaRPr>
              </a:p>
            </p:txBody>
          </p:sp>
        </p:grpSp>
      </p:grpSp>
      <p:grpSp>
        <p:nvGrpSpPr>
          <p:cNvPr id="12" name="Group 1038"/>
          <p:cNvGrpSpPr/>
          <p:nvPr/>
        </p:nvGrpSpPr>
        <p:grpSpPr>
          <a:xfrm>
            <a:off x="8302667" y="2885536"/>
            <a:ext cx="3520418" cy="1426827"/>
            <a:chOff x="8492866" y="2906557"/>
            <a:chExt cx="3520417" cy="1426827"/>
          </a:xfrm>
        </p:grpSpPr>
        <p:grpSp>
          <p:nvGrpSpPr>
            <p:cNvPr id="13" name="Group 1024"/>
            <p:cNvGrpSpPr/>
            <p:nvPr/>
          </p:nvGrpSpPr>
          <p:grpSpPr>
            <a:xfrm>
              <a:off x="9845255" y="2906557"/>
              <a:ext cx="2168028" cy="1426827"/>
              <a:chOff x="9845255" y="2906557"/>
              <a:chExt cx="2168028" cy="1426827"/>
            </a:xfrm>
          </p:grpSpPr>
          <p:sp>
            <p:nvSpPr>
              <p:cNvPr id="68" name="TextBox 67"/>
              <p:cNvSpPr txBox="1"/>
              <p:nvPr/>
            </p:nvSpPr>
            <p:spPr>
              <a:xfrm>
                <a:off x="9845255" y="3810164"/>
                <a:ext cx="21680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y-KG" sz="1400" b="1" dirty="0">
                    <a:solidFill>
                      <a:srgbClr val="2DA2BF">
                        <a:lumMod val="75000"/>
                      </a:srgbClr>
                    </a:solidFill>
                  </a:rPr>
                  <a:t>Управление образования</a:t>
                </a:r>
              </a:p>
              <a:p>
                <a:pPr algn="ctr"/>
                <a:r>
                  <a:rPr lang="ky-KG" sz="1400" b="1" dirty="0">
                    <a:solidFill>
                      <a:srgbClr val="2DA2BF">
                        <a:lumMod val="75000"/>
                      </a:srgbClr>
                    </a:solidFill>
                  </a:rPr>
                  <a:t> мэрии г. Бишкек</a:t>
                </a:r>
                <a:endParaRPr lang="en-US" sz="1400" b="1" dirty="0">
                  <a:solidFill>
                    <a:srgbClr val="2DA2BF">
                      <a:lumMod val="75000"/>
                    </a:srgbClr>
                  </a:solidFill>
                </a:endParaRPr>
              </a:p>
            </p:txBody>
          </p:sp>
          <p:pic>
            <p:nvPicPr>
              <p:cNvPr id="1024" name="Picture 102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640"/>
              <a:stretch/>
            </p:blipFill>
            <p:spPr>
              <a:xfrm>
                <a:off x="10737955" y="2906557"/>
                <a:ext cx="691309" cy="872106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8492866" y="3094402"/>
              <a:ext cx="201035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ky-KG" sz="1600" b="1" dirty="0">
                  <a:solidFill>
                    <a:prstClr val="black"/>
                  </a:solidFill>
                </a:rPr>
                <a:t>Электромонтажные </a:t>
              </a:r>
            </a:p>
            <a:p>
              <a:r>
                <a:rPr lang="ky-KG" sz="1600" b="1" dirty="0">
                  <a:solidFill>
                    <a:prstClr val="black"/>
                  </a:solidFill>
                </a:rPr>
                <a:t>работы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032"/>
          <p:cNvGrpSpPr/>
          <p:nvPr/>
        </p:nvGrpSpPr>
        <p:grpSpPr>
          <a:xfrm>
            <a:off x="549849" y="5650840"/>
            <a:ext cx="11667952" cy="1100171"/>
            <a:chOff x="322118" y="5767731"/>
            <a:chExt cx="11667952" cy="1100171"/>
          </a:xfrm>
        </p:grpSpPr>
        <p:pic>
          <p:nvPicPr>
            <p:cNvPr id="8" name="Picture 4" descr="http://www.scout-kg.narod.ru/library/photo.simbl/00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4539" y="5967459"/>
              <a:ext cx="937680" cy="71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Image result for лого мэрии бишкек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118" y="5853255"/>
              <a:ext cx="1279047" cy="887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http://recept.znate.ru/pars_docs/refs/2/1955/1955-3_3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9473" y="5947739"/>
              <a:ext cx="1085256" cy="920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160"/>
            <a:stretch/>
          </p:blipFill>
          <p:spPr>
            <a:xfrm>
              <a:off x="7068829" y="5853254"/>
              <a:ext cx="925561" cy="920163"/>
            </a:xfrm>
            <a:prstGeom prst="rect">
              <a:avLst/>
            </a:prstGeom>
          </p:spPr>
        </p:pic>
        <p:cxnSp>
          <p:nvCxnSpPr>
            <p:cNvPr id="1029" name="Straight Connector 1028"/>
            <p:cNvCxnSpPr/>
            <p:nvPr/>
          </p:nvCxnSpPr>
          <p:spPr>
            <a:xfrm>
              <a:off x="322119" y="5767731"/>
              <a:ext cx="11667951" cy="38709"/>
            </a:xfrm>
            <a:prstGeom prst="line">
              <a:avLst/>
            </a:prstGeom>
            <a:ln w="603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036"/>
          <p:cNvGrpSpPr/>
          <p:nvPr/>
        </p:nvGrpSpPr>
        <p:grpSpPr>
          <a:xfrm>
            <a:off x="6667924" y="4112842"/>
            <a:ext cx="5248437" cy="1493100"/>
            <a:chOff x="6809442" y="4112842"/>
            <a:chExt cx="5248436" cy="1493100"/>
          </a:xfrm>
        </p:grpSpPr>
        <p:cxnSp>
          <p:nvCxnSpPr>
            <p:cNvPr id="48" name="Straight Connector 47"/>
            <p:cNvCxnSpPr/>
            <p:nvPr/>
          </p:nvCxnSpPr>
          <p:spPr>
            <a:xfrm flipV="1">
              <a:off x="6809442" y="5058062"/>
              <a:ext cx="3263364" cy="1102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8347903" y="4665419"/>
              <a:ext cx="16498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y-KG" sz="1600" b="1" dirty="0">
                  <a:solidFill>
                    <a:prstClr val="black"/>
                  </a:solidFill>
                </a:rPr>
                <a:t>Рабочий проект 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grpSp>
          <p:nvGrpSpPr>
            <p:cNvPr id="19" name="Group 1030"/>
            <p:cNvGrpSpPr/>
            <p:nvPr/>
          </p:nvGrpSpPr>
          <p:grpSpPr>
            <a:xfrm>
              <a:off x="9113663" y="4112842"/>
              <a:ext cx="2944215" cy="1493100"/>
              <a:chOff x="9113663" y="4112842"/>
              <a:chExt cx="2944215" cy="1493100"/>
            </a:xfrm>
          </p:grpSpPr>
          <p:sp>
            <p:nvSpPr>
              <p:cNvPr id="75" name="Content Placeholder 2"/>
              <p:cNvSpPr txBox="1">
                <a:spLocks/>
              </p:cNvSpPr>
              <p:nvPr/>
            </p:nvSpPr>
            <p:spPr>
              <a:xfrm>
                <a:off x="10583407" y="4112842"/>
                <a:ext cx="1474471" cy="10556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spcAft>
                    <a:spcPts val="0"/>
                  </a:spcAft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Clr>
                    <a:prstClr val="black">
                      <a:lumMod val="85000"/>
                      <a:lumOff val="15000"/>
                    </a:prstClr>
                  </a:buClr>
                  <a:buFont typeface="Garamond" pitchFamily="18" charset="0"/>
                  <a:buNone/>
                </a:pPr>
                <a:r>
                  <a:rPr lang="en-US" sz="8000" dirty="0" smtClean="0">
                    <a:solidFill>
                      <a:srgbClr val="464646"/>
                    </a:solidFill>
                    <a:sym typeface="Webdings" panose="05030102010509060703" pitchFamily="18" charset="2"/>
                  </a:rPr>
                  <a:t></a:t>
                </a:r>
                <a:endParaRPr lang="en-US" sz="8000" b="1" dirty="0">
                  <a:solidFill>
                    <a:srgbClr val="464646"/>
                  </a:solidFill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9113663" y="5298165"/>
                <a:ext cx="26537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y-KG" sz="1400" b="1" dirty="0">
                    <a:solidFill>
                      <a:srgbClr val="2DA2BF">
                        <a:lumMod val="75000"/>
                      </a:srgbClr>
                    </a:solidFill>
                  </a:rPr>
                  <a:t>Октябрский районный акимиат</a:t>
                </a:r>
                <a:endParaRPr lang="en-US" sz="1400" b="1" dirty="0">
                  <a:solidFill>
                    <a:srgbClr val="2DA2BF">
                      <a:lumMod val="75000"/>
                    </a:srgbClr>
                  </a:solidFill>
                </a:endParaRPr>
              </a:p>
            </p:txBody>
          </p:sp>
        </p:grpSp>
      </p:grpSp>
      <p:grpSp>
        <p:nvGrpSpPr>
          <p:cNvPr id="20" name="Group 1035"/>
          <p:cNvGrpSpPr/>
          <p:nvPr/>
        </p:nvGrpSpPr>
        <p:grpSpPr>
          <a:xfrm>
            <a:off x="493012" y="4658873"/>
            <a:ext cx="5244888" cy="866877"/>
            <a:chOff x="493012" y="4658871"/>
            <a:chExt cx="5244888" cy="866877"/>
          </a:xfrm>
        </p:grpSpPr>
        <p:sp>
          <p:nvSpPr>
            <p:cNvPr id="33" name="TextBox 32"/>
            <p:cNvSpPr txBox="1"/>
            <p:nvPr/>
          </p:nvSpPr>
          <p:spPr>
            <a:xfrm>
              <a:off x="1828897" y="4757813"/>
              <a:ext cx="25501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y-KG" sz="1600" b="1" dirty="0">
                  <a:solidFill>
                    <a:prstClr val="black"/>
                  </a:solidFill>
                </a:rPr>
                <a:t>Коммуникации и вытяжка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758766" y="5113404"/>
              <a:ext cx="3979134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1031"/>
            <p:cNvGrpSpPr/>
            <p:nvPr/>
          </p:nvGrpSpPr>
          <p:grpSpPr>
            <a:xfrm>
              <a:off x="493012" y="4658871"/>
              <a:ext cx="1451221" cy="866877"/>
              <a:chOff x="493012" y="4658871"/>
              <a:chExt cx="1451221" cy="866877"/>
            </a:xfrm>
          </p:grpSpPr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3012" y="4658871"/>
                <a:ext cx="1418701" cy="582031"/>
              </a:xfrm>
              <a:prstGeom prst="rect">
                <a:avLst/>
              </a:prstGeom>
            </p:spPr>
          </p:pic>
          <p:sp>
            <p:nvSpPr>
              <p:cNvPr id="80" name="TextBox 79"/>
              <p:cNvSpPr txBox="1"/>
              <p:nvPr/>
            </p:nvSpPr>
            <p:spPr>
              <a:xfrm>
                <a:off x="831428" y="5217971"/>
                <a:ext cx="11128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y-KG" sz="1400" b="1" dirty="0">
                    <a:solidFill>
                      <a:srgbClr val="2DA2BF">
                        <a:lumMod val="75000"/>
                      </a:srgbClr>
                    </a:solidFill>
                  </a:rPr>
                  <a:t>ООПШ №64</a:t>
                </a:r>
                <a:endParaRPr lang="en-US" sz="1400" b="1" dirty="0">
                  <a:solidFill>
                    <a:srgbClr val="2DA2BF">
                      <a:lumMod val="75000"/>
                    </a:srgbClr>
                  </a:solidFill>
                </a:endParaRPr>
              </a:p>
            </p:txBody>
          </p:sp>
        </p:grpSp>
      </p:grpSp>
      <p:grpSp>
        <p:nvGrpSpPr>
          <p:cNvPr id="22" name="Group 1051"/>
          <p:cNvGrpSpPr/>
          <p:nvPr/>
        </p:nvGrpSpPr>
        <p:grpSpPr>
          <a:xfrm>
            <a:off x="8289580" y="1041076"/>
            <a:ext cx="3111536" cy="1712752"/>
            <a:chOff x="8289581" y="1041076"/>
            <a:chExt cx="3111536" cy="1712752"/>
          </a:xfrm>
        </p:grpSpPr>
        <p:pic>
          <p:nvPicPr>
            <p:cNvPr id="16" name="Picture 2" descr="Image result for лого мэрии бишкек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46" r="16242"/>
            <a:stretch/>
          </p:blipFill>
          <p:spPr bwMode="auto">
            <a:xfrm>
              <a:off x="10299016" y="1406275"/>
              <a:ext cx="1102101" cy="1347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8289581" y="1041076"/>
              <a:ext cx="23336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ky-KG" b="1" dirty="0">
                  <a:solidFill>
                    <a:prstClr val="black"/>
                  </a:solidFill>
                </a:rPr>
                <a:t>Капитальный ремонт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0101" y="1618728"/>
              <a:ext cx="1159794" cy="10229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382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55786"/>
          </a:xfrm>
        </p:spPr>
        <p:txBody>
          <a:bodyPr>
            <a:normAutofit/>
          </a:bodyPr>
          <a:lstStyle/>
          <a:p>
            <a:r>
              <a:rPr lang="ru-RU" dirty="0" smtClean="0"/>
              <a:t>Капитальный ремонт пищеблока ШГ №64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12" y="720643"/>
            <a:ext cx="2328674" cy="3104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799" y="861790"/>
            <a:ext cx="2641791" cy="2772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Documents and Settings\Admin\Рабочий стол\Новая папка (5)\20170305_1324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1170" y="689047"/>
            <a:ext cx="6060830" cy="6415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4" descr="GD3A01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3338" y="3634154"/>
            <a:ext cx="5877047" cy="356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5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612" y="171718"/>
            <a:ext cx="10353763" cy="970450"/>
          </a:xfrm>
        </p:spPr>
        <p:txBody>
          <a:bodyPr>
            <a:normAutofit/>
          </a:bodyPr>
          <a:lstStyle/>
          <a:p>
            <a:r>
              <a:rPr lang="ru-RU" dirty="0" smtClean="0"/>
              <a:t>Дегустация меню на 24сом и 14сом.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372" y="1267372"/>
            <a:ext cx="5787629" cy="4553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" y="1267372"/>
            <a:ext cx="6396507" cy="4553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909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231" y="82063"/>
            <a:ext cx="11969261" cy="85578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Мониторинг организации школьного питания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Содержимое 4" descr="GD3A036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7293" y="1164602"/>
            <a:ext cx="5746770" cy="4521089"/>
          </a:xfrm>
        </p:spPr>
      </p:pic>
      <p:pic>
        <p:nvPicPr>
          <p:cNvPr id="6" name="Содержимое 5" descr="GD3A040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010030" y="1610080"/>
            <a:ext cx="6076461" cy="5101809"/>
          </a:xfrm>
        </p:spPr>
      </p:pic>
    </p:spTree>
    <p:extLst>
      <p:ext uri="{BB962C8B-B14F-4D97-AF65-F5344CB8AC3E}">
        <p14:creationId xmlns:p14="http://schemas.microsoft.com/office/powerpoint/2010/main" val="304793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2474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3100" b="1" dirty="0" smtClean="0">
                <a:solidFill>
                  <a:srgbClr val="002060"/>
                </a:solidFill>
              </a:rPr>
              <a:t>Соглашение о сотрудничестве  между ВПП ООН  и мэрией г. Бишкек</a:t>
            </a:r>
            <a:br>
              <a:rPr lang="ru-RU" sz="3100" b="1" dirty="0" smtClean="0">
                <a:solidFill>
                  <a:srgbClr val="002060"/>
                </a:solidFill>
              </a:rPr>
            </a:br>
            <a:r>
              <a:rPr lang="ru-RU" sz="3100" b="1" dirty="0">
                <a:solidFill>
                  <a:srgbClr val="002060"/>
                </a:solidFill>
              </a:rPr>
              <a:t> </a:t>
            </a:r>
            <a:r>
              <a:rPr lang="ru-RU" sz="3100" b="1" dirty="0" smtClean="0">
                <a:solidFill>
                  <a:srgbClr val="002060"/>
                </a:solidFill>
              </a:rPr>
              <a:t>2017-2021 годы</a:t>
            </a:r>
            <a:br>
              <a:rPr lang="ru-RU" sz="3100" b="1" dirty="0" smtClean="0">
                <a:solidFill>
                  <a:srgbClr val="002060"/>
                </a:solidFill>
              </a:rPr>
            </a:br>
            <a:endParaRPr lang="ru-RU" sz="3100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44777"/>
            <a:ext cx="6384032" cy="552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6395755" y="1156501"/>
            <a:ext cx="5664629" cy="549048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106680" marR="539750" indent="0" algn="just">
              <a:lnSpc>
                <a:spcPct val="107000"/>
              </a:lnSpc>
              <a:spcAft>
                <a:spcPts val="600"/>
              </a:spcAft>
              <a:buNone/>
            </a:pPr>
            <a:r>
              <a:rPr lang="ru-RU" sz="1800" b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1</a:t>
            </a:r>
            <a:r>
              <a:rPr lang="ru-RU" sz="1800" b="1" dirty="0" smtClean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 </a:t>
            </a:r>
            <a:r>
              <a:rPr lang="ru-RU" sz="1800" b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Разработка Дорожной карты оптимизации школьного питания в городе и плана ее реализации;</a:t>
            </a:r>
          </a:p>
          <a:p>
            <a:pPr marL="106680" marR="539750" indent="0" algn="just">
              <a:lnSpc>
                <a:spcPct val="107000"/>
              </a:lnSpc>
              <a:spcAft>
                <a:spcPts val="600"/>
              </a:spcAft>
              <a:buNone/>
            </a:pP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ru-RU" sz="1800" b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Р</a:t>
            </a:r>
            <a:r>
              <a:rPr lang="ru-RU" sz="1800" b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азработки вариативных моделей питания для школ      г. Бишкека. 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3)    Капитальный   ремонт и оснащение  пищеблоков современным оборудованием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8 пилотных школ  Первомайского района:</a:t>
            </a:r>
          </a:p>
          <a:p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Школы №№  18,19, 27,41, 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49, 69,  70, 86</a:t>
            </a: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60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G_62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4" y="926123"/>
            <a:ext cx="6229737" cy="5410794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8056" y="0"/>
            <a:ext cx="5884985" cy="926123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2018 ГОД </a:t>
            </a:r>
            <a:b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РЕМОНТ СШ №27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78867" y="1431643"/>
            <a:ext cx="5269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prstClr val="white"/>
                </a:solidFill>
              </a:rPr>
              <a:t>Обеденный</a:t>
            </a:r>
            <a:r>
              <a:rPr lang="ru-RU" sz="3200" b="1" dirty="0">
                <a:solidFill>
                  <a:prstClr val="black"/>
                </a:solidFill>
              </a:rPr>
              <a:t> </a:t>
            </a:r>
            <a:r>
              <a:rPr lang="ru-RU" sz="3200" b="1" dirty="0">
                <a:solidFill>
                  <a:prstClr val="white"/>
                </a:solidFill>
              </a:rPr>
              <a:t>зал</a:t>
            </a:r>
          </a:p>
        </p:txBody>
      </p:sp>
      <p:pic>
        <p:nvPicPr>
          <p:cNvPr id="5" name="Picture 2" descr="IMG_62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307" y="3575539"/>
            <a:ext cx="5542353" cy="3070841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IMG_62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307" y="166938"/>
            <a:ext cx="3068526" cy="325654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IMG_62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348" y="219861"/>
            <a:ext cx="2473828" cy="315069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outerShdw dist="45791" dir="2021404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G_62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3" y="903415"/>
            <a:ext cx="6229737" cy="5410794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6"/>
          <p:cNvSpPr txBox="1">
            <a:spLocks/>
          </p:cNvSpPr>
          <p:nvPr/>
        </p:nvSpPr>
        <p:spPr>
          <a:xfrm>
            <a:off x="344752" y="152337"/>
            <a:ext cx="5884985" cy="9261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ГОД </a:t>
            </a:r>
            <a:b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СШ №27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IMG_62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823" y="3575538"/>
            <a:ext cx="5542353" cy="3070841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 descr="IMG_62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046" y="166938"/>
            <a:ext cx="3068526" cy="325654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IMG_62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834" y="219861"/>
            <a:ext cx="2473828" cy="315069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outerShdw dist="45791" dir="2021404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71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4050959374"/>
              </p:ext>
            </p:extLst>
          </p:nvPr>
        </p:nvGraphicFramePr>
        <p:xfrm>
          <a:off x="1" y="2124546"/>
          <a:ext cx="6431084" cy="4733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Объект 8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311666964"/>
              </p:ext>
            </p:extLst>
          </p:nvPr>
        </p:nvGraphicFramePr>
        <p:xfrm>
          <a:off x="6480056" y="1925984"/>
          <a:ext cx="5711945" cy="4932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44426"/>
          </a:xfrm>
          <a:solidFill>
            <a:schemeClr val="tx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1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31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Структура 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22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0" y="1044428"/>
            <a:ext cx="6431083" cy="1080119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188 образовательных организаций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431084" y="1044428"/>
            <a:ext cx="5760917" cy="1080119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Проектная мощность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76935 ученических мест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8" name="Текст 6"/>
          <p:cNvSpPr txBox="1">
            <a:spLocks/>
          </p:cNvSpPr>
          <p:nvPr/>
        </p:nvSpPr>
        <p:spPr>
          <a:xfrm>
            <a:off x="7092466" y="3645024"/>
            <a:ext cx="4487121" cy="1174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>
                <a:solidFill>
                  <a:srgbClr val="002060"/>
                </a:solidFill>
              </a:rPr>
              <a:t>Проектная </a:t>
            </a:r>
            <a:r>
              <a:rPr lang="ru-RU" sz="2800" dirty="0" smtClean="0">
                <a:solidFill>
                  <a:srgbClr val="002060"/>
                </a:solidFill>
              </a:rPr>
              <a:t>мощность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14080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56653" y="4981051"/>
            <a:ext cx="3527912" cy="13590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r>
              <a:rPr 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- 20822</a:t>
            </a:r>
          </a:p>
          <a:p>
            <a:pPr algn="ctr" fontAlgn="b"/>
            <a:r>
              <a:rPr 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(32136 – список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99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админ\Pictures\Питание 2018\сш27 на 28 июня 2018 года\WhatsApp Image 2018-06-27 at 22.54.2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36518"/>
            <a:ext cx="6288020" cy="3718415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админ\Pictures\Питание 2018\сш27 на 28 июня 2018 года\WhatsApp Image 2018-06-27 at 22.54.3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519"/>
            <a:ext cx="6075035" cy="364498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админ\Pictures\Питание 2018\сш27 на 28 июня 2018 года\WhatsApp Image 2018-06-27 at 22.54.32 (1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1" y="3785112"/>
            <a:ext cx="6100291" cy="3072887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админ\Pictures\Питание 2018\сш27 на 28 июня 2018 года\пищеблок 27 школы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85262"/>
            <a:ext cx="6075033" cy="3087991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56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\Desktop\ВПП ООН\ОТЧЕТЫ в МОН по питанию 2018\Школы №№27,41,49\ремоно сош№27\IMG-20181130-WA00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5" y="0"/>
            <a:ext cx="7225533" cy="687666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49" y="3708309"/>
            <a:ext cx="4704523" cy="3168352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49" y="-6036"/>
            <a:ext cx="4704523" cy="3579052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21423" y="197584"/>
            <a:ext cx="3758208" cy="114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СОШ №27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794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5773"/>
            <a:ext cx="7608277" cy="490066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СШ №49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 descr="C:\Users\админ\AppData\Local\Microsoft\Windows\Temporary Internet Files\Content.Word\20180625_09543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" y="586154"/>
            <a:ext cx="6120272" cy="284284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Рисунок 4" descr="C:\Users\админ\Pictures\Питание 2018\49,41\20180625_0955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077" y="713698"/>
            <a:ext cx="5659584" cy="271530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Рисунок 5" descr="C:\Users\админ\Pictures\Питание 2018\49,41\20180625_09553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" y="3501008"/>
            <a:ext cx="6120272" cy="317714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Рисунок 6" descr="C:\Users\админ\Pictures\Питание 2018\49,41\20180625_09552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077" y="3501009"/>
            <a:ext cx="5627499" cy="316252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3606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4192" y="274638"/>
            <a:ext cx="3758208" cy="1143000"/>
          </a:xfr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СОШ№49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407" y="4357092"/>
            <a:ext cx="4431608" cy="249278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" y="3645025"/>
            <a:ext cx="4610601" cy="335654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5" y="56697"/>
            <a:ext cx="7504156" cy="422108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64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632" y="164123"/>
            <a:ext cx="5198369" cy="634082"/>
          </a:xfr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РЕМОНТ СШ №41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C:\Users\админ\Pictures\Питание 2018\49,41\20180625_10164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52736"/>
            <a:ext cx="5617633" cy="331997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4" name="Рисунок 3" descr="C:\Users\админ\Pictures\Питание 2018\49,41\20180625_1017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9" y="0"/>
            <a:ext cx="5808993" cy="3718156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5" name="Рисунок 4" descr="C:\Users\админ\Pictures\Питание 2018\49,41\20180625_10184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3" y="3717032"/>
            <a:ext cx="5678593" cy="3024336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1908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0826" y="98792"/>
            <a:ext cx="4238261" cy="1143000"/>
          </a:xfr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СОШ №41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4"/>
            <a:ext cx="6851915" cy="385420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44" y="3835396"/>
            <a:ext cx="5327913" cy="299695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1" y="3942189"/>
            <a:ext cx="6146563" cy="287175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58" y="1412777"/>
            <a:ext cx="4695999" cy="215004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33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Конок\Desktop\Питание 2016\отчет в мэрию\Школьный ресторан\Казань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548" y="0"/>
            <a:ext cx="6291323" cy="314096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C:\Users\Конок\Desktop\Питание 2016\отчет в мэрию\Школьный ресторан\Бразилия\Бразил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699547" cy="314096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Конок\Desktop\Питание 2016\отчет в мэрию\Школьный ресторан\Евростоловая Воронежская школ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21" y="3141780"/>
            <a:ext cx="5863549" cy="328662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Конок\Desktop\Питание 2016\отчет в мэрию\Школьный ресторан\Бразилия\Б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04420"/>
            <a:ext cx="5760640" cy="332398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01979" y="143396"/>
            <a:ext cx="707168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ШКОЛЬНЫЙ РЕСТОРАН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45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621765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Сотрудничество и проектная деятельность Управления образования 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21767"/>
            <a:ext cx="12192000" cy="6184717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endParaRPr lang="ru-RU" sz="8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1451" y="700913"/>
            <a:ext cx="3380264" cy="123210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Программный Офис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Управления ООН по наркотикам и преступности в </a:t>
            </a:r>
            <a:r>
              <a:rPr lang="ru-RU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Кыргызской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Республике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9997" y="2298188"/>
            <a:ext cx="2701446" cy="106414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Общественны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онд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Лига защитников прав ребенка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9005" y="3610849"/>
            <a:ext cx="2701448" cy="105606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защиты прав детей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1451" y="4843951"/>
            <a:ext cx="2921141" cy="117417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Фонд « Инициативы Розы </a:t>
            </a:r>
            <a:r>
              <a:rPr lang="ru-RU" sz="2000" b="1" dirty="0" err="1" smtClean="0">
                <a:solidFill>
                  <a:schemeClr val="tx1"/>
                </a:solidFill>
              </a:rPr>
              <a:t>Отунбаевой</a:t>
            </a:r>
            <a:r>
              <a:rPr lang="ru-RU" sz="2000" b="1" dirty="0" smtClean="0">
                <a:solidFill>
                  <a:schemeClr val="tx1"/>
                </a:solidFill>
              </a:rPr>
              <a:t>»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1860000">
            <a:off x="3532941" y="2195656"/>
            <a:ext cx="875763" cy="29989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480000">
            <a:off x="3086506" y="3019430"/>
            <a:ext cx="875763" cy="28333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-660000">
            <a:off x="3078844" y="4161481"/>
            <a:ext cx="875763" cy="27045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-2460000">
            <a:off x="3532031" y="4917205"/>
            <a:ext cx="820856" cy="27875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114012" y="681542"/>
            <a:ext cx="3657600" cy="129540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предотвращению распространения наркотиков в</a:t>
            </a:r>
            <a:b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Центральной Азии (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CADAP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-6)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486214" y="5494227"/>
            <a:ext cx="2691684" cy="117197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ВПП ООН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059402" y="2043337"/>
            <a:ext cx="3020968" cy="11372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БИОМ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159442" y="3296676"/>
            <a:ext cx="2820887" cy="102995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 «Будущее страны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159443" y="4442742"/>
            <a:ext cx="2820887" cy="105606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 «Правозащитное движение: 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Бир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Дуйно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Кыргызстан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301731" y="5499125"/>
            <a:ext cx="2971129" cy="117417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 «Дорожная безопасность» при содействии Программы поддержки эффективного государственного управления (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GGPAS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USAID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022165" y="2621789"/>
            <a:ext cx="4291657" cy="1942292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образования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мэрии города Бишкек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6024281" y="2036726"/>
            <a:ext cx="153617" cy="476523"/>
          </a:xfrm>
          <a:prstGeom prst="downArrow">
            <a:avLst/>
          </a:prstGeom>
          <a:solidFill>
            <a:schemeClr val="bg1">
              <a:lumMod val="85000"/>
              <a:alpha val="78000"/>
            </a:schemeClr>
          </a:solidFill>
          <a:ln>
            <a:solidFill>
              <a:schemeClr val="bg1"/>
            </a:solidFill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верх 27"/>
          <p:cNvSpPr/>
          <p:nvPr/>
        </p:nvSpPr>
        <p:spPr>
          <a:xfrm rot="1560000">
            <a:off x="5066655" y="4780028"/>
            <a:ext cx="250723" cy="598313"/>
          </a:xfrm>
          <a:prstGeom prst="up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лево 28"/>
          <p:cNvSpPr/>
          <p:nvPr/>
        </p:nvSpPr>
        <p:spPr>
          <a:xfrm rot="-1740000">
            <a:off x="8269376" y="2926046"/>
            <a:ext cx="648000" cy="252000"/>
          </a:xfrm>
          <a:prstGeom prst="lef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лево 29"/>
          <p:cNvSpPr/>
          <p:nvPr/>
        </p:nvSpPr>
        <p:spPr>
          <a:xfrm rot="-360000">
            <a:off x="8338779" y="3790989"/>
            <a:ext cx="599325" cy="201231"/>
          </a:xfrm>
          <a:prstGeom prst="left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лево 30"/>
          <p:cNvSpPr/>
          <p:nvPr/>
        </p:nvSpPr>
        <p:spPr>
          <a:xfrm rot="1500000">
            <a:off x="8363446" y="4673930"/>
            <a:ext cx="567143" cy="226418"/>
          </a:xfrm>
          <a:prstGeom prst="lef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верх 31"/>
          <p:cNvSpPr/>
          <p:nvPr/>
        </p:nvSpPr>
        <p:spPr>
          <a:xfrm rot="-1800000">
            <a:off x="7153637" y="4767093"/>
            <a:ext cx="288000" cy="687470"/>
          </a:xfrm>
          <a:prstGeom prst="up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043909" y="647403"/>
            <a:ext cx="3389511" cy="130142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 </a:t>
            </a:r>
            <a:endParaRPr lang="ru-RU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СПИД Фонд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Восток-Запад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Кыргызстане</a:t>
            </a:r>
          </a:p>
        </p:txBody>
      </p:sp>
      <p:sp>
        <p:nvSpPr>
          <p:cNvPr id="34" name="Стрелка вниз 33"/>
          <p:cNvSpPr/>
          <p:nvPr/>
        </p:nvSpPr>
        <p:spPr>
          <a:xfrm rot="1440000">
            <a:off x="7893312" y="1976951"/>
            <a:ext cx="355601" cy="64483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9086605" y="2098641"/>
            <a:ext cx="3020968" cy="11372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БИОМ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9186645" y="3351980"/>
            <a:ext cx="2820887" cy="102995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 «Будущее страны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071112" y="702707"/>
            <a:ext cx="3389511" cy="130142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 </a:t>
            </a:r>
            <a:endParaRPr lang="ru-RU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СПИД Фонд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Восток-Запад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Кыргызстане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9132240" y="4481550"/>
            <a:ext cx="2820887" cy="105606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 «Правозащитное движение: 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Бир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Дуйно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Кыргызстан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9059402" y="2137449"/>
            <a:ext cx="3020968" cy="11372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БИОМ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9159442" y="3390788"/>
            <a:ext cx="2820887" cy="10299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 «Будущее страны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8043908" y="647403"/>
            <a:ext cx="3389511" cy="13014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 </a:t>
            </a:r>
            <a:endParaRPr lang="ru-RU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СПИД Фонд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Восток-Запад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Кыргызстане</a:t>
            </a:r>
          </a:p>
        </p:txBody>
      </p:sp>
    </p:spTree>
    <p:extLst>
      <p:ext uri="{BB962C8B-B14F-4D97-AF65-F5344CB8AC3E}">
        <p14:creationId xmlns:p14="http://schemas.microsoft.com/office/powerpoint/2010/main" val="186452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9311424" y="-180303"/>
            <a:ext cx="2408351" cy="51514"/>
          </a:xfrm>
        </p:spPr>
        <p:txBody>
          <a:bodyPr>
            <a:normAutofit fontScale="90000"/>
          </a:bodyPr>
          <a:lstStyle/>
          <a:p>
            <a:endParaRPr lang="ru-RU" sz="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606862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endParaRPr lang="ru-RU" sz="6000" b="1" dirty="0" smtClean="0">
              <a:solidFill>
                <a:srgbClr val="C00000"/>
              </a:solidFill>
            </a:endParaRPr>
          </a:p>
          <a:p>
            <a:endParaRPr lang="ru-RU" sz="6000" b="1" dirty="0">
              <a:solidFill>
                <a:srgbClr val="C00000"/>
              </a:solidFill>
            </a:endParaRPr>
          </a:p>
          <a:p>
            <a:pPr marL="45720" indent="0" algn="ctr">
              <a:buNone/>
            </a:pPr>
            <a:endParaRPr lang="ru-RU" sz="5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ctr">
              <a:buNone/>
            </a:pPr>
            <a:r>
              <a:rPr lang="ru-RU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48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Объект 5">
            <a:extLst>
              <a:ext uri="{FF2B5EF4-FFF2-40B4-BE49-F238E27FC236}">
                <a16:creationId xmlns:a16="http://schemas.microsoft.com/office/drawing/2014/main" xmlns="" id="{653D04B1-6014-4F3A-80EE-59E9A65BBCC6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319289809"/>
              </p:ext>
            </p:extLst>
          </p:nvPr>
        </p:nvGraphicFramePr>
        <p:xfrm>
          <a:off x="1" y="2060848"/>
          <a:ext cx="6169023" cy="4797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Объект 7">
            <a:extLst>
              <a:ext uri="{FF2B5EF4-FFF2-40B4-BE49-F238E27FC236}">
                <a16:creationId xmlns:a16="http://schemas.microsoft.com/office/drawing/2014/main" xmlns="" id="{4A19014F-9F41-4B82-9B82-6DCEBAC80396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104011411"/>
              </p:ext>
            </p:extLst>
          </p:nvPr>
        </p:nvGraphicFramePr>
        <p:xfrm>
          <a:off x="6169025" y="1916832"/>
          <a:ext cx="6022976" cy="4941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C7572B-1BEE-455F-80FF-388F5EEE9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9269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Финансирование из местного бюджета</a:t>
            </a:r>
            <a:endParaRPr lang="ru-RU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451DFDB-A743-442F-A006-FD6373487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692698"/>
            <a:ext cx="6426912" cy="1471983"/>
          </a:xfrm>
          <a:solidFill>
            <a:schemeClr val="tx1">
              <a:lumMod val="8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Бюджет  </a:t>
            </a:r>
            <a:r>
              <a:rPr lang="ru-RU" sz="2800" b="1" dirty="0">
                <a:solidFill>
                  <a:srgbClr val="002060"/>
                </a:solidFill>
              </a:rPr>
              <a:t>мэрии г. Бишкек </a:t>
            </a:r>
            <a:r>
              <a:rPr lang="ru-RU" sz="2800" b="1" dirty="0" smtClean="0">
                <a:solidFill>
                  <a:srgbClr val="002060"/>
                </a:solidFill>
              </a:rPr>
              <a:t>более </a:t>
            </a:r>
            <a:r>
              <a:rPr lang="ru-RU" sz="2800" b="1" dirty="0">
                <a:solidFill>
                  <a:srgbClr val="002060"/>
                </a:solidFill>
              </a:rPr>
              <a:t>7 млрд. </a:t>
            </a:r>
            <a:r>
              <a:rPr lang="ru-RU" sz="2800" b="1" dirty="0" smtClean="0">
                <a:solidFill>
                  <a:srgbClr val="002060"/>
                </a:solidFill>
              </a:rPr>
              <a:t>сом</a:t>
            </a: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D90CE9C5-A0BE-4BA0-9581-58CFF8FF64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692698"/>
            <a:ext cx="6022976" cy="1368151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</a:rPr>
              <a:t>Динамика финансирования</a:t>
            </a:r>
          </a:p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</a:rPr>
              <a:t>сектора </a:t>
            </a:r>
            <a:r>
              <a:rPr lang="ru-RU" sz="2000" b="1" dirty="0" smtClean="0">
                <a:solidFill>
                  <a:srgbClr val="002060"/>
                </a:solidFill>
              </a:rPr>
              <a:t>образования</a:t>
            </a:r>
          </a:p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</a:rPr>
              <a:t> 2015 - </a:t>
            </a:r>
            <a:r>
              <a:rPr lang="ru-RU" sz="2000" b="1" dirty="0">
                <a:solidFill>
                  <a:srgbClr val="002060"/>
                </a:solidFill>
              </a:rPr>
              <a:t>2018 гг. </a:t>
            </a:r>
          </a:p>
          <a:p>
            <a:pPr algn="ctr">
              <a:spcBef>
                <a:spcPts val="0"/>
              </a:spcBef>
            </a:pPr>
            <a:r>
              <a:rPr lang="ru-RU" sz="2000" b="1" dirty="0">
                <a:solidFill>
                  <a:srgbClr val="002060"/>
                </a:solidFill>
              </a:rPr>
              <a:t>(</a:t>
            </a:r>
            <a:r>
              <a:rPr lang="ru-RU" sz="2000" b="1" dirty="0" err="1" smtClean="0">
                <a:solidFill>
                  <a:srgbClr val="002060"/>
                </a:solidFill>
              </a:rPr>
              <a:t>мрд</a:t>
            </a:r>
            <a:r>
              <a:rPr lang="ru-RU" sz="2000" b="1" dirty="0">
                <a:solidFill>
                  <a:srgbClr val="002060"/>
                </a:solidFill>
              </a:rPr>
              <a:t>. </a:t>
            </a:r>
            <a:r>
              <a:rPr lang="ru-RU" sz="2000" b="1" dirty="0" smtClean="0">
                <a:solidFill>
                  <a:srgbClr val="002060"/>
                </a:solidFill>
              </a:rPr>
              <a:t>сом)</a:t>
            </a:r>
          </a:p>
        </p:txBody>
      </p:sp>
    </p:spTree>
    <p:extLst>
      <p:ext uri="{BB962C8B-B14F-4D97-AF65-F5344CB8AC3E}">
        <p14:creationId xmlns:p14="http://schemas.microsoft.com/office/powerpoint/2010/main" val="54977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xmlns="" id="{C3CBA829-99DE-4739-9537-053314D9CB26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998354476"/>
              </p:ext>
            </p:extLst>
          </p:nvPr>
        </p:nvGraphicFramePr>
        <p:xfrm>
          <a:off x="1" y="1138698"/>
          <a:ext cx="6095999" cy="5719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Объект 15">
            <a:extLst>
              <a:ext uri="{FF2B5EF4-FFF2-40B4-BE49-F238E27FC236}">
                <a16:creationId xmlns:a16="http://schemas.microsoft.com/office/drawing/2014/main" xmlns="" id="{853A6DA4-96FE-47A1-8603-7F361BA66CBB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251048132"/>
              </p:ext>
            </p:extLst>
          </p:nvPr>
        </p:nvGraphicFramePr>
        <p:xfrm>
          <a:off x="6096001" y="1138698"/>
          <a:ext cx="6095999" cy="5719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88220A-0825-43BB-AAA4-010693C7F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138699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+mn-lt"/>
              </a:rPr>
              <a:t>ОСНОВНЫЕ СТАТЬИ </a:t>
            </a:r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>РАСХОДОВ</a:t>
            </a:r>
            <a:br>
              <a:rPr lang="ru-RU" sz="3200" b="1" dirty="0" smtClean="0">
                <a:solidFill>
                  <a:srgbClr val="002060"/>
                </a:solidFill>
                <a:latin typeface="+mn-lt"/>
              </a:rPr>
            </a:br>
            <a:endParaRPr lang="ru-RU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30B7B9-681F-4547-9771-123ED1812FEC}"/>
              </a:ext>
            </a:extLst>
          </p:cNvPr>
          <p:cNvSpPr txBox="1"/>
          <p:nvPr/>
        </p:nvSpPr>
        <p:spPr>
          <a:xfrm>
            <a:off x="3186722" y="4234204"/>
            <a:ext cx="21471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/>
                </a:solidFill>
              </a:rPr>
              <a:t>Фонд заработной</a:t>
            </a:r>
          </a:p>
          <a:p>
            <a:pPr algn="ctr"/>
            <a:r>
              <a:rPr lang="ru-RU" sz="2000" b="1" dirty="0">
                <a:solidFill>
                  <a:prstClr val="white"/>
                </a:solidFill>
              </a:rPr>
              <a:t>платы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CC6331-16A3-4D81-B383-7F8D0A9D32CB}"/>
              </a:ext>
            </a:extLst>
          </p:cNvPr>
          <p:cNvSpPr txBox="1"/>
          <p:nvPr/>
        </p:nvSpPr>
        <p:spPr>
          <a:xfrm>
            <a:off x="239349" y="4077073"/>
            <a:ext cx="1950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Социальный</a:t>
            </a:r>
            <a:endParaRPr lang="ru-RU" sz="1600" b="1" dirty="0"/>
          </a:p>
          <a:p>
            <a:pPr algn="ctr"/>
            <a:r>
              <a:rPr lang="ru-RU" sz="1600" b="1" dirty="0"/>
              <a:t>Фонд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B391F1B-F2DD-4265-8143-658D78EFB0CA}"/>
              </a:ext>
            </a:extLst>
          </p:cNvPr>
          <p:cNvSpPr txBox="1"/>
          <p:nvPr/>
        </p:nvSpPr>
        <p:spPr>
          <a:xfrm>
            <a:off x="239351" y="3093337"/>
            <a:ext cx="1950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Коммунальные</a:t>
            </a:r>
            <a:r>
              <a:rPr lang="ru-RU" sz="1400" b="1" dirty="0" smtClean="0">
                <a:solidFill>
                  <a:srgbClr val="297FD5"/>
                </a:solidFill>
              </a:rPr>
              <a:t> </a:t>
            </a:r>
            <a:endParaRPr lang="ru-RU" sz="1400" b="1" dirty="0">
              <a:solidFill>
                <a:srgbClr val="297FD5"/>
              </a:solidFill>
            </a:endParaRP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услуги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B8C3110-CFE2-4300-8302-A1CC3AA55EF0}"/>
              </a:ext>
            </a:extLst>
          </p:cNvPr>
          <p:cNvSpPr txBox="1"/>
          <p:nvPr/>
        </p:nvSpPr>
        <p:spPr>
          <a:xfrm>
            <a:off x="1463431" y="2298680"/>
            <a:ext cx="841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/>
              <a:t>Ремонт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91C9B06-2369-4E8F-816D-390F66198F42}"/>
              </a:ext>
            </a:extLst>
          </p:cNvPr>
          <p:cNvSpPr txBox="1"/>
          <p:nvPr/>
        </p:nvSpPr>
        <p:spPr>
          <a:xfrm>
            <a:off x="1871532" y="1838165"/>
            <a:ext cx="1540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Прочее</a:t>
            </a:r>
          </a:p>
        </p:txBody>
      </p:sp>
    </p:spTree>
    <p:extLst>
      <p:ext uri="{BB962C8B-B14F-4D97-AF65-F5344CB8AC3E}">
        <p14:creationId xmlns:p14="http://schemas.microsoft.com/office/powerpoint/2010/main" val="17999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15">
            <a:extLst>
              <a:ext uri="{FF2B5EF4-FFF2-40B4-BE49-F238E27FC236}">
                <a16:creationId xmlns:a16="http://schemas.microsoft.com/office/drawing/2014/main" xmlns="" id="{3DD84DD0-1659-4CC8-BA70-648EFD6BF556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322921764"/>
              </p:ext>
            </p:extLst>
          </p:nvPr>
        </p:nvGraphicFramePr>
        <p:xfrm>
          <a:off x="1" y="2329614"/>
          <a:ext cx="5998636" cy="4528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xmlns="" id="{5EF7B9F6-6AD1-4848-B1DE-0C07E9116742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49095695"/>
              </p:ext>
            </p:extLst>
          </p:nvPr>
        </p:nvGraphicFramePr>
        <p:xfrm>
          <a:off x="5998634" y="2276872"/>
          <a:ext cx="6193367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A75F7C-934C-4E3E-A0AB-FF78A110C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80728"/>
          </a:xfrm>
          <a:solidFill>
            <a:schemeClr val="tx2">
              <a:lumMod val="9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+mn-lt"/>
              </a:rPr>
              <a:t>МАТЕРИАЛЬНО-ТЕХНИЧЕСКАЯ </a:t>
            </a:r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БАЗА</a:t>
            </a:r>
            <a:br>
              <a:rPr lang="ru-RU" sz="2800" b="1" dirty="0" smtClean="0">
                <a:solidFill>
                  <a:srgbClr val="002060"/>
                </a:solidFill>
                <a:latin typeface="+mn-lt"/>
              </a:rPr>
            </a:br>
            <a:endParaRPr lang="ru-RU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19EA611A-CA8B-4238-934C-FC4212307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980730"/>
            <a:ext cx="5998635" cy="1348855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3200" b="1" dirty="0">
                <a:solidFill>
                  <a:srgbClr val="002060"/>
                </a:solidFill>
              </a:rPr>
              <a:t>Более </a:t>
            </a:r>
            <a:r>
              <a:rPr lang="ru-RU" sz="3200" b="1" dirty="0">
                <a:solidFill>
                  <a:srgbClr val="C00000"/>
                </a:solidFill>
              </a:rPr>
              <a:t>60% </a:t>
            </a:r>
            <a:r>
              <a:rPr lang="ru-RU" sz="3200" b="1" dirty="0">
                <a:solidFill>
                  <a:srgbClr val="002060"/>
                </a:solidFill>
              </a:rPr>
              <a:t>школ</a:t>
            </a:r>
          </a:p>
          <a:p>
            <a:pPr algn="ctr">
              <a:spcBef>
                <a:spcPts val="0"/>
              </a:spcBef>
            </a:pPr>
            <a:r>
              <a:rPr lang="ru-RU" sz="3200" b="1" dirty="0">
                <a:solidFill>
                  <a:srgbClr val="002060"/>
                </a:solidFill>
              </a:rPr>
              <a:t>старше 50 лет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759AEEEB-049D-43A2-BA79-DF1970FE0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98635" y="980729"/>
            <a:ext cx="6193365" cy="1332057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Проектная мощность школ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и </a:t>
            </a:r>
            <a:r>
              <a:rPr lang="ru-RU" sz="2800" b="1" dirty="0">
                <a:solidFill>
                  <a:srgbClr val="002060"/>
                </a:solidFill>
              </a:rPr>
              <a:t>комплектование</a:t>
            </a:r>
          </a:p>
        </p:txBody>
      </p:sp>
    </p:spTree>
    <p:extLst>
      <p:ext uri="{BB962C8B-B14F-4D97-AF65-F5344CB8AC3E}">
        <p14:creationId xmlns:p14="http://schemas.microsoft.com/office/powerpoint/2010/main" val="246799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4EC84088-61BD-48E1-876C-60C3BDFC49B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8715" y="2505075"/>
            <a:ext cx="5404791" cy="398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720725" indent="0">
              <a:buNone/>
              <a:tabLst>
                <a:tab pos="720725" algn="l"/>
              </a:tabLst>
            </a:pPr>
            <a:r>
              <a:rPr lang="ru-RU" sz="1800" b="1" dirty="0">
                <a:solidFill>
                  <a:srgbClr val="002060"/>
                </a:solidFill>
              </a:rPr>
              <a:t>капитальный  ремонт (ежегодно)</a:t>
            </a:r>
          </a:p>
          <a:p>
            <a:pPr marL="720725" indent="0">
              <a:buNone/>
              <a:tabLst>
                <a:tab pos="720725" algn="l"/>
              </a:tabLst>
            </a:pPr>
            <a:r>
              <a:rPr lang="ru-RU" sz="1800" b="1" dirty="0">
                <a:solidFill>
                  <a:srgbClr val="002060"/>
                </a:solidFill>
              </a:rPr>
              <a:t>строительство новых детских садов</a:t>
            </a:r>
          </a:p>
          <a:p>
            <a:pPr marL="720725" indent="0">
              <a:buNone/>
              <a:tabLst>
                <a:tab pos="720725" algn="l"/>
              </a:tabLst>
            </a:pPr>
            <a:r>
              <a:rPr lang="ru-RU" sz="1800" b="1" dirty="0">
                <a:solidFill>
                  <a:srgbClr val="002060"/>
                </a:solidFill>
              </a:rPr>
              <a:t>возврат  и </a:t>
            </a:r>
            <a:r>
              <a:rPr lang="ru-RU" sz="1800" b="1" dirty="0" smtClean="0">
                <a:solidFill>
                  <a:srgbClr val="002060"/>
                </a:solidFill>
              </a:rPr>
              <a:t>перепрофилирование </a:t>
            </a:r>
            <a:r>
              <a:rPr lang="ru-RU" sz="1800" b="1" dirty="0">
                <a:solidFill>
                  <a:srgbClr val="002060"/>
                </a:solidFill>
              </a:rPr>
              <a:t>зданий ДОО</a:t>
            </a:r>
          </a:p>
          <a:p>
            <a:pPr marL="360363" indent="0">
              <a:buNone/>
              <a:tabLst>
                <a:tab pos="360363" algn="l"/>
              </a:tabLst>
            </a:pPr>
            <a:endParaRPr lang="ru-RU" sz="18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2015 - 2018 </a:t>
            </a:r>
            <a:r>
              <a:rPr lang="ru-RU" sz="2400" b="1" dirty="0">
                <a:solidFill>
                  <a:srgbClr val="002060"/>
                </a:solidFill>
              </a:rPr>
              <a:t>гг.</a:t>
            </a:r>
          </a:p>
          <a:p>
            <a:pPr marL="720725" indent="0">
              <a:buNone/>
            </a:pPr>
            <a:r>
              <a:rPr lang="ru-RU" sz="1800" b="1" dirty="0">
                <a:solidFill>
                  <a:srgbClr val="002060"/>
                </a:solidFill>
              </a:rPr>
              <a:t>Построено, перепрофилировано и отремонтировано 8 школ и 5 ДОО</a:t>
            </a:r>
          </a:p>
          <a:p>
            <a:pPr marL="720725" indent="0">
              <a:buNone/>
            </a:pPr>
            <a:r>
              <a:rPr lang="ru-RU" sz="1800" b="1" dirty="0">
                <a:solidFill>
                  <a:srgbClr val="002060"/>
                </a:solidFill>
              </a:rPr>
              <a:t>С</a:t>
            </a:r>
            <a:r>
              <a:rPr lang="ru-RU" sz="1800" b="1" dirty="0" smtClean="0">
                <a:solidFill>
                  <a:srgbClr val="002060"/>
                </a:solidFill>
              </a:rPr>
              <a:t>троительство </a:t>
            </a:r>
            <a:r>
              <a:rPr lang="ru-RU" sz="1800" b="1" dirty="0">
                <a:solidFill>
                  <a:srgbClr val="002060"/>
                </a:solidFill>
              </a:rPr>
              <a:t>школы в жилмассиве «</a:t>
            </a:r>
            <a:r>
              <a:rPr lang="ru-RU" sz="1800" b="1" dirty="0" err="1">
                <a:solidFill>
                  <a:srgbClr val="002060"/>
                </a:solidFill>
              </a:rPr>
              <a:t>Мурас-Ордо</a:t>
            </a:r>
            <a:r>
              <a:rPr lang="ru-RU" sz="1800" b="1" dirty="0">
                <a:solidFill>
                  <a:srgbClr val="002060"/>
                </a:solidFill>
              </a:rPr>
              <a:t>» и ремонт ДОО №180</a:t>
            </a:r>
          </a:p>
        </p:txBody>
      </p:sp>
      <p:pic>
        <p:nvPicPr>
          <p:cNvPr id="11" name="Объект 10" descr="Дом">
            <a:extLst>
              <a:ext uri="{FF2B5EF4-FFF2-40B4-BE49-F238E27FC236}">
                <a16:creationId xmlns:a16="http://schemas.microsoft.com/office/drawing/2014/main" xmlns="" id="{3D573E8D-B2EE-4796-839E-EAC9A714564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24241" y="3150509"/>
            <a:ext cx="643467" cy="4826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87E685-A60E-4CC4-A600-AD7524371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66816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+mn-lt"/>
              </a:rPr>
              <a:t>УВЕЛИЧЕНИЕ СЕТИ ДОШКОЛЬНОГО </a:t>
            </a:r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>И </a:t>
            </a:r>
            <a:r>
              <a:rPr lang="ru-RU" sz="3200" b="1" dirty="0">
                <a:solidFill>
                  <a:srgbClr val="002060"/>
                </a:solidFill>
                <a:latin typeface="+mn-lt"/>
              </a:rPr>
              <a:t>ШКОЛЬНОГО ОБРАЗОВАНИЯ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71D935A-C1D5-4E17-A6FB-F8EE6599A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339" y="1412777"/>
            <a:ext cx="5664629" cy="1008111"/>
          </a:xfrm>
          <a:solidFill>
            <a:schemeClr val="accent2">
              <a:lumMod val="20000"/>
              <a:lumOff val="80000"/>
            </a:schemeClr>
          </a:solidFill>
        </p:spPr>
        <p:txBody>
          <a:bodyPr anchor="t">
            <a:norm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Программа мэрии 2017-2020 гг. «Город благоприятных условий»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720B4444-67B1-46A0-BB6C-AD0A3F6ADE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26301" y="1453919"/>
            <a:ext cx="5354620" cy="1084550"/>
          </a:xfrm>
          <a:solidFill>
            <a:schemeClr val="bg2">
              <a:lumMod val="20000"/>
              <a:lumOff val="80000"/>
            </a:schemeClr>
          </a:solidFill>
        </p:spPr>
        <p:txBody>
          <a:bodyPr anchor="t">
            <a:no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</a:rPr>
              <a:t>В  жилмассивах г. Бишкек предусмотрено 25,8 га земельных участков </a:t>
            </a:r>
          </a:p>
        </p:txBody>
      </p:sp>
      <p:pic>
        <p:nvPicPr>
          <p:cNvPr id="13" name="Рисунок 12" descr="Инструменты">
            <a:extLst>
              <a:ext uri="{FF2B5EF4-FFF2-40B4-BE49-F238E27FC236}">
                <a16:creationId xmlns:a16="http://schemas.microsoft.com/office/drawing/2014/main" xmlns="" id="{9A44882E-E55F-46AF-BDE3-A12A8B8EA8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4241" y="2569334"/>
            <a:ext cx="643467" cy="4826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5" name="Рисунок 14" descr="Стрелка: поворот влево">
            <a:extLst>
              <a:ext uri="{FF2B5EF4-FFF2-40B4-BE49-F238E27FC236}">
                <a16:creationId xmlns:a16="http://schemas.microsoft.com/office/drawing/2014/main" xmlns="" id="{4D764451-DBB6-4EA2-81D5-B0F88E65FB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15261" y="3530143"/>
            <a:ext cx="590980" cy="567690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A1D6BF70-DD78-4D83-AC65-9AB8164614F7}"/>
              </a:ext>
            </a:extLst>
          </p:cNvPr>
          <p:cNvGrpSpPr/>
          <p:nvPr/>
        </p:nvGrpSpPr>
        <p:grpSpPr>
          <a:xfrm>
            <a:off x="415259" y="4797153"/>
            <a:ext cx="1072228" cy="630526"/>
            <a:chOff x="4054146" y="3821112"/>
            <a:chExt cx="591674" cy="526257"/>
          </a:xfrm>
          <a:solidFill>
            <a:schemeClr val="tx2"/>
          </a:solidFill>
        </p:grpSpPr>
        <p:pic>
          <p:nvPicPr>
            <p:cNvPr id="17" name="Рисунок 16" descr="Банк">
              <a:extLst>
                <a:ext uri="{FF2B5EF4-FFF2-40B4-BE49-F238E27FC236}">
                  <a16:creationId xmlns:a16="http://schemas.microsoft.com/office/drawing/2014/main" xmlns="" id="{AE33324A-7103-4580-AF7D-2480ECE9B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4054146" y="3821112"/>
              <a:ext cx="406582" cy="406582"/>
            </a:xfrm>
            <a:prstGeom prst="rect">
              <a:avLst/>
            </a:prstGeom>
            <a:grpFill/>
          </p:spPr>
        </p:pic>
        <p:pic>
          <p:nvPicPr>
            <p:cNvPr id="19" name="Рисунок 18" descr="Дом">
              <a:extLst>
                <a:ext uri="{FF2B5EF4-FFF2-40B4-BE49-F238E27FC236}">
                  <a16:creationId xmlns:a16="http://schemas.microsoft.com/office/drawing/2014/main" xmlns="" id="{8B799044-C163-4D0D-9F3A-14C8E35DF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4239238" y="3940787"/>
              <a:ext cx="406582" cy="406582"/>
            </a:xfrm>
            <a:prstGeom prst="rect">
              <a:avLst/>
            </a:prstGeom>
            <a:grpFill/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F4D901D6-B54C-4A0B-B92C-B644E8E96801}"/>
              </a:ext>
            </a:extLst>
          </p:cNvPr>
          <p:cNvGrpSpPr/>
          <p:nvPr/>
        </p:nvGrpSpPr>
        <p:grpSpPr>
          <a:xfrm>
            <a:off x="415260" y="5723363"/>
            <a:ext cx="862035" cy="552899"/>
            <a:chOff x="4645820" y="3619379"/>
            <a:chExt cx="646526" cy="552899"/>
          </a:xfrm>
          <a:solidFill>
            <a:schemeClr val="tx1"/>
          </a:solidFill>
        </p:grpSpPr>
        <p:pic>
          <p:nvPicPr>
            <p:cNvPr id="22" name="Рисунок 21" descr="Банк">
              <a:extLst>
                <a:ext uri="{FF2B5EF4-FFF2-40B4-BE49-F238E27FC236}">
                  <a16:creationId xmlns:a16="http://schemas.microsoft.com/office/drawing/2014/main" xmlns="" id="{3A58CF8D-E7A6-4E92-83C8-DF34E2802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4885764" y="3765696"/>
              <a:ext cx="406582" cy="406582"/>
            </a:xfrm>
            <a:prstGeom prst="rect">
              <a:avLst/>
            </a:prstGeom>
            <a:grpFill/>
          </p:spPr>
        </p:pic>
        <p:pic>
          <p:nvPicPr>
            <p:cNvPr id="25" name="Рисунок 24" descr="Подъемный кран">
              <a:extLst>
                <a:ext uri="{FF2B5EF4-FFF2-40B4-BE49-F238E27FC236}">
                  <a16:creationId xmlns:a16="http://schemas.microsoft.com/office/drawing/2014/main" xmlns="" id="{9BEDA399-76F3-41E7-80AA-1E35E54AC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4645820" y="3619379"/>
              <a:ext cx="494740" cy="494740"/>
            </a:xfrm>
            <a:prstGeom prst="rect">
              <a:avLst/>
            </a:prstGeom>
            <a:grpFill/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xmlns="" id="{9C87F147-3CD6-4E93-BBA5-9F89FC5F7D47}"/>
              </a:ext>
            </a:extLst>
          </p:cNvPr>
          <p:cNvGrpSpPr/>
          <p:nvPr/>
        </p:nvGrpSpPr>
        <p:grpSpPr>
          <a:xfrm>
            <a:off x="6426301" y="2784387"/>
            <a:ext cx="5350440" cy="1410068"/>
            <a:chOff x="4819725" y="4594339"/>
            <a:chExt cx="4012830" cy="1410068"/>
          </a:xfrm>
          <a:solidFill>
            <a:schemeClr val="tx1"/>
          </a:solidFill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xmlns="" id="{1CE2D809-50CB-4744-A238-2ABD7F71A574}"/>
                </a:ext>
              </a:extLst>
            </p:cNvPr>
            <p:cNvGrpSpPr/>
            <p:nvPr/>
          </p:nvGrpSpPr>
          <p:grpSpPr>
            <a:xfrm>
              <a:off x="4819725" y="4626975"/>
              <a:ext cx="914400" cy="1377432"/>
              <a:chOff x="4641673" y="4625582"/>
              <a:chExt cx="914400" cy="1377432"/>
            </a:xfrm>
            <a:grpFill/>
          </p:grpSpPr>
          <p:pic>
            <p:nvPicPr>
              <p:cNvPr id="47" name="Рисунок 46" descr="Школа">
                <a:extLst>
                  <a:ext uri="{FF2B5EF4-FFF2-40B4-BE49-F238E27FC236}">
                    <a16:creationId xmlns:a16="http://schemas.microsoft.com/office/drawing/2014/main" xmlns="" id="{B110B1DB-F0F8-4970-AA3B-DB18CBC2D1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p:blipFill>
            <p:spPr>
              <a:xfrm>
                <a:off x="4641673" y="4625582"/>
                <a:ext cx="914400" cy="914400"/>
              </a:xfrm>
              <a:prstGeom prst="rect">
                <a:avLst/>
              </a:prstGeom>
              <a:grpFill/>
            </p:spPr>
          </p:pic>
          <p:sp>
            <p:nvSpPr>
              <p:cNvPr id="48" name="Прямоугольник 47">
                <a:extLst>
                  <a:ext uri="{FF2B5EF4-FFF2-40B4-BE49-F238E27FC236}">
                    <a16:creationId xmlns:a16="http://schemas.microsoft.com/office/drawing/2014/main" xmlns="" id="{2E021EEE-1722-46E2-80B9-00E5B2D2AC19}"/>
                  </a:ext>
                </a:extLst>
              </p:cNvPr>
              <p:cNvSpPr/>
              <p:nvPr/>
            </p:nvSpPr>
            <p:spPr>
              <a:xfrm>
                <a:off x="4655962" y="5664460"/>
                <a:ext cx="885820" cy="33855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600" b="1" dirty="0">
                    <a:solidFill>
                      <a:srgbClr val="002060"/>
                    </a:solidFill>
                  </a:rPr>
                  <a:t>для 8 школ</a:t>
                </a:r>
                <a:endParaRPr lang="ru-RU" sz="1600" dirty="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xmlns="" id="{B61DF9F1-3756-4488-9510-9E66ED25B9F8}"/>
                </a:ext>
              </a:extLst>
            </p:cNvPr>
            <p:cNvGrpSpPr/>
            <p:nvPr/>
          </p:nvGrpSpPr>
          <p:grpSpPr>
            <a:xfrm>
              <a:off x="6286440" y="4594339"/>
              <a:ext cx="1262269" cy="1403170"/>
              <a:chOff x="6102611" y="4594339"/>
              <a:chExt cx="1262269" cy="1403170"/>
            </a:xfrm>
            <a:grpFill/>
          </p:grpSpPr>
          <p:pic>
            <p:nvPicPr>
              <p:cNvPr id="46" name="Рисунок 45" descr="Дом">
                <a:extLst>
                  <a:ext uri="{FF2B5EF4-FFF2-40B4-BE49-F238E27FC236}">
                    <a16:creationId xmlns:a16="http://schemas.microsoft.com/office/drawing/2014/main" xmlns="" id="{D4B722E1-FD73-4F9B-8055-4B9A9E2DAC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p:blipFill>
            <p:spPr>
              <a:xfrm>
                <a:off x="6241075" y="4594339"/>
                <a:ext cx="914400" cy="914400"/>
              </a:xfrm>
              <a:prstGeom prst="rect">
                <a:avLst/>
              </a:prstGeom>
              <a:grpFill/>
            </p:spPr>
          </p:pic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xmlns="" id="{BD3E33E7-702C-47BD-A1C0-ECFCD8C324F3}"/>
                  </a:ext>
                </a:extLst>
              </p:cNvPr>
              <p:cNvSpPr/>
              <p:nvPr/>
            </p:nvSpPr>
            <p:spPr>
              <a:xfrm>
                <a:off x="6102611" y="5658955"/>
                <a:ext cx="1262269" cy="33855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600" b="1" dirty="0">
                    <a:solidFill>
                      <a:srgbClr val="002060"/>
                    </a:solidFill>
                  </a:rPr>
                  <a:t>в 8 жилмассивах</a:t>
                </a:r>
                <a:endParaRPr lang="ru-RU" sz="1600" dirty="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xmlns="" id="{4A35F838-ADE3-4DFD-A6A5-77791A9AE772}"/>
                </a:ext>
              </a:extLst>
            </p:cNvPr>
            <p:cNvGrpSpPr/>
            <p:nvPr/>
          </p:nvGrpSpPr>
          <p:grpSpPr>
            <a:xfrm>
              <a:off x="7918155" y="4610051"/>
              <a:ext cx="914400" cy="1352443"/>
              <a:chOff x="7918155" y="4610051"/>
              <a:chExt cx="914400" cy="1352443"/>
            </a:xfrm>
            <a:grpFill/>
          </p:grpSpPr>
          <p:pic>
            <p:nvPicPr>
              <p:cNvPr id="45" name="Рисунок 44" descr="Круговая диаграмма">
                <a:extLst>
                  <a:ext uri="{FF2B5EF4-FFF2-40B4-BE49-F238E27FC236}">
                    <a16:creationId xmlns:a16="http://schemas.microsoft.com/office/drawing/2014/main" xmlns="" id="{EC77D461-25B8-4107-8BCC-FB7B819183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p:blipFill>
            <p:spPr>
              <a:xfrm>
                <a:off x="7918155" y="4610051"/>
                <a:ext cx="914400" cy="914400"/>
              </a:xfrm>
              <a:prstGeom prst="rect">
                <a:avLst/>
              </a:prstGeom>
              <a:grpFill/>
            </p:spPr>
          </p:pic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xmlns="" id="{AB1323C9-2584-4293-9DDD-6BE80EEB218F}"/>
                  </a:ext>
                </a:extLst>
              </p:cNvPr>
              <p:cNvSpPr/>
              <p:nvPr/>
            </p:nvSpPr>
            <p:spPr>
              <a:xfrm>
                <a:off x="8069598" y="5623940"/>
                <a:ext cx="611513" cy="33855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600" b="1" dirty="0">
                    <a:solidFill>
                      <a:srgbClr val="002060"/>
                    </a:solidFill>
                  </a:rPr>
                  <a:t>17,4 га </a:t>
                </a:r>
                <a:endParaRPr lang="ru-RU" sz="1600" dirty="0">
                  <a:solidFill>
                    <a:srgbClr val="002060"/>
                  </a:solidFill>
                </a:endParaRPr>
              </a:p>
            </p:txBody>
          </p:sp>
        </p:grpSp>
        <p:cxnSp>
          <p:nvCxnSpPr>
            <p:cNvPr id="55" name="Прямая соединительная линия 54">
              <a:extLst>
                <a:ext uri="{FF2B5EF4-FFF2-40B4-BE49-F238E27FC236}">
                  <a16:creationId xmlns:a16="http://schemas.microsoft.com/office/drawing/2014/main" xmlns="" id="{01A4B550-A413-4602-AA53-FA35047EF253}"/>
                </a:ext>
              </a:extLst>
            </p:cNvPr>
            <p:cNvCxnSpPr/>
            <p:nvPr/>
          </p:nvCxnSpPr>
          <p:spPr>
            <a:xfrm>
              <a:off x="6003636" y="4626975"/>
              <a:ext cx="0" cy="1256589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>
              <a:extLst>
                <a:ext uri="{FF2B5EF4-FFF2-40B4-BE49-F238E27FC236}">
                  <a16:creationId xmlns:a16="http://schemas.microsoft.com/office/drawing/2014/main" xmlns="" id="{0D70C058-A4E6-4DFA-A92B-6361B7811729}"/>
                </a:ext>
              </a:extLst>
            </p:cNvPr>
            <p:cNvCxnSpPr/>
            <p:nvPr/>
          </p:nvCxnSpPr>
          <p:spPr>
            <a:xfrm>
              <a:off x="7837054" y="4626975"/>
              <a:ext cx="0" cy="1256589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xmlns="" id="{F8F4B56A-BBF1-4DC5-8E52-EF7EF3AA7CFB}"/>
              </a:ext>
            </a:extLst>
          </p:cNvPr>
          <p:cNvGrpSpPr/>
          <p:nvPr/>
        </p:nvGrpSpPr>
        <p:grpSpPr>
          <a:xfrm>
            <a:off x="6293493" y="4499811"/>
            <a:ext cx="5483248" cy="1641183"/>
            <a:chOff x="4720119" y="4610051"/>
            <a:chExt cx="4112436" cy="1641183"/>
          </a:xfrm>
          <a:solidFill>
            <a:schemeClr val="tx1"/>
          </a:solidFill>
        </p:grpSpPr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xmlns="" id="{3E6F23CD-4D28-46E8-BBE8-6728F99A7F17}"/>
                </a:ext>
              </a:extLst>
            </p:cNvPr>
            <p:cNvGrpSpPr/>
            <p:nvPr/>
          </p:nvGrpSpPr>
          <p:grpSpPr>
            <a:xfrm>
              <a:off x="4720119" y="4626975"/>
              <a:ext cx="1133627" cy="1624259"/>
              <a:chOff x="4542067" y="4625582"/>
              <a:chExt cx="1133627" cy="1624259"/>
            </a:xfrm>
            <a:grpFill/>
          </p:grpSpPr>
          <p:pic>
            <p:nvPicPr>
              <p:cNvPr id="68" name="Рисунок 67" descr="Школа">
                <a:extLst>
                  <a:ext uri="{FF2B5EF4-FFF2-40B4-BE49-F238E27FC236}">
                    <a16:creationId xmlns:a16="http://schemas.microsoft.com/office/drawing/2014/main" xmlns="" id="{F2706078-9DD6-4F37-81AB-DCD9BFD8AC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p:blipFill>
            <p:spPr>
              <a:xfrm>
                <a:off x="4641673" y="4625582"/>
                <a:ext cx="914400" cy="914400"/>
              </a:xfrm>
              <a:prstGeom prst="rect">
                <a:avLst/>
              </a:prstGeom>
              <a:grpFill/>
            </p:spPr>
          </p:pic>
          <p:sp>
            <p:nvSpPr>
              <p:cNvPr id="69" name="Прямоугольник 68">
                <a:extLst>
                  <a:ext uri="{FF2B5EF4-FFF2-40B4-BE49-F238E27FC236}">
                    <a16:creationId xmlns:a16="http://schemas.microsoft.com/office/drawing/2014/main" xmlns="" id="{CF29D66E-8C03-4934-A622-EDA4B7FBCBFF}"/>
                  </a:ext>
                </a:extLst>
              </p:cNvPr>
              <p:cNvSpPr/>
              <p:nvPr/>
            </p:nvSpPr>
            <p:spPr>
              <a:xfrm>
                <a:off x="4542067" y="5665066"/>
                <a:ext cx="1133627" cy="584775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600" b="1" dirty="0">
                    <a:solidFill>
                      <a:srgbClr val="002060"/>
                    </a:solidFill>
                  </a:rPr>
                  <a:t>для 14 детских</a:t>
                </a:r>
              </a:p>
              <a:p>
                <a:pPr algn="ctr"/>
                <a:r>
                  <a:rPr lang="ru-RU" sz="1600" b="1" dirty="0">
                    <a:solidFill>
                      <a:srgbClr val="002060"/>
                    </a:solidFill>
                  </a:rPr>
                  <a:t>садов</a:t>
                </a:r>
                <a:endParaRPr lang="ru-RU" sz="1600" dirty="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xmlns="" id="{76D798BF-EE30-4BA2-940B-B611A21BACF5}"/>
                </a:ext>
              </a:extLst>
            </p:cNvPr>
            <p:cNvGrpSpPr/>
            <p:nvPr/>
          </p:nvGrpSpPr>
          <p:grpSpPr>
            <a:xfrm>
              <a:off x="6293854" y="4610051"/>
              <a:ext cx="1340416" cy="1470922"/>
              <a:chOff x="6110025" y="4610051"/>
              <a:chExt cx="1340416" cy="1470922"/>
            </a:xfrm>
            <a:grpFill/>
          </p:grpSpPr>
          <p:pic>
            <p:nvPicPr>
              <p:cNvPr id="66" name="Рисунок 65" descr="Дом">
                <a:extLst>
                  <a:ext uri="{FF2B5EF4-FFF2-40B4-BE49-F238E27FC236}">
                    <a16:creationId xmlns:a16="http://schemas.microsoft.com/office/drawing/2014/main" xmlns="" id="{B1C1540E-4567-4F06-A06C-F6BA8B6F8E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p:blipFill>
            <p:spPr>
              <a:xfrm>
                <a:off x="6276546" y="4610051"/>
                <a:ext cx="914400" cy="914400"/>
              </a:xfrm>
              <a:prstGeom prst="rect">
                <a:avLst/>
              </a:prstGeom>
              <a:grpFill/>
            </p:spPr>
          </p:pic>
          <p:sp>
            <p:nvSpPr>
              <p:cNvPr id="67" name="Прямоугольник 66">
                <a:extLst>
                  <a:ext uri="{FF2B5EF4-FFF2-40B4-BE49-F238E27FC236}">
                    <a16:creationId xmlns:a16="http://schemas.microsoft.com/office/drawing/2014/main" xmlns="" id="{3AF1ED6E-49FA-4A89-974C-F473EE7B02C1}"/>
                  </a:ext>
                </a:extLst>
              </p:cNvPr>
              <p:cNvSpPr/>
              <p:nvPr/>
            </p:nvSpPr>
            <p:spPr>
              <a:xfrm>
                <a:off x="6110025" y="5742419"/>
                <a:ext cx="1340416" cy="33855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600" b="1" dirty="0">
                    <a:solidFill>
                      <a:srgbClr val="002060"/>
                    </a:solidFill>
                  </a:rPr>
                  <a:t>в 10 жилмассивах</a:t>
                </a:r>
                <a:endParaRPr lang="ru-RU" sz="1600" dirty="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xmlns="" id="{B9A5FABE-3CAD-49D7-867C-CB7B03D26EDB}"/>
                </a:ext>
              </a:extLst>
            </p:cNvPr>
            <p:cNvGrpSpPr/>
            <p:nvPr/>
          </p:nvGrpSpPr>
          <p:grpSpPr>
            <a:xfrm>
              <a:off x="7918155" y="4610051"/>
              <a:ext cx="914400" cy="1394962"/>
              <a:chOff x="7918155" y="4610051"/>
              <a:chExt cx="914400" cy="1394962"/>
            </a:xfrm>
            <a:grpFill/>
          </p:grpSpPr>
          <p:pic>
            <p:nvPicPr>
              <p:cNvPr id="64" name="Рисунок 63" descr="Круговая диаграмма">
                <a:extLst>
                  <a:ext uri="{FF2B5EF4-FFF2-40B4-BE49-F238E27FC236}">
                    <a16:creationId xmlns:a16="http://schemas.microsoft.com/office/drawing/2014/main" xmlns="" id="{85592D2D-A78D-4BAA-93E0-08CAF04BD0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p:blipFill>
            <p:spPr>
              <a:xfrm>
                <a:off x="7918155" y="4610051"/>
                <a:ext cx="914400" cy="914400"/>
              </a:xfrm>
              <a:prstGeom prst="rect">
                <a:avLst/>
              </a:prstGeom>
              <a:grpFill/>
            </p:spPr>
          </p:pic>
          <p:sp>
            <p:nvSpPr>
              <p:cNvPr id="65" name="Прямоугольник 64">
                <a:extLst>
                  <a:ext uri="{FF2B5EF4-FFF2-40B4-BE49-F238E27FC236}">
                    <a16:creationId xmlns:a16="http://schemas.microsoft.com/office/drawing/2014/main" xmlns="" id="{ED837693-4172-481B-9EA0-49E4F4FCC3D6}"/>
                  </a:ext>
                </a:extLst>
              </p:cNvPr>
              <p:cNvSpPr/>
              <p:nvPr/>
            </p:nvSpPr>
            <p:spPr>
              <a:xfrm>
                <a:off x="8108670" y="5666459"/>
                <a:ext cx="533367" cy="33855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600" b="1" dirty="0">
                    <a:solidFill>
                      <a:srgbClr val="002060"/>
                    </a:solidFill>
                  </a:rPr>
                  <a:t>8,4 га </a:t>
                </a:r>
                <a:endParaRPr lang="ru-RU" sz="1600" dirty="0">
                  <a:solidFill>
                    <a:srgbClr val="002060"/>
                  </a:solidFill>
                </a:endParaRPr>
              </a:p>
            </p:txBody>
          </p:sp>
        </p:grpSp>
        <p:cxnSp>
          <p:nvCxnSpPr>
            <p:cNvPr id="62" name="Прямая соединительная линия 61">
              <a:extLst>
                <a:ext uri="{FF2B5EF4-FFF2-40B4-BE49-F238E27FC236}">
                  <a16:creationId xmlns:a16="http://schemas.microsoft.com/office/drawing/2014/main" xmlns="" id="{B1B25E4C-74D2-4349-A195-DE48EDE86386}"/>
                </a:ext>
              </a:extLst>
            </p:cNvPr>
            <p:cNvCxnSpPr/>
            <p:nvPr/>
          </p:nvCxnSpPr>
          <p:spPr>
            <a:xfrm>
              <a:off x="6003636" y="4626975"/>
              <a:ext cx="0" cy="1256589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>
              <a:extLst>
                <a:ext uri="{FF2B5EF4-FFF2-40B4-BE49-F238E27FC236}">
                  <a16:creationId xmlns:a16="http://schemas.microsoft.com/office/drawing/2014/main" xmlns="" id="{9530533E-1E3F-4E56-BD56-E907F1213865}"/>
                </a:ext>
              </a:extLst>
            </p:cNvPr>
            <p:cNvCxnSpPr/>
            <p:nvPr/>
          </p:nvCxnSpPr>
          <p:spPr>
            <a:xfrm>
              <a:off x="7837054" y="4626975"/>
              <a:ext cx="0" cy="1256589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019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790787" cy="316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Grp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88" y="3165475"/>
            <a:ext cx="3790787" cy="3692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7999" y="0"/>
            <a:ext cx="4203156" cy="756084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СШ №96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3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221" y="3165476"/>
            <a:ext cx="4158779" cy="369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787" y="3774076"/>
            <a:ext cx="4242435" cy="308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156" y="2"/>
            <a:ext cx="4220845" cy="316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999" y="756085"/>
            <a:ext cx="4265223" cy="301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44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Горизонт">
  <a:themeElements>
    <a:clrScheme name="Другая 1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irrored buildings design template">
  <a:themeElements>
    <a:clrScheme name="Тема Office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Тема Offic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1611</Words>
  <Application>Microsoft Office PowerPoint</Application>
  <PresentationFormat>Произвольный</PresentationFormat>
  <Paragraphs>343</Paragraphs>
  <Slides>48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48</vt:i4>
      </vt:variant>
    </vt:vector>
  </HeadingPairs>
  <TitlesOfParts>
    <vt:vector size="51" baseType="lpstr">
      <vt:lpstr>Тема Office</vt:lpstr>
      <vt:lpstr>Горизонт</vt:lpstr>
      <vt:lpstr>Mirrored buildings design template</vt:lpstr>
      <vt:lpstr>             Управление образования мэрии города Бишкек     Возможности  школ  г. Бишкек  по обеспечению безопасности образовательной среды     25 декабря 2018 года   г.Бишкек</vt:lpstr>
      <vt:lpstr>Обеспечение безопасности в школах г. Бишкек</vt:lpstr>
      <vt:lpstr>ВЗАИМОДЕЙСТВИЕ</vt:lpstr>
      <vt:lpstr> Структура  </vt:lpstr>
      <vt:lpstr>Финансирование из местного бюджета</vt:lpstr>
      <vt:lpstr>ОСНОВНЫЕ СТАТЬИ РАСХОДОВ </vt:lpstr>
      <vt:lpstr>МАТЕРИАЛЬНО-ТЕХНИЧЕСКАЯ БАЗА </vt:lpstr>
      <vt:lpstr>УВЕЛИЧЕНИЕ СЕТИ ДОШКОЛЬНОГО  И ШКОЛЬНОГО ОБРАЗОВАНИЯ</vt:lpstr>
      <vt:lpstr>СШ №96</vt:lpstr>
      <vt:lpstr>СОШ №25</vt:lpstr>
      <vt:lpstr>ОБЕСПЕЧЕНИЕ БЕЗОПАСНОСТИ В ШКОЛАХ  Г.БИШКЕК </vt:lpstr>
      <vt:lpstr>Обеспечение безопасности  в школах г. Бишкек </vt:lpstr>
      <vt:lpstr>Комплексная городская программа  «Профилактика правонарушений среди несовершеннолетних  на 2015-2017 годы»</vt:lpstr>
      <vt:lpstr>Презентация PowerPoint</vt:lpstr>
      <vt:lpstr>Презентация PowerPoint</vt:lpstr>
      <vt:lpstr>           Всего учащихся из социально-незащищенных семей  – 33762 (21%)  Детей из семей трудовых мигрантов - 5577</vt:lpstr>
      <vt:lpstr> Показатели группы риска </vt:lpstr>
      <vt:lpstr>Защита законных прав и интересов несовершеннолетних</vt:lpstr>
      <vt:lpstr>Всего за 2017 год проведено  44 городских мероприятия.   Общий охват школьников составил свыше 45000 чел.</vt:lpstr>
      <vt:lpstr>Военно-спортивный смотр-конкурс  «Эр жигит - 2018»</vt:lpstr>
      <vt:lpstr>Презентация PowerPoint</vt:lpstr>
      <vt:lpstr>  Дубовый парк города: 50 площадок Представлены площадки с музыкально-развлекательными программами с участием воспитанников Центров детского творчества города Бишкек и известных артистов кыргызской эстрады, большая площадка с детскими играми кочевников, детская студия юных артистов цирка и клоунады, кукольный театр «Мир сказок», интеллектуальные и интерактивные игры, викторины, мастер-классы, рисунки на асфальте, спортивные площадки с показательными выступлениями юных спортсменов, турниры по шахматам, тогуз коргоол, спортивные соревнования по национальным и другим видам спорта, увлекательная площадка «В мире детской книги», активную работу провели юные журналисты и мн. др.   Кыргызский академический драматический театр им.Т.Абдумомунова -  15 школьных театральных коллективов (500 детей). Постановки: «Баба мурас», «Кожожаш»,  «Жамандык эмнеден келип чыгат», «Ранние журавли»,  «Дом моего сердца», «Лицом к лицу», «Чынгызхандын ак булуту» и др. Зрительская аудитория составила 2000 детей.   Кыргызская национальная филармония им.Т.Сатылганова  - гала-концерт школьников. Представлены работы школьных художественно-эстетических музыкальных кружков. Охват выступающих детей – 500 чел. Зрительская аудитория – 1100 чел.    Кинотеатр «Кыргыз киносу»  - показана кинокомедия «Чала-спортик» для детей из школ жилых массивов «Ак Орго», «Дордой», «Эне Сай», «Кок Жар».   Общий охват школьников составил более 15000 чел. </vt:lpstr>
      <vt:lpstr>Работа школьных парламентов и детско-юношеских организаций</vt:lpstr>
      <vt:lpstr>Дни открытых дверей в ГУВД г.Бишкек.  Экскурсия в музее ГУВД, дежурной части ГУВД.</vt:lpstr>
      <vt:lpstr>Встреча школьников с династией милиционеров на базе ГУВД г.Бишкек</vt:lpstr>
      <vt:lpstr>Круглый стол с участием лидеров школьных парламентов  и представителей городской прокуратуры. Обсуждение  вопросов о роли школьных парламентов  в деятельности школы  по профилактике правонарушений среди учащихся  17 мая 2018 года, КГЮА</vt:lpstr>
      <vt:lpstr>Открытый диалог  с представителями правоохранительных органов</vt:lpstr>
      <vt:lpstr>Встречи с известными спортсменами Кыргызстана  </vt:lpstr>
      <vt:lpstr>Школьные спартакиады «ЖИЗНЬ БЕЗ НАРКОТИКОВ»</vt:lpstr>
      <vt:lpstr>СОВЕЩАНИЕ  С УЧАСТИЕМ ПРОКУРАТУРЫ  г. БИШКЕК,  УПРАВЛЕНИЯ ОБЩЕСТВЕННОЙ БЕЗОПАСНОСТИ ДОРОЖНОГО ДВИЖЕНИЯ, МЧС,  ДИРЕКТОРОВ ШКОЛ Г.БИШКЕК  </vt:lpstr>
      <vt:lpstr>Презентация PowerPoint</vt:lpstr>
      <vt:lpstr>Презентация PowerPoint</vt:lpstr>
      <vt:lpstr>Презентация PowerPoint</vt:lpstr>
      <vt:lpstr>Презентация PowerPoint</vt:lpstr>
      <vt:lpstr>Капитальный ремонт пищеблока ШГ №64 </vt:lpstr>
      <vt:lpstr>Дегустация меню на 24сом и 14сом.</vt:lpstr>
      <vt:lpstr>Мониторинг организации школьного питания</vt:lpstr>
      <vt:lpstr> Соглашение о сотрудничестве  между ВПП ООН  и мэрией г. Бишкек  2017-2021 годы </vt:lpstr>
      <vt:lpstr> 2018 ГОД  РЕМОНТ СШ №27</vt:lpstr>
      <vt:lpstr>Презентация PowerPoint</vt:lpstr>
      <vt:lpstr>Презентация PowerPoint</vt:lpstr>
      <vt:lpstr>РЕМОНТ СШ №49</vt:lpstr>
      <vt:lpstr>СОШ№49</vt:lpstr>
      <vt:lpstr> РЕМОНТ СШ №41</vt:lpstr>
      <vt:lpstr>СОШ №41</vt:lpstr>
      <vt:lpstr>Презентация PowerPoint</vt:lpstr>
      <vt:lpstr>Сотрудничество и проектная деятельность Управления образования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RePack by Diakov</cp:lastModifiedBy>
  <cp:revision>52</cp:revision>
  <cp:lastPrinted>2018-12-24T14:47:40Z</cp:lastPrinted>
  <dcterms:created xsi:type="dcterms:W3CDTF">2018-12-24T13:01:26Z</dcterms:created>
  <dcterms:modified xsi:type="dcterms:W3CDTF">2018-12-24T16:37:46Z</dcterms:modified>
</cp:coreProperties>
</file>