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3" r:id="rId1"/>
  </p:sldMasterIdLst>
  <p:sldIdLst>
    <p:sldId id="314" r:id="rId2"/>
    <p:sldId id="282" r:id="rId3"/>
    <p:sldId id="295" r:id="rId4"/>
    <p:sldId id="328" r:id="rId5"/>
    <p:sldId id="315" r:id="rId6"/>
    <p:sldId id="296" r:id="rId7"/>
    <p:sldId id="329" r:id="rId8"/>
    <p:sldId id="294" r:id="rId9"/>
    <p:sldId id="330" r:id="rId10"/>
    <p:sldId id="272" r:id="rId11"/>
    <p:sldId id="273" r:id="rId12"/>
    <p:sldId id="283" r:id="rId13"/>
    <p:sldId id="274" r:id="rId14"/>
    <p:sldId id="275" r:id="rId15"/>
    <p:sldId id="323" r:id="rId16"/>
    <p:sldId id="331" r:id="rId17"/>
    <p:sldId id="324" r:id="rId18"/>
    <p:sldId id="318" r:id="rId19"/>
    <p:sldId id="319" r:id="rId20"/>
    <p:sldId id="321" r:id="rId21"/>
    <p:sldId id="271" r:id="rId22"/>
    <p:sldId id="309" r:id="rId23"/>
    <p:sldId id="327" r:id="rId24"/>
    <p:sldId id="308" r:id="rId25"/>
    <p:sldId id="332" r:id="rId26"/>
    <p:sldId id="320" r:id="rId27"/>
    <p:sldId id="333" r:id="rId28"/>
    <p:sldId id="303" r:id="rId29"/>
    <p:sldId id="293" r:id="rId30"/>
    <p:sldId id="325" r:id="rId31"/>
    <p:sldId id="305" r:id="rId32"/>
    <p:sldId id="304" r:id="rId33"/>
    <p:sldId id="312" r:id="rId34"/>
    <p:sldId id="310" r:id="rId35"/>
    <p:sldId id="286" r:id="rId36"/>
    <p:sldId id="284" r:id="rId37"/>
    <p:sldId id="285" r:id="rId38"/>
    <p:sldId id="311" r:id="rId39"/>
    <p:sldId id="307" r:id="rId40"/>
    <p:sldId id="326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A814"/>
    <a:srgbClr val="C5B197"/>
    <a:srgbClr val="B48500"/>
    <a:srgbClr val="996633"/>
    <a:srgbClr val="CC9900"/>
    <a:srgbClr val="FBF2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55" autoAdjust="0"/>
    <p:restoredTop sz="94660"/>
  </p:normalViewPr>
  <p:slideViewPr>
    <p:cSldViewPr>
      <p:cViewPr>
        <p:scale>
          <a:sx n="100" d="100"/>
          <a:sy n="100" d="100"/>
        </p:scale>
        <p:origin x="-1386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422A7-5C5B-408E-A399-06B9012D5A19}" type="datetimeFigureOut">
              <a:rPr lang="ru-RU" smtClean="0"/>
              <a:t>18.06.2019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3FFC-2973-44B6-AE48-7312662C74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189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422A7-5C5B-408E-A399-06B9012D5A19}" type="datetimeFigureOut">
              <a:rPr lang="ru-RU" smtClean="0"/>
              <a:t>18.06.2019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3FFC-2973-44B6-AE48-7312662C74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878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422A7-5C5B-408E-A399-06B9012D5A19}" type="datetimeFigureOut">
              <a:rPr lang="ru-RU" smtClean="0"/>
              <a:t>18.06.2019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3FFC-2973-44B6-AE48-7312662C74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508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422A7-5C5B-408E-A399-06B9012D5A19}" type="datetimeFigureOut">
              <a:rPr lang="ru-RU" smtClean="0"/>
              <a:t>18.06.2019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3FFC-2973-44B6-AE48-7312662C74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190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422A7-5C5B-408E-A399-06B9012D5A19}" type="datetimeFigureOut">
              <a:rPr lang="ru-RU" smtClean="0"/>
              <a:t>18.06.2019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3FFC-2973-44B6-AE48-7312662C74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403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422A7-5C5B-408E-A399-06B9012D5A19}" type="datetimeFigureOut">
              <a:rPr lang="ru-RU" smtClean="0"/>
              <a:t>18.06.2019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3FFC-2973-44B6-AE48-7312662C74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594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422A7-5C5B-408E-A399-06B9012D5A19}" type="datetimeFigureOut">
              <a:rPr lang="ru-RU" smtClean="0"/>
              <a:t>18.06.2019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3FFC-2973-44B6-AE48-7312662C74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761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422A7-5C5B-408E-A399-06B9012D5A19}" type="datetimeFigureOut">
              <a:rPr lang="ru-RU" smtClean="0"/>
              <a:t>18.06.2019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3FFC-2973-44B6-AE48-7312662C74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824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422A7-5C5B-408E-A399-06B9012D5A19}" type="datetimeFigureOut">
              <a:rPr lang="ru-RU" smtClean="0"/>
              <a:t>18.06.2019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3FFC-2973-44B6-AE48-7312662C74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929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422A7-5C5B-408E-A399-06B9012D5A19}" type="datetimeFigureOut">
              <a:rPr lang="ru-RU" smtClean="0"/>
              <a:t>18.06.2019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3FFC-2973-44B6-AE48-7312662C74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559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422A7-5C5B-408E-A399-06B9012D5A19}" type="datetimeFigureOut">
              <a:rPr lang="ru-RU" smtClean="0"/>
              <a:t>18.06.2019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3FFC-2973-44B6-AE48-7312662C74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799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422A7-5C5B-408E-A399-06B9012D5A19}" type="datetimeFigureOut">
              <a:rPr lang="ru-RU" smtClean="0"/>
              <a:t>18.06.2019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E3FFC-2973-44B6-AE48-7312662C74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134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ork\Desktop\Pinac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211290"/>
            <a:ext cx="1224135" cy="243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48828"/>
            <a:ext cx="504056" cy="471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148064" y="245840"/>
            <a:ext cx="33843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cap="all" dirty="0" smtClean="0">
                <a:solidFill>
                  <a:srgbClr val="9BBB59"/>
                </a:solidFill>
                <a:latin typeface="Arial Black" pitchFamily="34" charset="0"/>
                <a:cs typeface="Arial" pitchFamily="34" charset="0"/>
              </a:rPr>
              <a:t>Центр экологической политики России</a:t>
            </a:r>
            <a:endParaRPr lang="ru-RU" sz="900" cap="all" dirty="0">
              <a:solidFill>
                <a:srgbClr val="9BBB59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520" y="245840"/>
            <a:ext cx="38481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 cap="all" dirty="0" smtClean="0">
                <a:solidFill>
                  <a:srgbClr val="9BBB59"/>
                </a:solidFill>
                <a:latin typeface="Arial Black" pitchFamily="34" charset="0"/>
                <a:cs typeface="Arial" pitchFamily="34" charset="0"/>
              </a:rPr>
              <a:t>Центр устойчивого развития и здоровья среды</a:t>
            </a:r>
            <a:endParaRPr lang="ru-RU" sz="900" cap="all" dirty="0">
              <a:solidFill>
                <a:srgbClr val="9BBB59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83768" y="3040344"/>
            <a:ext cx="6264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Экологически устойчивое развитие</a:t>
            </a:r>
            <a:endParaRPr lang="ru-RU" sz="1600" dirty="0">
              <a:solidFill>
                <a:prstClr val="black">
                  <a:lumMod val="50000"/>
                  <a:lumOff val="50000"/>
                </a:prstClr>
              </a:solidFill>
              <a:latin typeface="Arial Black" panose="020B0A040201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95536" y="741015"/>
            <a:ext cx="8352928" cy="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547664" y="6165304"/>
            <a:ext cx="6048672" cy="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793579" y="6392361"/>
            <a:ext cx="35541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cap="all" dirty="0" smtClean="0">
                <a:solidFill>
                  <a:srgbClr val="9BBB59">
                    <a:lumMod val="75000"/>
                  </a:srgbClr>
                </a:solidFill>
                <a:latin typeface="Arial Black" panose="020B0A04020102020204" pitchFamily="34" charset="0"/>
              </a:rPr>
              <a:t>Экологически устойчивое развитие</a:t>
            </a:r>
            <a:endParaRPr lang="ru-RU" sz="1100" cap="all" dirty="0">
              <a:solidFill>
                <a:srgbClr val="9BBB59">
                  <a:lumMod val="75000"/>
                </a:srgbClr>
              </a:solidFill>
              <a:latin typeface="Arial Black" panose="020B0A04020102020204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V="1">
            <a:off x="2411760" y="3040344"/>
            <a:ext cx="0" cy="636586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557759" y="1857891"/>
            <a:ext cx="59564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Современные приоритеты: </a:t>
            </a:r>
          </a:p>
          <a:p>
            <a:pPr algn="ctr"/>
            <a:r>
              <a:rPr 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экология и устойчивое развитие</a:t>
            </a:r>
          </a:p>
        </p:txBody>
      </p:sp>
    </p:spTree>
    <p:extLst>
      <p:ext uri="{BB962C8B-B14F-4D97-AF65-F5344CB8AC3E}">
        <p14:creationId xmlns:p14="http://schemas.microsoft.com/office/powerpoint/2010/main" val="389705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ork\Desktop\Pinac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211290"/>
            <a:ext cx="1224135" cy="243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48828"/>
            <a:ext cx="504056" cy="471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148064" y="245840"/>
            <a:ext cx="33843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cap="all" dirty="0" smtClean="0">
                <a:solidFill>
                  <a:schemeClr val="accent3"/>
                </a:solidFill>
                <a:latin typeface="Arial Black" pitchFamily="34" charset="0"/>
                <a:cs typeface="Arial" pitchFamily="34" charset="0"/>
              </a:rPr>
              <a:t>Центр экологической политики России</a:t>
            </a:r>
            <a:endParaRPr lang="ru-RU" sz="900" cap="all" dirty="0">
              <a:solidFill>
                <a:schemeClr val="accent3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520" y="245840"/>
            <a:ext cx="38481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 cap="all" dirty="0" smtClean="0">
                <a:solidFill>
                  <a:schemeClr val="accent3"/>
                </a:solidFill>
                <a:latin typeface="Arial Black" pitchFamily="34" charset="0"/>
                <a:cs typeface="Arial" pitchFamily="34" charset="0"/>
              </a:rPr>
              <a:t>Центр устойчивого развития и здоровья среды</a:t>
            </a:r>
            <a:endParaRPr lang="ru-RU" sz="900" cap="all" dirty="0">
              <a:solidFill>
                <a:schemeClr val="accent3"/>
              </a:solidFill>
              <a:latin typeface="Arial Black" pitchFamily="34" charset="0"/>
              <a:cs typeface="Arial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95536" y="741015"/>
            <a:ext cx="8352928" cy="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567855" y="6165304"/>
            <a:ext cx="6048672" cy="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475656" y="1844824"/>
            <a:ext cx="6382804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«Повестка 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дня 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ООН до 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2030 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года»</a:t>
            </a:r>
          </a:p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Пять 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основных элементов</a:t>
            </a:r>
          </a:p>
          <a:p>
            <a:pPr marL="285750" indent="-200025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люди: </a:t>
            </a:r>
          </a:p>
          <a:p>
            <a:pPr marL="285750" indent="-200025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планета: </a:t>
            </a:r>
          </a:p>
          <a:p>
            <a:pPr marL="285750" indent="-200025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процветание:  </a:t>
            </a:r>
          </a:p>
          <a:p>
            <a:pPr marL="285750" indent="-200025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мир: </a:t>
            </a:r>
          </a:p>
          <a:p>
            <a:pPr marL="285750" indent="-200025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  <a:p>
            <a:pPr marL="285750" indent="-200025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партнерство: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47864" y="2420888"/>
            <a:ext cx="52565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>
              <a:buClr>
                <a:schemeClr val="accent3">
                  <a:lumMod val="75000"/>
                </a:schemeClr>
              </a:buClr>
            </a:pP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«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в здоровой окружающей среде»</a:t>
            </a:r>
          </a:p>
          <a:p>
            <a:pPr marL="85725">
              <a:buClr>
                <a:schemeClr val="accent3">
                  <a:lumMod val="75000"/>
                </a:schemeClr>
              </a:buClr>
            </a:pP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«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уберечь планету от деградации»</a:t>
            </a:r>
          </a:p>
          <a:p>
            <a:pPr marL="85725">
              <a:buClr>
                <a:schemeClr val="accent3">
                  <a:lumMod val="75000"/>
                </a:schemeClr>
              </a:buClr>
            </a:pP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«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в гармонии с природой»</a:t>
            </a:r>
          </a:p>
          <a:p>
            <a:pPr marL="85725">
              <a:buClr>
                <a:schemeClr val="accent3">
                  <a:lumMod val="75000"/>
                </a:schemeClr>
              </a:buClr>
            </a:pP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«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не может быть устойчивого развития без мира и мира без устойчивого развития»</a:t>
            </a:r>
          </a:p>
          <a:p>
            <a:pPr marL="85725">
              <a:buClr>
                <a:schemeClr val="accent3">
                  <a:lumMod val="75000"/>
                </a:schemeClr>
              </a:buClr>
            </a:pP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«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глобального партнерства в интересах устойчивого развития»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93579" y="6392361"/>
            <a:ext cx="35541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cap="all" dirty="0" smtClean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Экологически устойчивое развитие</a:t>
            </a:r>
            <a:endParaRPr lang="ru-RU" sz="1100" cap="all" dirty="0">
              <a:solidFill>
                <a:schemeClr val="accent3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03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ork\Desktop\Pinac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211290"/>
            <a:ext cx="1224135" cy="243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48828"/>
            <a:ext cx="504056" cy="471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148064" y="245840"/>
            <a:ext cx="33843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cap="all" dirty="0" smtClean="0">
                <a:solidFill>
                  <a:schemeClr val="accent3"/>
                </a:solidFill>
                <a:latin typeface="Arial Black" pitchFamily="34" charset="0"/>
                <a:cs typeface="Arial" pitchFamily="34" charset="0"/>
              </a:rPr>
              <a:t>Центр экологической политики России</a:t>
            </a:r>
            <a:endParaRPr lang="ru-RU" sz="900" cap="all" dirty="0">
              <a:solidFill>
                <a:schemeClr val="accent3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520" y="245840"/>
            <a:ext cx="38481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 cap="all" dirty="0" smtClean="0">
                <a:solidFill>
                  <a:schemeClr val="accent3"/>
                </a:solidFill>
                <a:latin typeface="Arial Black" pitchFamily="34" charset="0"/>
                <a:cs typeface="Arial" pitchFamily="34" charset="0"/>
              </a:rPr>
              <a:t>Центр устойчивого развития и здоровья среды</a:t>
            </a:r>
            <a:endParaRPr lang="ru-RU" sz="900" cap="all" dirty="0">
              <a:solidFill>
                <a:schemeClr val="accent3"/>
              </a:solidFill>
              <a:latin typeface="Arial Black" pitchFamily="34" charset="0"/>
              <a:cs typeface="Arial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95536" y="741015"/>
            <a:ext cx="8352928" cy="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567855" y="6165304"/>
            <a:ext cx="6048672" cy="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717589" y="2269902"/>
            <a:ext cx="638280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«Повестка 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дня 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ООН до 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2030 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года»</a:t>
            </a:r>
          </a:p>
          <a:p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Призыв к действиям по преобразованию нашего мира</a:t>
            </a:r>
          </a:p>
          <a:p>
            <a:pPr marL="285750" indent="-200025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«мы можем оказаться последним поколением, которое имело шанс спасти планету</a:t>
            </a: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»</a:t>
            </a:r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93579" y="6392361"/>
            <a:ext cx="35541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cap="all" dirty="0" smtClean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Экологически устойчивое развитие</a:t>
            </a:r>
            <a:endParaRPr lang="ru-RU" sz="1100" cap="all" dirty="0">
              <a:solidFill>
                <a:schemeClr val="accent3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95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ork\Desktop\Pinac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211290"/>
            <a:ext cx="1224135" cy="243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48828"/>
            <a:ext cx="504056" cy="471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148064" y="245840"/>
            <a:ext cx="33843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cap="all" dirty="0" smtClean="0">
                <a:solidFill>
                  <a:schemeClr val="accent3"/>
                </a:solidFill>
                <a:latin typeface="Arial Black" pitchFamily="34" charset="0"/>
                <a:cs typeface="Arial" pitchFamily="34" charset="0"/>
              </a:rPr>
              <a:t>Центр экологической политики России</a:t>
            </a:r>
            <a:endParaRPr lang="ru-RU" sz="900" cap="all" dirty="0">
              <a:solidFill>
                <a:schemeClr val="accent3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520" y="245840"/>
            <a:ext cx="38481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 cap="all" dirty="0" smtClean="0">
                <a:solidFill>
                  <a:schemeClr val="accent3"/>
                </a:solidFill>
                <a:latin typeface="Arial Black" pitchFamily="34" charset="0"/>
                <a:cs typeface="Arial" pitchFamily="34" charset="0"/>
              </a:rPr>
              <a:t>Центр устойчивого развития и здоровья среды</a:t>
            </a:r>
            <a:endParaRPr lang="ru-RU" sz="900" cap="all" dirty="0">
              <a:solidFill>
                <a:schemeClr val="accent3"/>
              </a:solidFill>
              <a:latin typeface="Arial Black" pitchFamily="34" charset="0"/>
              <a:cs typeface="Arial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95536" y="741015"/>
            <a:ext cx="8352928" cy="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567855" y="6165304"/>
            <a:ext cx="6048672" cy="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644" y="908720"/>
            <a:ext cx="6803027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793579" y="6392361"/>
            <a:ext cx="35541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cap="all" dirty="0" smtClean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Экологически устойчивое развитие</a:t>
            </a:r>
            <a:endParaRPr lang="ru-RU" sz="1100" cap="all" dirty="0">
              <a:solidFill>
                <a:schemeClr val="accent3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69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ork\Desktop\Pinac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211290"/>
            <a:ext cx="1224135" cy="243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48828"/>
            <a:ext cx="504056" cy="471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148064" y="245840"/>
            <a:ext cx="33843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cap="all" dirty="0" smtClean="0">
                <a:solidFill>
                  <a:schemeClr val="accent3"/>
                </a:solidFill>
                <a:latin typeface="Arial Black" pitchFamily="34" charset="0"/>
                <a:cs typeface="Arial" pitchFamily="34" charset="0"/>
              </a:rPr>
              <a:t>Центр экологической политики России</a:t>
            </a:r>
            <a:endParaRPr lang="ru-RU" sz="900" cap="all" dirty="0">
              <a:solidFill>
                <a:schemeClr val="accent3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520" y="245840"/>
            <a:ext cx="38481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 cap="all" dirty="0" smtClean="0">
                <a:solidFill>
                  <a:schemeClr val="accent3"/>
                </a:solidFill>
                <a:latin typeface="Arial Black" pitchFamily="34" charset="0"/>
                <a:cs typeface="Arial" pitchFamily="34" charset="0"/>
              </a:rPr>
              <a:t>Центр устойчивого развития и здоровья среды</a:t>
            </a:r>
            <a:endParaRPr lang="ru-RU" sz="900" cap="all" dirty="0">
              <a:solidFill>
                <a:schemeClr val="accent3"/>
              </a:solidFill>
              <a:latin typeface="Arial Black" pitchFamily="34" charset="0"/>
              <a:cs typeface="Arial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95536" y="741015"/>
            <a:ext cx="8352928" cy="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567855" y="6165304"/>
            <a:ext cx="6048672" cy="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717589" y="1844824"/>
            <a:ext cx="638280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«Повестка 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дня 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ООН до 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2030 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года»</a:t>
            </a:r>
          </a:p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17 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целей в области устойчивого развития и 169 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задач</a:t>
            </a:r>
          </a:p>
          <a:p>
            <a:pPr marL="285750" indent="-200025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л</a:t>
            </a: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иквидация 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нищеты</a:t>
            </a:r>
          </a:p>
          <a:p>
            <a:pPr marL="285750" indent="-200025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л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иквидация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голода, устойчивое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сельское хозяйство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  <a:p>
            <a:pPr marL="285750" indent="-200025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здоровый образ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жизни</a:t>
            </a:r>
          </a:p>
          <a:p>
            <a:pPr marL="285750" indent="-200025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качественное образование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  <a:p>
            <a:pPr marL="285750" indent="-200025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гендерное равенство</a:t>
            </a:r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  <a:latin typeface="Arial Black" panose="020B0A04020102020204" pitchFamily="34" charset="0"/>
            </a:endParaRPr>
          </a:p>
          <a:p>
            <a:pPr marL="285750" indent="-200025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рациональное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использование водных ресурсов</a:t>
            </a:r>
          </a:p>
          <a:p>
            <a:pPr marL="285750" indent="-200025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устойчивые источники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энергии</a:t>
            </a:r>
          </a:p>
          <a:p>
            <a:pPr marL="285750" indent="-200025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устойчивый экономический рост, занятость</a:t>
            </a:r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  <a:latin typeface="Arial Black" panose="020B0A04020102020204" pitchFamily="34" charset="0"/>
            </a:endParaRPr>
          </a:p>
          <a:p>
            <a:pPr marL="285750" indent="-200025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индустриализация 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и внедрение инноваций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93579" y="6392361"/>
            <a:ext cx="35541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cap="all" dirty="0" smtClean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Экологически устойчивое развитие</a:t>
            </a:r>
            <a:endParaRPr lang="ru-RU" sz="1100" cap="all" dirty="0">
              <a:solidFill>
                <a:schemeClr val="accent3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97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ork\Desktop\Pinac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211290"/>
            <a:ext cx="1224135" cy="243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48828"/>
            <a:ext cx="504056" cy="471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148064" y="245840"/>
            <a:ext cx="33843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cap="all" dirty="0" smtClean="0">
                <a:solidFill>
                  <a:schemeClr val="accent3"/>
                </a:solidFill>
                <a:latin typeface="Arial Black" pitchFamily="34" charset="0"/>
                <a:cs typeface="Arial" pitchFamily="34" charset="0"/>
              </a:rPr>
              <a:t>Центр экологической политики России</a:t>
            </a:r>
            <a:endParaRPr lang="ru-RU" sz="900" cap="all" dirty="0">
              <a:solidFill>
                <a:schemeClr val="accent3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520" y="245840"/>
            <a:ext cx="38481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 cap="all" dirty="0" smtClean="0">
                <a:solidFill>
                  <a:schemeClr val="accent3"/>
                </a:solidFill>
                <a:latin typeface="Arial Black" pitchFamily="34" charset="0"/>
                <a:cs typeface="Arial" pitchFamily="34" charset="0"/>
              </a:rPr>
              <a:t>Центр устойчивого развития и здоровья среды</a:t>
            </a:r>
            <a:endParaRPr lang="ru-RU" sz="900" cap="all" dirty="0">
              <a:solidFill>
                <a:schemeClr val="accent3"/>
              </a:solidFill>
              <a:latin typeface="Arial Black" pitchFamily="34" charset="0"/>
              <a:cs typeface="Arial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95536" y="741015"/>
            <a:ext cx="8352928" cy="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567855" y="6165304"/>
            <a:ext cx="6048672" cy="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717589" y="1844824"/>
            <a:ext cx="6382804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«Повестка 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дня 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ООН до 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2030 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года»</a:t>
            </a:r>
          </a:p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17 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целей в области устойчивого развития и 169 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задач</a:t>
            </a:r>
          </a:p>
          <a:p>
            <a:pPr marL="285750" indent="-200025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снижение неравенства 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внутри </a:t>
            </a: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и межу странами</a:t>
            </a:r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  <a:latin typeface="Arial Black" panose="020B0A04020102020204" pitchFamily="34" charset="0"/>
            </a:endParaRPr>
          </a:p>
          <a:p>
            <a:pPr marL="285750" indent="-200025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устойчивость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городов и населенных пунктов</a:t>
            </a:r>
          </a:p>
          <a:p>
            <a:pPr marL="285750" indent="-200025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рациональное производство и потребление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  <a:p>
            <a:pPr marL="285750" indent="-200025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борьба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с изменением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климата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  <a:p>
            <a:pPr marL="285750" indent="-200025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рациональное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использование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океанов и морей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  <a:p>
            <a:pPr marL="285750" indent="-200025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рациональное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использование экосистем суши</a:t>
            </a:r>
          </a:p>
          <a:p>
            <a:pPr marL="285750" indent="-200025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миролюбивые 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и </a:t>
            </a: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открытые общества</a:t>
            </a:r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  <a:latin typeface="Arial Black" panose="020B0A04020102020204" pitchFamily="34" charset="0"/>
            </a:endParaRPr>
          </a:p>
          <a:p>
            <a:pPr marL="285750" indent="-200025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глобальное партнерство</a:t>
            </a:r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93579" y="6392361"/>
            <a:ext cx="35541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cap="all" dirty="0" smtClean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Экологически устойчивое развитие</a:t>
            </a:r>
            <a:endParaRPr lang="ru-RU" sz="1100" cap="all" dirty="0">
              <a:solidFill>
                <a:schemeClr val="accent3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89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ork\Desktop\Pinac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211290"/>
            <a:ext cx="1224135" cy="243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48828"/>
            <a:ext cx="504056" cy="471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148064" y="245840"/>
            <a:ext cx="33843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cap="all" dirty="0" smtClean="0">
                <a:solidFill>
                  <a:schemeClr val="accent3"/>
                </a:solidFill>
                <a:latin typeface="Arial Black" pitchFamily="34" charset="0"/>
                <a:cs typeface="Arial" pitchFamily="34" charset="0"/>
              </a:rPr>
              <a:t>Центр экологической политики России</a:t>
            </a:r>
            <a:endParaRPr lang="ru-RU" sz="900" cap="all" dirty="0">
              <a:solidFill>
                <a:schemeClr val="accent3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520" y="245840"/>
            <a:ext cx="38481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 cap="all" dirty="0" smtClean="0">
                <a:solidFill>
                  <a:schemeClr val="accent3"/>
                </a:solidFill>
                <a:latin typeface="Arial Black" pitchFamily="34" charset="0"/>
                <a:cs typeface="Arial" pitchFamily="34" charset="0"/>
              </a:rPr>
              <a:t>Центр устойчивого развития и здоровья среды</a:t>
            </a:r>
            <a:endParaRPr lang="ru-RU" sz="900" cap="all" dirty="0">
              <a:solidFill>
                <a:schemeClr val="accent3"/>
              </a:solidFill>
              <a:latin typeface="Arial Black" pitchFamily="34" charset="0"/>
              <a:cs typeface="Arial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95536" y="741015"/>
            <a:ext cx="8352928" cy="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567855" y="6165304"/>
            <a:ext cx="6048672" cy="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Объект 2"/>
          <p:cNvSpPr txBox="1">
            <a:spLocks/>
          </p:cNvSpPr>
          <p:nvPr/>
        </p:nvSpPr>
        <p:spPr>
          <a:xfrm>
            <a:off x="952013" y="1222557"/>
            <a:ext cx="7550151" cy="17037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1600" b="1" cap="all" smtClean="0"/>
              <a:t>Обеспечение экологического приоритета: первая попытка.</a:t>
            </a:r>
          </a:p>
          <a:p>
            <a:pPr marL="45720" indent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1600" b="1" cap="all" smtClean="0"/>
              <a:t>Равноценные аспекты устойчивого развития</a:t>
            </a:r>
            <a:endParaRPr lang="ru-RU" sz="1600" b="1" cap="all" dirty="0"/>
          </a:p>
        </p:txBody>
      </p:sp>
      <p:pic>
        <p:nvPicPr>
          <p:cNvPr id="11" name="Picture 11" descr="D:\Мои документы\В.М. Захаров\Презентации\Sustainable Development_Gree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898" y="1972231"/>
            <a:ext cx="5751513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Выгнутая вправо стрелка 14"/>
          <p:cNvSpPr/>
          <p:nvPr/>
        </p:nvSpPr>
        <p:spPr>
          <a:xfrm rot="5400000" flipV="1">
            <a:off x="4126523" y="4317416"/>
            <a:ext cx="576262" cy="1391322"/>
          </a:xfrm>
          <a:prstGeom prst="curvedLeftArrow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dk1"/>
          </a:lnRef>
          <a:fillRef idx="1001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6" name="TextBox 2"/>
          <p:cNvSpPr txBox="1">
            <a:spLocks noChangeArrowheads="1"/>
          </p:cNvSpPr>
          <p:nvPr/>
        </p:nvSpPr>
        <p:spPr bwMode="auto">
          <a:xfrm>
            <a:off x="2282954" y="4810681"/>
            <a:ext cx="84356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  <a:defRPr sz="30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 cap="all" dirty="0">
                <a:solidFill>
                  <a:prstClr val="black"/>
                </a:solidFill>
                <a:latin typeface="Calibri"/>
              </a:rPr>
              <a:t>В теории</a:t>
            </a:r>
          </a:p>
        </p:txBody>
      </p:sp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5679703" y="4854821"/>
            <a:ext cx="13101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  <a:defRPr sz="30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 cap="all" dirty="0">
                <a:solidFill>
                  <a:prstClr val="black"/>
                </a:solidFill>
                <a:latin typeface="Calibri"/>
              </a:rPr>
              <a:t>На практике</a:t>
            </a:r>
            <a:endParaRPr lang="ru-RU" altLang="ru-RU" sz="1200" b="1" cap="all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93579" y="6392361"/>
            <a:ext cx="35541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cap="all" dirty="0" smtClean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Экологически устойчивое развитие</a:t>
            </a:r>
            <a:endParaRPr lang="ru-RU" sz="1100" cap="all" dirty="0">
              <a:solidFill>
                <a:schemeClr val="accent3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6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ork\Desktop\Pinac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211290"/>
            <a:ext cx="1224135" cy="243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48828"/>
            <a:ext cx="504056" cy="471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148064" y="245840"/>
            <a:ext cx="33843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cap="all" dirty="0" smtClean="0">
                <a:solidFill>
                  <a:schemeClr val="accent3"/>
                </a:solidFill>
                <a:latin typeface="Arial Black" pitchFamily="34" charset="0"/>
                <a:cs typeface="Arial" pitchFamily="34" charset="0"/>
              </a:rPr>
              <a:t>Центр экологической политики России</a:t>
            </a:r>
            <a:endParaRPr lang="ru-RU" sz="900" cap="all" dirty="0">
              <a:solidFill>
                <a:schemeClr val="accent3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520" y="245840"/>
            <a:ext cx="38481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 cap="all" dirty="0" smtClean="0">
                <a:solidFill>
                  <a:schemeClr val="accent3"/>
                </a:solidFill>
                <a:latin typeface="Arial Black" pitchFamily="34" charset="0"/>
                <a:cs typeface="Arial" pitchFamily="34" charset="0"/>
              </a:rPr>
              <a:t>Центр устойчивого развития и здоровья среды</a:t>
            </a:r>
            <a:endParaRPr lang="ru-RU" sz="900" cap="all" dirty="0">
              <a:solidFill>
                <a:schemeClr val="accent3"/>
              </a:solidFill>
              <a:latin typeface="Arial Black" pitchFamily="34" charset="0"/>
              <a:cs typeface="Arial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95536" y="741015"/>
            <a:ext cx="8352928" cy="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567855" y="6165304"/>
            <a:ext cx="6048672" cy="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013" y="1851244"/>
            <a:ext cx="2376487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Объект 2"/>
          <p:cNvSpPr txBox="1">
            <a:spLocks/>
          </p:cNvSpPr>
          <p:nvPr/>
        </p:nvSpPr>
        <p:spPr>
          <a:xfrm>
            <a:off x="971600" y="1268760"/>
            <a:ext cx="7488605" cy="17037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Wingdings" pitchFamily="2" charset="2"/>
              <a:buNone/>
              <a:defRPr/>
            </a:pPr>
            <a:r>
              <a:rPr lang="ru-RU" sz="1600" b="1" cap="all" dirty="0" smtClean="0"/>
              <a:t>Обеспечение экологического приоритета: вторая попытка</a:t>
            </a:r>
          </a:p>
          <a:p>
            <a:pPr>
              <a:defRPr/>
            </a:pPr>
            <a:r>
              <a:rPr lang="ru-RU" sz="1500" b="1" dirty="0" smtClean="0"/>
              <a:t>«зеленая» экономика (политика «двойного выигрыша», </a:t>
            </a:r>
            <a:r>
              <a:rPr lang="ru-RU" sz="1500" b="1" dirty="0" err="1" smtClean="0"/>
              <a:t>энергоэффективность</a:t>
            </a:r>
            <a:r>
              <a:rPr lang="ru-RU" sz="1500" b="1" dirty="0" smtClean="0"/>
              <a:t>, ВИЭ, </a:t>
            </a:r>
            <a:r>
              <a:rPr lang="ru-RU" sz="1500" b="1" dirty="0" err="1" smtClean="0"/>
              <a:t>экосистемные</a:t>
            </a:r>
            <a:r>
              <a:rPr lang="ru-RU" sz="1500" b="1" dirty="0" smtClean="0"/>
              <a:t> услуги): модернизация</a:t>
            </a:r>
          </a:p>
          <a:p>
            <a:pPr>
              <a:defRPr/>
            </a:pPr>
            <a:r>
              <a:rPr lang="ru-RU" sz="1500" b="1" dirty="0" smtClean="0"/>
              <a:t>«</a:t>
            </a:r>
            <a:r>
              <a:rPr lang="ru-RU" sz="1500" b="1" dirty="0" err="1" smtClean="0"/>
              <a:t>декаплинг</a:t>
            </a:r>
            <a:r>
              <a:rPr lang="ru-RU" sz="1500" b="1" dirty="0" smtClean="0"/>
              <a:t>»: направление инновационного развития</a:t>
            </a:r>
          </a:p>
          <a:p>
            <a:pPr>
              <a:defRPr/>
            </a:pPr>
            <a:r>
              <a:rPr lang="ru-RU" sz="1500" b="1" dirty="0" smtClean="0"/>
              <a:t>индикаторы устойчивого развития</a:t>
            </a:r>
            <a:endParaRPr lang="ru-RU" sz="1500" b="1" dirty="0"/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1000914" y="3353503"/>
            <a:ext cx="6192838" cy="17037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Wingdings" pitchFamily="2" charset="2"/>
              <a:buNone/>
              <a:defRPr/>
            </a:pPr>
            <a:r>
              <a:rPr lang="ru-RU" sz="1600" b="1" cap="all" smtClean="0"/>
              <a:t>Приоритет социально-экономического развития</a:t>
            </a:r>
          </a:p>
          <a:p>
            <a:pPr>
              <a:defRPr/>
            </a:pPr>
            <a:r>
              <a:rPr lang="ru-RU" sz="1500" b="1" smtClean="0"/>
              <a:t>вписать свою все возрастающую активность в естественные возможности планеты</a:t>
            </a:r>
            <a:endParaRPr lang="ru-RU" sz="15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793579" y="6392361"/>
            <a:ext cx="35541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cap="all" dirty="0" smtClean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Экологически устойчивое развитие</a:t>
            </a:r>
            <a:endParaRPr lang="ru-RU" sz="1100" cap="all" dirty="0">
              <a:solidFill>
                <a:schemeClr val="accent3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15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ork\Desktop\Pinac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211290"/>
            <a:ext cx="1224135" cy="243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48828"/>
            <a:ext cx="504056" cy="471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148064" y="245840"/>
            <a:ext cx="33843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cap="all" dirty="0" smtClean="0">
                <a:solidFill>
                  <a:schemeClr val="accent3"/>
                </a:solidFill>
                <a:latin typeface="Arial Black" pitchFamily="34" charset="0"/>
                <a:cs typeface="Arial" pitchFamily="34" charset="0"/>
              </a:rPr>
              <a:t>Центр экологической политики России</a:t>
            </a:r>
            <a:endParaRPr lang="ru-RU" sz="900" cap="all" dirty="0">
              <a:solidFill>
                <a:schemeClr val="accent3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520" y="245840"/>
            <a:ext cx="38481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 cap="all" dirty="0" smtClean="0">
                <a:solidFill>
                  <a:schemeClr val="accent3"/>
                </a:solidFill>
                <a:latin typeface="Arial Black" pitchFamily="34" charset="0"/>
                <a:cs typeface="Arial" pitchFamily="34" charset="0"/>
              </a:rPr>
              <a:t>Центр устойчивого развития и здоровья среды</a:t>
            </a:r>
            <a:endParaRPr lang="ru-RU" sz="900" cap="all" dirty="0">
              <a:solidFill>
                <a:schemeClr val="accent3"/>
              </a:solidFill>
              <a:latin typeface="Arial Black" pitchFamily="34" charset="0"/>
              <a:cs typeface="Arial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95536" y="741015"/>
            <a:ext cx="8352928" cy="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567855" y="6165304"/>
            <a:ext cx="6048672" cy="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213322" y="6392361"/>
            <a:ext cx="4903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cap="all" dirty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Экология – приоритет современного развития</a:t>
            </a:r>
          </a:p>
          <a:p>
            <a:pPr algn="ctr"/>
            <a:endParaRPr lang="ru-RU" sz="1200" cap="all" dirty="0">
              <a:solidFill>
                <a:schemeClr val="accent3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013" y="1851244"/>
            <a:ext cx="2376487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Объект 2"/>
          <p:cNvSpPr txBox="1">
            <a:spLocks/>
          </p:cNvSpPr>
          <p:nvPr/>
        </p:nvSpPr>
        <p:spPr>
          <a:xfrm>
            <a:off x="971600" y="1268760"/>
            <a:ext cx="7488605" cy="17037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Wingdings" pitchFamily="2" charset="2"/>
              <a:buNone/>
              <a:defRPr/>
            </a:pPr>
            <a:r>
              <a:rPr lang="ru-RU" sz="1600" b="1" cap="all" dirty="0" smtClean="0"/>
              <a:t>Обеспечение экологического приоритета: вторая попытка</a:t>
            </a:r>
          </a:p>
          <a:p>
            <a:pPr>
              <a:defRPr/>
            </a:pPr>
            <a:r>
              <a:rPr lang="ru-RU" sz="1500" b="1" dirty="0" smtClean="0"/>
              <a:t>«зеленая» экономика (политика «двойного выигрыша», </a:t>
            </a:r>
            <a:r>
              <a:rPr lang="ru-RU" sz="1500" b="1" dirty="0" err="1" smtClean="0"/>
              <a:t>энергоэффективность</a:t>
            </a:r>
            <a:r>
              <a:rPr lang="ru-RU" sz="1500" b="1" dirty="0" smtClean="0"/>
              <a:t>, ВИЭ, </a:t>
            </a:r>
            <a:r>
              <a:rPr lang="ru-RU" sz="1500" b="1" dirty="0" err="1" smtClean="0"/>
              <a:t>экосистемные</a:t>
            </a:r>
            <a:r>
              <a:rPr lang="ru-RU" sz="1500" b="1" dirty="0" smtClean="0"/>
              <a:t> услуги): модернизация</a:t>
            </a:r>
          </a:p>
          <a:p>
            <a:pPr>
              <a:defRPr/>
            </a:pPr>
            <a:r>
              <a:rPr lang="ru-RU" sz="1500" b="1" dirty="0" smtClean="0"/>
              <a:t>«</a:t>
            </a:r>
            <a:r>
              <a:rPr lang="ru-RU" sz="1500" b="1" dirty="0" err="1" smtClean="0"/>
              <a:t>декаплинг</a:t>
            </a:r>
            <a:r>
              <a:rPr lang="ru-RU" sz="1500" b="1" dirty="0" smtClean="0"/>
              <a:t>»: направление инновационного развития</a:t>
            </a:r>
          </a:p>
          <a:p>
            <a:pPr>
              <a:defRPr/>
            </a:pPr>
            <a:r>
              <a:rPr lang="ru-RU" sz="1500" b="1" dirty="0" smtClean="0"/>
              <a:t>индикаторы устойчивого развития</a:t>
            </a:r>
            <a:endParaRPr lang="ru-RU" sz="1500" b="1" dirty="0"/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1000914" y="3353503"/>
            <a:ext cx="6192838" cy="17037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Wingdings" pitchFamily="2" charset="2"/>
              <a:buNone/>
              <a:defRPr/>
            </a:pPr>
            <a:r>
              <a:rPr lang="ru-RU" sz="1600" b="1" cap="all" smtClean="0"/>
              <a:t>Приоритет социально-экономического развития</a:t>
            </a:r>
          </a:p>
          <a:p>
            <a:pPr>
              <a:defRPr/>
            </a:pPr>
            <a:r>
              <a:rPr lang="ru-RU" sz="1500" b="1" smtClean="0"/>
              <a:t>вписать свою все возрастающую активность в естественные возможности планеты</a:t>
            </a:r>
            <a:endParaRPr lang="ru-RU" sz="1500" b="1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543"/>
            <a:ext cx="9144000" cy="847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38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ork\Desktop\Pinac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211290"/>
            <a:ext cx="1224135" cy="243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48828"/>
            <a:ext cx="504056" cy="471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148064" y="245840"/>
            <a:ext cx="33843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cap="all" dirty="0" smtClean="0">
                <a:solidFill>
                  <a:schemeClr val="accent3"/>
                </a:solidFill>
                <a:latin typeface="Arial Black" pitchFamily="34" charset="0"/>
                <a:cs typeface="Arial" pitchFamily="34" charset="0"/>
              </a:rPr>
              <a:t>Центр экологической политики России</a:t>
            </a:r>
            <a:endParaRPr lang="ru-RU" sz="900" cap="all" dirty="0">
              <a:solidFill>
                <a:schemeClr val="accent3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520" y="245840"/>
            <a:ext cx="38481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 cap="all" dirty="0" smtClean="0">
                <a:solidFill>
                  <a:schemeClr val="accent3"/>
                </a:solidFill>
                <a:latin typeface="Arial Black" pitchFamily="34" charset="0"/>
                <a:cs typeface="Arial" pitchFamily="34" charset="0"/>
              </a:rPr>
              <a:t>Центр устойчивого развития и здоровья среды</a:t>
            </a:r>
            <a:endParaRPr lang="ru-RU" sz="900" cap="all" dirty="0">
              <a:solidFill>
                <a:schemeClr val="accent3"/>
              </a:solidFill>
              <a:latin typeface="Arial Black" pitchFamily="34" charset="0"/>
              <a:cs typeface="Arial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95536" y="741015"/>
            <a:ext cx="8352928" cy="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567855" y="6165304"/>
            <a:ext cx="6048672" cy="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Объект 2"/>
          <p:cNvSpPr txBox="1">
            <a:spLocks/>
          </p:cNvSpPr>
          <p:nvPr/>
        </p:nvSpPr>
        <p:spPr>
          <a:xfrm>
            <a:off x="4471499" y="1340768"/>
            <a:ext cx="4215299" cy="190210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rgbClr val="008E40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rgbClr val="0067B4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rgbClr val="008E40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rgbClr val="C00000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rgbClr val="FCAF2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defTabSz="91440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1400" b="1" cap="all" dirty="0"/>
              <a:t>Примеры «</a:t>
            </a:r>
            <a:r>
              <a:rPr lang="ru-RU" sz="1400" b="1" cap="all" dirty="0" err="1"/>
              <a:t>декаплинга</a:t>
            </a:r>
            <a:r>
              <a:rPr lang="ru-RU" sz="1400" b="1" cap="all" dirty="0"/>
              <a:t>»:</a:t>
            </a:r>
          </a:p>
          <a:p>
            <a:pPr marL="45720" indent="0" defTabSz="91440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1400" b="1" cap="all" dirty="0"/>
              <a:t>рассогласование экономического роста и потребления природных ресурсов</a:t>
            </a:r>
            <a:endParaRPr lang="ru-RU" sz="1400" b="1" cap="all" dirty="0" smtClean="0"/>
          </a:p>
        </p:txBody>
      </p:sp>
      <p:pic>
        <p:nvPicPr>
          <p:cNvPr id="11" name="Picture 2" descr="D:\Мои документы\В.М. Захаров\2012\СоцФорум_2012\Презентация\Energoemkost_RF_B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850" y="2315198"/>
            <a:ext cx="5389900" cy="3330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793579" y="6392361"/>
            <a:ext cx="35541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cap="all" dirty="0" smtClean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Экологически устойчивое развитие</a:t>
            </a:r>
            <a:endParaRPr lang="ru-RU" sz="1100" cap="all" dirty="0">
              <a:solidFill>
                <a:schemeClr val="accent3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03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ork\Desktop\Pinac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211290"/>
            <a:ext cx="1224135" cy="243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48828"/>
            <a:ext cx="504056" cy="471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148064" y="245840"/>
            <a:ext cx="33843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cap="all" dirty="0" smtClean="0">
                <a:solidFill>
                  <a:schemeClr val="accent3"/>
                </a:solidFill>
                <a:latin typeface="Arial Black" pitchFamily="34" charset="0"/>
                <a:cs typeface="Arial" pitchFamily="34" charset="0"/>
              </a:rPr>
              <a:t>Центр экологической политики России</a:t>
            </a:r>
            <a:endParaRPr lang="ru-RU" sz="900" cap="all" dirty="0">
              <a:solidFill>
                <a:schemeClr val="accent3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520" y="245840"/>
            <a:ext cx="38481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 cap="all" dirty="0" smtClean="0">
                <a:solidFill>
                  <a:schemeClr val="accent3"/>
                </a:solidFill>
                <a:latin typeface="Arial Black" pitchFamily="34" charset="0"/>
                <a:cs typeface="Arial" pitchFamily="34" charset="0"/>
              </a:rPr>
              <a:t>Центр устойчивого развития и здоровья среды</a:t>
            </a:r>
            <a:endParaRPr lang="ru-RU" sz="900" cap="all" dirty="0">
              <a:solidFill>
                <a:schemeClr val="accent3"/>
              </a:solidFill>
              <a:latin typeface="Arial Black" pitchFamily="34" charset="0"/>
              <a:cs typeface="Arial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95536" y="741015"/>
            <a:ext cx="8352928" cy="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567855" y="6165304"/>
            <a:ext cx="6048672" cy="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Объект 2"/>
          <p:cNvSpPr txBox="1">
            <a:spLocks/>
          </p:cNvSpPr>
          <p:nvPr/>
        </p:nvSpPr>
        <p:spPr>
          <a:xfrm>
            <a:off x="4471499" y="1268760"/>
            <a:ext cx="4215299" cy="190210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rgbClr val="008E40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rgbClr val="0067B4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rgbClr val="008E40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rgbClr val="C00000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rgbClr val="FCAF2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defTabSz="91440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1400" b="1" cap="all" dirty="0"/>
              <a:t>Примеры «</a:t>
            </a:r>
            <a:r>
              <a:rPr lang="ru-RU" sz="1400" b="1" cap="all" dirty="0" err="1"/>
              <a:t>декаплинга</a:t>
            </a:r>
            <a:r>
              <a:rPr lang="ru-RU" sz="1400" b="1" cap="all" dirty="0"/>
              <a:t>»:</a:t>
            </a:r>
          </a:p>
          <a:p>
            <a:pPr marL="45720" indent="0" defTabSz="91440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1400" b="1" cap="all" dirty="0"/>
              <a:t>рассогласование экономического роста и потребления природных ресурсов</a:t>
            </a:r>
            <a:endParaRPr lang="ru-RU" sz="1400" b="1" cap="all" dirty="0" smtClean="0"/>
          </a:p>
        </p:txBody>
      </p:sp>
      <p:pic>
        <p:nvPicPr>
          <p:cNvPr id="11" name="Picture 2" descr="D:\Мои документы\В.М. Захаров\2016\РМОУ\Kemerov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448" y="2219814"/>
            <a:ext cx="4736489" cy="337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793579" y="6392361"/>
            <a:ext cx="35541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cap="all" dirty="0" smtClean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Экологически устойчивое развитие</a:t>
            </a:r>
            <a:endParaRPr lang="ru-RU" sz="1100" cap="all" dirty="0">
              <a:solidFill>
                <a:schemeClr val="accent3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36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ork\Desktop\Pinac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211290"/>
            <a:ext cx="1224135" cy="243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48828"/>
            <a:ext cx="504056" cy="471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148064" y="245840"/>
            <a:ext cx="33843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cap="all" dirty="0" smtClean="0">
                <a:solidFill>
                  <a:schemeClr val="accent3"/>
                </a:solidFill>
                <a:latin typeface="Arial Black" pitchFamily="34" charset="0"/>
                <a:cs typeface="Arial" pitchFamily="34" charset="0"/>
              </a:rPr>
              <a:t>Центр экологической политики России</a:t>
            </a:r>
            <a:endParaRPr lang="ru-RU" sz="900" cap="all" dirty="0">
              <a:solidFill>
                <a:schemeClr val="accent3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520" y="245840"/>
            <a:ext cx="38481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 cap="all" dirty="0" smtClean="0">
                <a:solidFill>
                  <a:schemeClr val="accent3"/>
                </a:solidFill>
                <a:latin typeface="Arial Black" pitchFamily="34" charset="0"/>
                <a:cs typeface="Arial" pitchFamily="34" charset="0"/>
              </a:rPr>
              <a:t>Центр устойчивого развития и здоровья среды</a:t>
            </a:r>
            <a:endParaRPr lang="ru-RU" sz="900" cap="all" dirty="0">
              <a:solidFill>
                <a:schemeClr val="accent3"/>
              </a:solidFill>
              <a:latin typeface="Arial Black" pitchFamily="34" charset="0"/>
              <a:cs typeface="Arial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95536" y="741015"/>
            <a:ext cx="8352928" cy="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567855" y="6165304"/>
            <a:ext cx="6048672" cy="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Выгнутая вправо стрелка 15"/>
          <p:cNvSpPr/>
          <p:nvPr/>
        </p:nvSpPr>
        <p:spPr>
          <a:xfrm>
            <a:off x="6434558" y="3268464"/>
            <a:ext cx="556895" cy="808608"/>
          </a:xfrm>
          <a:prstGeom prst="curved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148558" y="90872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" algn="r">
              <a:defRPr/>
            </a:pPr>
            <a:r>
              <a:rPr lang="ru-RU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«Мы видим мир не таким, какой он есть</a:t>
            </a:r>
            <a:r>
              <a:rPr lang="ru-RU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45720" algn="r">
              <a:defRPr/>
            </a:pPr>
            <a:r>
              <a:rPr lang="ru-RU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таким, какие мы есть».</a:t>
            </a:r>
          </a:p>
        </p:txBody>
      </p:sp>
      <p:sp>
        <p:nvSpPr>
          <p:cNvPr id="22" name="Объект 2"/>
          <p:cNvSpPr txBox="1">
            <a:spLocks/>
          </p:cNvSpPr>
          <p:nvPr/>
        </p:nvSpPr>
        <p:spPr>
          <a:xfrm>
            <a:off x="2438338" y="3832016"/>
            <a:ext cx="3573822" cy="38907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rgbClr val="008E40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rgbClr val="0067B4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rgbClr val="008E40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rgbClr val="C00000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rgbClr val="FCAF2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buNone/>
              <a:defRPr/>
            </a:pPr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экологические </a:t>
            </a: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проблемы</a:t>
            </a:r>
          </a:p>
        </p:txBody>
      </p:sp>
      <p:sp>
        <p:nvSpPr>
          <p:cNvPr id="23" name="Объект 2"/>
          <p:cNvSpPr txBox="1">
            <a:spLocks/>
          </p:cNvSpPr>
          <p:nvPr/>
        </p:nvSpPr>
        <p:spPr>
          <a:xfrm>
            <a:off x="1853518" y="3162785"/>
            <a:ext cx="4635510" cy="482090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rgbClr val="008E40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rgbClr val="0067B4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rgbClr val="008E40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rgbClr val="C00000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rgbClr val="FCAF2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buNone/>
              <a:defRPr/>
            </a:pP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социально-экономические </a:t>
            </a:r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проблемы</a:t>
            </a:r>
            <a:endParaRPr lang="ru-RU" sz="1600" b="1" dirty="0">
              <a:solidFill>
                <a:schemeClr val="tx1">
                  <a:lumMod val="50000"/>
                  <a:lumOff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2325104"/>
            <a:ext cx="53993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Font typeface="Wingdings" pitchFamily="2" charset="2"/>
              <a:buNone/>
              <a:defRPr/>
            </a:pPr>
            <a:r>
              <a:rPr lang="ru-RU" sz="2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Оборотная сторона развития: последствия</a:t>
            </a:r>
            <a:endParaRPr lang="ru-RU" b="1" dirty="0"/>
          </a:p>
        </p:txBody>
      </p:sp>
      <p:sp>
        <p:nvSpPr>
          <p:cNvPr id="15" name="Выгнутая вправо стрелка 14"/>
          <p:cNvSpPr/>
          <p:nvPr/>
        </p:nvSpPr>
        <p:spPr>
          <a:xfrm rot="10800000">
            <a:off x="1350809" y="3217944"/>
            <a:ext cx="556895" cy="808608"/>
          </a:xfrm>
          <a:prstGeom prst="curved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93579" y="6392361"/>
            <a:ext cx="35541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cap="all" dirty="0" smtClean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Экологически устойчивое развитие</a:t>
            </a:r>
            <a:endParaRPr lang="ru-RU" sz="1100" cap="all" dirty="0">
              <a:solidFill>
                <a:schemeClr val="accent3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380498" y="4973106"/>
            <a:ext cx="56397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Font typeface="Wingdings" pitchFamily="2" charset="2"/>
              <a:buNone/>
              <a:defRPr/>
            </a:pPr>
            <a:r>
              <a:rPr lang="ru-RU" sz="2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Баланс, соответствие, гармония - гомеостаз</a:t>
            </a:r>
            <a:endParaRPr lang="ru-RU" b="1" dirty="0"/>
          </a:p>
        </p:txBody>
      </p:sp>
      <p:sp>
        <p:nvSpPr>
          <p:cNvPr id="5" name="Стрелка вниз 4"/>
          <p:cNvSpPr/>
          <p:nvPr/>
        </p:nvSpPr>
        <p:spPr>
          <a:xfrm>
            <a:off x="3904181" y="4293096"/>
            <a:ext cx="523803" cy="576064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68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ork\Desktop\Pinac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211290"/>
            <a:ext cx="1224135" cy="243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48828"/>
            <a:ext cx="504056" cy="471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148064" y="245840"/>
            <a:ext cx="33843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cap="all" dirty="0" smtClean="0">
                <a:solidFill>
                  <a:schemeClr val="accent3"/>
                </a:solidFill>
                <a:latin typeface="Arial Black" pitchFamily="34" charset="0"/>
                <a:cs typeface="Arial" pitchFamily="34" charset="0"/>
              </a:rPr>
              <a:t>Центр экологической политики России</a:t>
            </a:r>
            <a:endParaRPr lang="ru-RU" sz="900" cap="all" dirty="0">
              <a:solidFill>
                <a:schemeClr val="accent3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520" y="245840"/>
            <a:ext cx="38481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 cap="all" dirty="0" smtClean="0">
                <a:solidFill>
                  <a:schemeClr val="accent3"/>
                </a:solidFill>
                <a:latin typeface="Arial Black" pitchFamily="34" charset="0"/>
                <a:cs typeface="Arial" pitchFamily="34" charset="0"/>
              </a:rPr>
              <a:t>Центр устойчивого развития и здоровья среды</a:t>
            </a:r>
            <a:endParaRPr lang="ru-RU" sz="900" cap="all" dirty="0">
              <a:solidFill>
                <a:schemeClr val="accent3"/>
              </a:solidFill>
              <a:latin typeface="Arial Black" pitchFamily="34" charset="0"/>
              <a:cs typeface="Arial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95536" y="741015"/>
            <a:ext cx="8352928" cy="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567855" y="6165304"/>
            <a:ext cx="6048672" cy="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475656" y="1196752"/>
            <a:ext cx="638280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Саммит 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 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«Глобальной 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повестке 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дня»</a:t>
            </a:r>
          </a:p>
          <a:p>
            <a:endParaRPr lang="ru-RU" sz="5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00025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«</a:t>
            </a:r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Россия приветствует</a:t>
            </a:r>
            <a:r>
              <a:rPr lang="ru-RU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 принятие новой Глобальной повестки дня (в области развития) на период до 2030 г. </a:t>
            </a:r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Готовы активно способствовать</a:t>
            </a:r>
            <a:r>
              <a:rPr lang="ru-RU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 ее успешной реализации на всех уровнях</a:t>
            </a:r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.»</a:t>
            </a:r>
          </a:p>
          <a:p>
            <a:pPr marL="285750" indent="-200025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sz="1500" dirty="0" smtClean="0">
              <a:solidFill>
                <a:schemeClr val="tx1">
                  <a:lumMod val="50000"/>
                  <a:lumOff val="50000"/>
                </a:schemeClr>
              </a:solidFill>
              <a:latin typeface="Arial Black" panose="020B0A04020102020204" pitchFamily="34" charset="0"/>
            </a:endParaRPr>
          </a:p>
          <a:p>
            <a:pPr marL="285750" indent="-200025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«В качестве одного из важных условий обеспечения устойчивого развития рассматриваем </a:t>
            </a:r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решение климатической проблемы</a:t>
            </a:r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.»</a:t>
            </a:r>
          </a:p>
          <a:p>
            <a:pPr marL="285750" indent="-200025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sz="1500" dirty="0" smtClean="0">
              <a:solidFill>
                <a:schemeClr val="tx1">
                  <a:lumMod val="50000"/>
                  <a:lumOff val="50000"/>
                </a:schemeClr>
              </a:solidFill>
              <a:latin typeface="Arial Black" panose="020B0A04020102020204" pitchFamily="34" charset="0"/>
            </a:endParaRPr>
          </a:p>
          <a:p>
            <a:pPr marL="285750" indent="-200025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«Особо хотел бы отметить </a:t>
            </a:r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роль бореальных лесов</a:t>
            </a:r>
            <a:r>
              <a:rPr lang="ru-RU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 России, которые поглощают порядка 600 млн тонн углекислого газа в год. Будем добиваться учета этого фактора в рамках нового соглашения.»</a:t>
            </a:r>
          </a:p>
          <a:p>
            <a:pPr marL="285750" indent="-200025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  <a:latin typeface="Arial Black" panose="020B0A04020102020204" pitchFamily="34" charset="0"/>
            </a:endParaRPr>
          </a:p>
          <a:p>
            <a:pPr marL="85725">
              <a:buClr>
                <a:schemeClr val="accent3">
                  <a:lumMod val="75000"/>
                </a:schemeClr>
              </a:buClr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Министр 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иностранных дел России 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С.В. 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Лавров</a:t>
            </a:r>
          </a:p>
          <a:p>
            <a:pPr marL="85725">
              <a:buClr>
                <a:schemeClr val="accent3">
                  <a:lumMod val="75000"/>
                </a:schemeClr>
              </a:buClr>
            </a:pP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27 сентября 2015 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года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88182" y="6392361"/>
            <a:ext cx="3554178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cap="all" dirty="0" smtClean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Экологически устойчивое развитие</a:t>
            </a:r>
            <a:endParaRPr lang="ru-RU" sz="1100" cap="all" dirty="0">
              <a:solidFill>
                <a:schemeClr val="accent3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endParaRPr lang="ru-RU" sz="1200" cap="all" dirty="0">
              <a:solidFill>
                <a:schemeClr val="accent3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93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ork\Desktop\Pinac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211290"/>
            <a:ext cx="1224135" cy="243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48828"/>
            <a:ext cx="504056" cy="471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148064" y="245840"/>
            <a:ext cx="33843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cap="all" dirty="0" smtClean="0">
                <a:solidFill>
                  <a:schemeClr val="accent3"/>
                </a:solidFill>
                <a:latin typeface="Arial Black" pitchFamily="34" charset="0"/>
                <a:cs typeface="Arial" pitchFamily="34" charset="0"/>
              </a:rPr>
              <a:t>Центр экологической политики России</a:t>
            </a:r>
            <a:endParaRPr lang="ru-RU" sz="900" cap="all" dirty="0">
              <a:solidFill>
                <a:schemeClr val="accent3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520" y="245840"/>
            <a:ext cx="38481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 cap="all" dirty="0" smtClean="0">
                <a:solidFill>
                  <a:schemeClr val="accent3"/>
                </a:solidFill>
                <a:latin typeface="Arial Black" pitchFamily="34" charset="0"/>
                <a:cs typeface="Arial" pitchFamily="34" charset="0"/>
              </a:rPr>
              <a:t>Центр устойчивого развития и здоровья среды</a:t>
            </a:r>
            <a:endParaRPr lang="ru-RU" sz="900" cap="all" dirty="0">
              <a:solidFill>
                <a:schemeClr val="accent3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1680" y="1700808"/>
            <a:ext cx="6840760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Перечень поручений по итогам заседания Госсовета: 2017</a:t>
            </a:r>
          </a:p>
          <a:p>
            <a:endParaRPr lang="ru-RU" sz="3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lvl="1" indent="-257175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«переход России к </a:t>
            </a:r>
            <a:r>
              <a:rPr lang="ru-RU" sz="1600" dirty="0" smtClean="0"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модели</a:t>
            </a: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экологически устойчивого развития» </a:t>
            </a:r>
          </a:p>
          <a:p>
            <a:pPr marL="342900" lvl="1" indent="-257175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«использование </a:t>
            </a:r>
            <a:r>
              <a:rPr lang="ru-RU" sz="1600" dirty="0" smtClean="0"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системы</a:t>
            </a: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индикаторов устойчивого развития» </a:t>
            </a:r>
          </a:p>
          <a:p>
            <a:pPr marL="342900" lvl="1" indent="-257175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«</a:t>
            </a:r>
            <a:r>
              <a:rPr lang="ru-RU" sz="1600" dirty="0" smtClean="0"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механизмов</a:t>
            </a: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, обеспечивающих экологически устойчивое развитие»</a:t>
            </a:r>
          </a:p>
          <a:p>
            <a:pPr marL="342900" lvl="1" indent="-257175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«формирование системы компенсаций (платежей) за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экосистемные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услуги, исходя из понимания роли </a:t>
            </a:r>
            <a:r>
              <a:rPr lang="ru-RU" sz="1600" dirty="0"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России как экологического донора</a:t>
            </a: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»</a:t>
            </a:r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  <a:latin typeface="Arial Black" panose="020B0A040201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95536" y="741015"/>
            <a:ext cx="8352928" cy="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567855" y="6165304"/>
            <a:ext cx="6048672" cy="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793579" y="6392361"/>
            <a:ext cx="35541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cap="all" dirty="0" smtClean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Экологически устойчивое развитие</a:t>
            </a:r>
            <a:endParaRPr lang="ru-RU" sz="1100" cap="all" dirty="0">
              <a:solidFill>
                <a:schemeClr val="accent3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49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ork\Desktop\Pinac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211290"/>
            <a:ext cx="1224135" cy="243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48828"/>
            <a:ext cx="504056" cy="471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148064" y="245840"/>
            <a:ext cx="33843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cap="all" dirty="0" smtClean="0">
                <a:solidFill>
                  <a:srgbClr val="9BBB59"/>
                </a:solidFill>
                <a:latin typeface="Arial Black" pitchFamily="34" charset="0"/>
                <a:cs typeface="Arial" pitchFamily="34" charset="0"/>
              </a:rPr>
              <a:t>Центр экологической политики России</a:t>
            </a:r>
            <a:endParaRPr lang="ru-RU" sz="900" cap="all" dirty="0">
              <a:solidFill>
                <a:srgbClr val="9BBB59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520" y="245840"/>
            <a:ext cx="38481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 cap="all" dirty="0" smtClean="0">
                <a:solidFill>
                  <a:srgbClr val="9BBB59"/>
                </a:solidFill>
                <a:latin typeface="Arial Black" pitchFamily="34" charset="0"/>
                <a:cs typeface="Arial" pitchFamily="34" charset="0"/>
              </a:rPr>
              <a:t>Центр устойчивого развития и здоровья среды</a:t>
            </a:r>
            <a:endParaRPr lang="ru-RU" sz="900" cap="all" dirty="0">
              <a:solidFill>
                <a:srgbClr val="9BBB59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1680" y="1865436"/>
            <a:ext cx="68407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Стратегия экологической безопасности Российской Федерации на период до 2025 </a:t>
            </a:r>
            <a:r>
              <a:rPr lang="ru-RU" sz="20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года: апрель 2017 года</a:t>
            </a:r>
            <a:endParaRPr lang="ru-RU" sz="2000" b="1" dirty="0">
              <a:solidFill>
                <a:prstClr val="black">
                  <a:lumMod val="85000"/>
                  <a:lumOff val="15000"/>
                </a:prst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ru-RU" sz="2000" b="1" dirty="0">
              <a:solidFill>
                <a:prstClr val="black">
                  <a:lumMod val="85000"/>
                  <a:lumOff val="15000"/>
                </a:prst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ru-RU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Стратегия </a:t>
            </a:r>
            <a:r>
              <a:rPr lang="ru-RU" sz="20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экономической безопасности </a:t>
            </a:r>
            <a:r>
              <a:rPr lang="ru-RU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Российской Федерации на период до 2025 </a:t>
            </a:r>
            <a:r>
              <a:rPr lang="ru-RU" sz="20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года: май 2017 года</a:t>
            </a:r>
            <a:endParaRPr lang="ru-RU" sz="2000" b="1" dirty="0">
              <a:solidFill>
                <a:prstClr val="black">
                  <a:lumMod val="85000"/>
                  <a:lumOff val="15000"/>
                </a:prst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95536" y="741015"/>
            <a:ext cx="8352928" cy="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567855" y="6165304"/>
            <a:ext cx="6048672" cy="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793579" y="6392361"/>
            <a:ext cx="35541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cap="all" dirty="0" smtClean="0">
                <a:solidFill>
                  <a:srgbClr val="9BBB59">
                    <a:lumMod val="75000"/>
                  </a:srgbClr>
                </a:solidFill>
                <a:latin typeface="Arial Black" panose="020B0A04020102020204" pitchFamily="34" charset="0"/>
              </a:rPr>
              <a:t>Экологически устойчивое развитие</a:t>
            </a:r>
            <a:endParaRPr lang="ru-RU" sz="1100" cap="all" dirty="0">
              <a:solidFill>
                <a:srgbClr val="9BBB59">
                  <a:lumMod val="75000"/>
                </a:srgb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44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ork\Desktop\Pinac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211290"/>
            <a:ext cx="1224135" cy="243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48828"/>
            <a:ext cx="504056" cy="471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51520" y="245840"/>
            <a:ext cx="38481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 cap="all" dirty="0" smtClean="0">
                <a:solidFill>
                  <a:schemeClr val="accent3"/>
                </a:solidFill>
                <a:latin typeface="Arial Black" pitchFamily="34" charset="0"/>
                <a:cs typeface="Arial" pitchFamily="34" charset="0"/>
              </a:rPr>
              <a:t>Центр устойчивого развития и здоровья среды</a:t>
            </a:r>
            <a:endParaRPr lang="ru-RU" sz="900" cap="all" dirty="0">
              <a:solidFill>
                <a:schemeClr val="accent3"/>
              </a:solidFill>
              <a:latin typeface="Arial Black" pitchFamily="34" charset="0"/>
              <a:cs typeface="Arial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95536" y="741015"/>
            <a:ext cx="8352928" cy="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567855" y="6165304"/>
            <a:ext cx="6048672" cy="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702359" y="2204864"/>
            <a:ext cx="5898938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70-я сессия Генеральная Ассамблея 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ООН</a:t>
            </a:r>
          </a:p>
          <a:p>
            <a:endParaRPr lang="ru-RU" sz="5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00025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«…восстановить 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нарушенный человеком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баланс между биосферой и </a:t>
            </a:r>
            <a:r>
              <a:rPr 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техносферой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. Это действительно вызов планетарного масштаба</a:t>
            </a: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.»</a:t>
            </a:r>
          </a:p>
          <a:p>
            <a:pPr marL="85725" algn="r">
              <a:buClr>
                <a:schemeClr val="accent3">
                  <a:lumMod val="75000"/>
                </a:schemeClr>
              </a:buClr>
            </a:pPr>
            <a:endParaRPr lang="ru-RU" sz="16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85725" algn="r">
              <a:buClr>
                <a:schemeClr val="accent3">
                  <a:lumMod val="75000"/>
                </a:schemeClr>
              </a:buClr>
            </a:pP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Президент России В.В. Путин</a:t>
            </a:r>
          </a:p>
          <a:p>
            <a:pPr marL="85725" algn="r">
              <a:buClr>
                <a:schemeClr val="accent3">
                  <a:lumMod val="75000"/>
                </a:schemeClr>
              </a:buClr>
            </a:pP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28 сентября 2015 года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93579" y="6392361"/>
            <a:ext cx="35541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cap="all" dirty="0" smtClean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Экологически устойчивое развитие</a:t>
            </a:r>
            <a:endParaRPr lang="ru-RU" sz="1100" cap="all" dirty="0">
              <a:solidFill>
                <a:schemeClr val="accent3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92487" y="90872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«По тому как люди ценят природу и ее ресурсы, а также свою жизнь и здоровье и определяется уровень развития общества».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36578" y="245840"/>
            <a:ext cx="36118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cap="all" dirty="0" smtClean="0">
                <a:solidFill>
                  <a:srgbClr val="9BBB59"/>
                </a:solidFill>
                <a:latin typeface="Arial Black" pitchFamily="34" charset="0"/>
                <a:cs typeface="Arial" pitchFamily="34" charset="0"/>
              </a:rPr>
              <a:t>Центр экологической политики и культуры</a:t>
            </a:r>
            <a:endParaRPr lang="ru-RU" sz="900" cap="all" dirty="0">
              <a:solidFill>
                <a:srgbClr val="9BBB59"/>
              </a:solidFill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88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ork\Desktop\Pinac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211290"/>
            <a:ext cx="1224135" cy="243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48828"/>
            <a:ext cx="504056" cy="471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148064" y="245840"/>
            <a:ext cx="33843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cap="all" dirty="0" smtClean="0">
                <a:solidFill>
                  <a:schemeClr val="accent3"/>
                </a:solidFill>
                <a:latin typeface="Arial Black" pitchFamily="34" charset="0"/>
                <a:cs typeface="Arial" pitchFamily="34" charset="0"/>
              </a:rPr>
              <a:t>Центр экологической политики России</a:t>
            </a:r>
            <a:endParaRPr lang="ru-RU" sz="900" cap="all" dirty="0">
              <a:solidFill>
                <a:schemeClr val="accent3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520" y="245840"/>
            <a:ext cx="38481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 cap="all" dirty="0" smtClean="0">
                <a:solidFill>
                  <a:schemeClr val="accent3"/>
                </a:solidFill>
                <a:latin typeface="Arial Black" pitchFamily="34" charset="0"/>
                <a:cs typeface="Arial" pitchFamily="34" charset="0"/>
              </a:rPr>
              <a:t>Центр устойчивого развития и здоровья среды</a:t>
            </a:r>
            <a:endParaRPr lang="ru-RU" sz="900" cap="all" dirty="0">
              <a:solidFill>
                <a:schemeClr val="accent3"/>
              </a:solidFill>
              <a:latin typeface="Arial Black" pitchFamily="34" charset="0"/>
              <a:cs typeface="Arial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95536" y="741015"/>
            <a:ext cx="8352928" cy="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567855" y="6165304"/>
            <a:ext cx="6048672" cy="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715307" y="2420888"/>
            <a:ext cx="5898938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5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00025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«Гармония отношений человека и природы: новое качество экономической политики и устойчивое развитие».</a:t>
            </a:r>
          </a:p>
          <a:p>
            <a:pPr marL="85725" algn="r">
              <a:buClr>
                <a:schemeClr val="accent3">
                  <a:lumMod val="75000"/>
                </a:schemeClr>
              </a:buClr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Б.Н. </a:t>
            </a:r>
            <a:r>
              <a:rPr lang="ru-RU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Порфильев</a:t>
            </a:r>
            <a:endParaRPr lang="ru-RU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85725" algn="r">
              <a:buClr>
                <a:schemeClr val="accent3">
                  <a:lumMod val="75000"/>
                </a:schemeClr>
              </a:buClr>
            </a:pP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«Экономическое 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измерение гармонии человека и 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природы»</a:t>
            </a:r>
            <a:endParaRPr lang="ru-RU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85725" algn="r">
              <a:buClr>
                <a:schemeClr val="accent3">
                  <a:lumMod val="75000"/>
                </a:schemeClr>
              </a:buClr>
            </a:pPr>
            <a:endParaRPr lang="ru-RU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85725" algn="r">
              <a:buClr>
                <a:schemeClr val="accent3">
                  <a:lumMod val="75000"/>
                </a:schemeClr>
              </a:buClr>
            </a:pPr>
            <a:endParaRPr lang="ru-RU" sz="16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93579" y="6392361"/>
            <a:ext cx="35541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cap="all" dirty="0" smtClean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Экологически устойчивое развитие</a:t>
            </a:r>
            <a:endParaRPr lang="ru-RU" sz="1100" cap="all" dirty="0">
              <a:solidFill>
                <a:schemeClr val="accent3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77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ork\Desktop\Pinac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211290"/>
            <a:ext cx="1224135" cy="243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48828"/>
            <a:ext cx="504056" cy="471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148064" y="245840"/>
            <a:ext cx="33843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cap="all" dirty="0" smtClean="0">
                <a:solidFill>
                  <a:schemeClr val="accent3"/>
                </a:solidFill>
                <a:latin typeface="Arial Black" pitchFamily="34" charset="0"/>
                <a:cs typeface="Arial" pitchFamily="34" charset="0"/>
              </a:rPr>
              <a:t>Центр экологической политики России</a:t>
            </a:r>
            <a:endParaRPr lang="ru-RU" sz="900" cap="all" dirty="0">
              <a:solidFill>
                <a:schemeClr val="accent3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520" y="245840"/>
            <a:ext cx="38481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 cap="all" dirty="0" smtClean="0">
                <a:solidFill>
                  <a:schemeClr val="accent3"/>
                </a:solidFill>
                <a:latin typeface="Arial Black" pitchFamily="34" charset="0"/>
                <a:cs typeface="Arial" pitchFamily="34" charset="0"/>
              </a:rPr>
              <a:t>Центр устойчивого развития и здоровья среды</a:t>
            </a:r>
            <a:endParaRPr lang="ru-RU" sz="900" cap="all" dirty="0">
              <a:solidFill>
                <a:schemeClr val="accent3"/>
              </a:solidFill>
              <a:latin typeface="Arial Black" pitchFamily="34" charset="0"/>
              <a:cs typeface="Arial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95536" y="741015"/>
            <a:ext cx="8352928" cy="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567855" y="6165304"/>
            <a:ext cx="6048672" cy="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717590" y="2132856"/>
            <a:ext cx="5898938" cy="2231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5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85725" algn="r">
              <a:buClr>
                <a:schemeClr val="accent3">
                  <a:lumMod val="75000"/>
                </a:schemeClr>
              </a:buClr>
            </a:pPr>
            <a:endParaRPr lang="ru-RU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00025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«Жизнедеятельность человека должна быть устремлена к гармонии с природой и строиться на основе нравственных принципов экологической культуры».</a:t>
            </a:r>
          </a:p>
          <a:p>
            <a:pPr marL="85725" algn="r">
              <a:buClr>
                <a:schemeClr val="accent3">
                  <a:lumMod val="75000"/>
                </a:schemeClr>
              </a:buClr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И.Д. Кобзон</a:t>
            </a:r>
          </a:p>
          <a:p>
            <a:pPr marL="85725" algn="r">
              <a:buClr>
                <a:schemeClr val="accent3">
                  <a:lumMod val="75000"/>
                </a:schemeClr>
              </a:buClr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«Исцеление культурой»</a:t>
            </a:r>
            <a:endParaRPr lang="ru-RU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85725" algn="r">
              <a:buClr>
                <a:schemeClr val="accent3">
                  <a:lumMod val="75000"/>
                </a:schemeClr>
              </a:buClr>
            </a:pPr>
            <a:endParaRPr lang="ru-RU" sz="16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93579" y="6392361"/>
            <a:ext cx="35541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cap="all" dirty="0" smtClean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Экологически устойчивое развитие</a:t>
            </a:r>
            <a:endParaRPr lang="ru-RU" sz="1100" cap="all" dirty="0">
              <a:solidFill>
                <a:schemeClr val="accent3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05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ork\Desktop\Pinac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211290"/>
            <a:ext cx="1224135" cy="243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48828"/>
            <a:ext cx="504056" cy="471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148064" y="245840"/>
            <a:ext cx="33843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cap="all" dirty="0" smtClean="0">
                <a:solidFill>
                  <a:schemeClr val="accent3"/>
                </a:solidFill>
                <a:latin typeface="Arial Black" pitchFamily="34" charset="0"/>
                <a:cs typeface="Arial" pitchFamily="34" charset="0"/>
              </a:rPr>
              <a:t>Центр экологической политики России</a:t>
            </a:r>
            <a:endParaRPr lang="ru-RU" sz="900" cap="all" dirty="0">
              <a:solidFill>
                <a:schemeClr val="accent3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520" y="245840"/>
            <a:ext cx="38481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 cap="all" dirty="0" smtClean="0">
                <a:solidFill>
                  <a:schemeClr val="accent3"/>
                </a:solidFill>
                <a:latin typeface="Arial Black" pitchFamily="34" charset="0"/>
                <a:cs typeface="Arial" pitchFamily="34" charset="0"/>
              </a:rPr>
              <a:t>Центр устойчивого развития и здоровья среды</a:t>
            </a:r>
            <a:endParaRPr lang="ru-RU" sz="900" cap="all" dirty="0">
              <a:solidFill>
                <a:schemeClr val="accent3"/>
              </a:solidFill>
              <a:latin typeface="Arial Black" pitchFamily="34" charset="0"/>
              <a:cs typeface="Arial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95536" y="741015"/>
            <a:ext cx="8352928" cy="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567855" y="6165304"/>
            <a:ext cx="6048672" cy="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Объект 2"/>
          <p:cNvSpPr txBox="1">
            <a:spLocks/>
          </p:cNvSpPr>
          <p:nvPr/>
        </p:nvSpPr>
        <p:spPr>
          <a:xfrm>
            <a:off x="4471499" y="1412776"/>
            <a:ext cx="4215299" cy="190210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rgbClr val="008E40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rgbClr val="0067B4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rgbClr val="008E40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rgbClr val="C00000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rgbClr val="FCAF2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defTabSz="91440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1400" b="1" cap="all" dirty="0"/>
              <a:t>Примеры «</a:t>
            </a:r>
            <a:r>
              <a:rPr lang="ru-RU" sz="1400" b="1" cap="all" dirty="0" err="1"/>
              <a:t>декаплинга</a:t>
            </a:r>
            <a:r>
              <a:rPr lang="ru-RU" sz="1400" b="1" cap="all" dirty="0"/>
              <a:t>»:</a:t>
            </a:r>
          </a:p>
          <a:p>
            <a:pPr marL="45720" indent="0" defTabSz="91440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1400" b="1" cap="all" dirty="0"/>
              <a:t>рассогласование экономического роста и потребления природных ресурсов</a:t>
            </a:r>
            <a:endParaRPr lang="ru-RU" sz="1400" b="1" cap="all" dirty="0" smtClean="0"/>
          </a:p>
        </p:txBody>
      </p:sp>
      <p:pic>
        <p:nvPicPr>
          <p:cNvPr id="11" name="Picture 2" descr="D:\Мои документы\В.М. Захаров\2016\РМОУ\Toms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448" y="2467808"/>
            <a:ext cx="4909438" cy="307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793579" y="6392361"/>
            <a:ext cx="35541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cap="all" dirty="0" smtClean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Экологически устойчивое развитие</a:t>
            </a:r>
            <a:endParaRPr lang="ru-RU" sz="1100" cap="all" dirty="0">
              <a:solidFill>
                <a:schemeClr val="accent3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7" y="-58827"/>
            <a:ext cx="9143999" cy="847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41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ork\Desktop\Pinac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211290"/>
            <a:ext cx="1224135" cy="243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48828"/>
            <a:ext cx="504056" cy="471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148064" y="245840"/>
            <a:ext cx="33843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cap="all" dirty="0" smtClean="0">
                <a:solidFill>
                  <a:schemeClr val="accent3"/>
                </a:solidFill>
                <a:latin typeface="Arial Black" pitchFamily="34" charset="0"/>
                <a:cs typeface="Arial" pitchFamily="34" charset="0"/>
              </a:rPr>
              <a:t>Центр экологической политики России</a:t>
            </a:r>
            <a:endParaRPr lang="ru-RU" sz="900" cap="all" dirty="0">
              <a:solidFill>
                <a:schemeClr val="accent3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520" y="245840"/>
            <a:ext cx="38481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 cap="all" dirty="0" smtClean="0">
                <a:solidFill>
                  <a:schemeClr val="accent3"/>
                </a:solidFill>
                <a:latin typeface="Arial Black" pitchFamily="34" charset="0"/>
                <a:cs typeface="Arial" pitchFamily="34" charset="0"/>
              </a:rPr>
              <a:t>Центр устойчивого развития и здоровья среды</a:t>
            </a:r>
            <a:endParaRPr lang="ru-RU" sz="900" cap="all" dirty="0">
              <a:solidFill>
                <a:schemeClr val="accent3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0590" y="2098868"/>
            <a:ext cx="7681850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Экология 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и приоритеты 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современного 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развития</a:t>
            </a:r>
          </a:p>
          <a:p>
            <a:endParaRPr lang="ru-RU" sz="3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lvl="1" indent="-257175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Arial Black" panose="020B0A040201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lvl="1" indent="-257175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экология и развитие:     устойчивое развитие</a:t>
            </a:r>
          </a:p>
          <a:p>
            <a:pPr marL="342900" lvl="1" indent="-257175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экология и политика:     экологическая политика - 					      политика</a:t>
            </a:r>
          </a:p>
          <a:p>
            <a:pPr marL="342900" lvl="1" indent="-257175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экология и экономика:  «зеленая» экономика - 					      экономика</a:t>
            </a:r>
          </a:p>
          <a:p>
            <a:pPr marL="342900" lvl="1" indent="-257175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экология и право: 	      экологическое право - 				      	      право</a:t>
            </a:r>
          </a:p>
          <a:p>
            <a:pPr marL="342900" lvl="1" indent="-257175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lvl="1" indent="-257175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95536" y="741015"/>
            <a:ext cx="8352928" cy="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567855" y="6165304"/>
            <a:ext cx="6048672" cy="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793579" y="6392361"/>
            <a:ext cx="35541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cap="all" dirty="0" smtClean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Экологически устойчивое развитие</a:t>
            </a:r>
            <a:endParaRPr lang="ru-RU" sz="1100" cap="all" dirty="0">
              <a:solidFill>
                <a:schemeClr val="accent3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71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ork\Desktop\Pinac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211290"/>
            <a:ext cx="1224135" cy="243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48828"/>
            <a:ext cx="504056" cy="471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148064" y="245840"/>
            <a:ext cx="33843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cap="all" dirty="0" smtClean="0">
                <a:solidFill>
                  <a:schemeClr val="accent3"/>
                </a:solidFill>
                <a:latin typeface="Arial Black" pitchFamily="34" charset="0"/>
                <a:cs typeface="Arial" pitchFamily="34" charset="0"/>
              </a:rPr>
              <a:t>Центр экологической политики России</a:t>
            </a:r>
            <a:endParaRPr lang="ru-RU" sz="900" cap="all" dirty="0">
              <a:solidFill>
                <a:schemeClr val="accent3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520" y="245840"/>
            <a:ext cx="38481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 cap="all" dirty="0" smtClean="0">
                <a:solidFill>
                  <a:schemeClr val="accent3"/>
                </a:solidFill>
                <a:latin typeface="Arial Black" pitchFamily="34" charset="0"/>
                <a:cs typeface="Arial" pitchFamily="34" charset="0"/>
              </a:rPr>
              <a:t>Центр устойчивого развития и здоровья среды</a:t>
            </a:r>
            <a:endParaRPr lang="ru-RU" sz="900" cap="all" dirty="0">
              <a:solidFill>
                <a:schemeClr val="accent3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66510" y="1873131"/>
            <a:ext cx="71539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Экология 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и приоритеты 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современного 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развития</a:t>
            </a:r>
          </a:p>
          <a:p>
            <a:pPr marL="342900" lvl="1" indent="-257175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Arial Black" panose="020B0A040201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lvl="1" indent="-257175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экология и культура:        экологическая культура - 				         культура</a:t>
            </a:r>
          </a:p>
          <a:p>
            <a:pPr marL="342900" lvl="1" indent="-257175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экология и образование: экологическое образование -			         образование</a:t>
            </a:r>
          </a:p>
          <a:p>
            <a:pPr marL="342900" lvl="1" indent="-257175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экология и общество:       общественный интерес - 				         личная заинтересованность</a:t>
            </a:r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  <a:latin typeface="Arial Black" panose="020B0A040201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lvl="1" indent="-257175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lvl="1" indent="-257175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95536" y="741015"/>
            <a:ext cx="8352928" cy="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567855" y="6165304"/>
            <a:ext cx="6048672" cy="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793579" y="6392361"/>
            <a:ext cx="35541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cap="all" dirty="0" smtClean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Экологически устойчивое развитие</a:t>
            </a:r>
            <a:endParaRPr lang="ru-RU" sz="1100" cap="all" dirty="0">
              <a:solidFill>
                <a:schemeClr val="accent3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09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ork\Desktop\Pinac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211290"/>
            <a:ext cx="1224135" cy="243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48828"/>
            <a:ext cx="504056" cy="471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148064" y="245840"/>
            <a:ext cx="33843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cap="all" dirty="0" smtClean="0">
                <a:solidFill>
                  <a:schemeClr val="accent3"/>
                </a:solidFill>
                <a:latin typeface="Arial Black" pitchFamily="34" charset="0"/>
                <a:cs typeface="Arial" pitchFamily="34" charset="0"/>
              </a:rPr>
              <a:t>Центр экологической политики России</a:t>
            </a:r>
            <a:endParaRPr lang="ru-RU" sz="900" cap="all" dirty="0">
              <a:solidFill>
                <a:schemeClr val="accent3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520" y="245840"/>
            <a:ext cx="38481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 cap="all" dirty="0" smtClean="0">
                <a:solidFill>
                  <a:schemeClr val="accent3"/>
                </a:solidFill>
                <a:latin typeface="Arial Black" pitchFamily="34" charset="0"/>
                <a:cs typeface="Arial" pitchFamily="34" charset="0"/>
              </a:rPr>
              <a:t>Центр устойчивого развития и здоровья среды</a:t>
            </a:r>
            <a:endParaRPr lang="ru-RU" sz="900" cap="all" dirty="0">
              <a:solidFill>
                <a:schemeClr val="accent3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1680" y="1865436"/>
            <a:ext cx="6840760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Экологически устойчивое развитие: человек и природа</a:t>
            </a:r>
          </a:p>
          <a:p>
            <a:endParaRPr lang="ru-RU" sz="3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lvl="1" indent="-257175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Экология сегодня: экология как мировоззрение</a:t>
            </a:r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  <a:latin typeface="Arial Black" panose="020B0A040201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lvl="1" indent="-257175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Устойчивое развитие: будущее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, которого мы </a:t>
            </a: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хотим</a:t>
            </a:r>
          </a:p>
          <a:p>
            <a:pPr marL="342900" lvl="1" indent="-257175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Экология и экономика: «зеленая» экономика</a:t>
            </a:r>
          </a:p>
          <a:p>
            <a:pPr marL="342900" lvl="1" indent="-257175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Экология и </a:t>
            </a: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культура</a:t>
            </a:r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  <a:latin typeface="Arial Black" panose="020B0A040201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lvl="1" indent="-257175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Экосистемные</a:t>
            </a: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услуги и здоровье среды</a:t>
            </a:r>
          </a:p>
          <a:p>
            <a:pPr marL="342900" lvl="1" indent="-257175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lvl="1" indent="-257175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lvl="1" indent="-257175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Экология и устойчивое развитие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95536" y="741015"/>
            <a:ext cx="8352928" cy="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567855" y="6165304"/>
            <a:ext cx="6048672" cy="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793579" y="6392361"/>
            <a:ext cx="35541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cap="all" dirty="0" smtClean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Экологически устойчивое развитие</a:t>
            </a:r>
            <a:endParaRPr lang="ru-RU" sz="1100" cap="all" dirty="0">
              <a:solidFill>
                <a:schemeClr val="accent3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Выгнутая вправо стрелка 9"/>
          <p:cNvSpPr/>
          <p:nvPr/>
        </p:nvSpPr>
        <p:spPr>
          <a:xfrm flipH="1">
            <a:off x="827583" y="2780929"/>
            <a:ext cx="502729" cy="1430362"/>
          </a:xfrm>
          <a:prstGeom prst="curved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2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ork\Desktop\Pinac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211290"/>
            <a:ext cx="1224135" cy="243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48828"/>
            <a:ext cx="504056" cy="471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148064" y="245840"/>
            <a:ext cx="33843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cap="all" dirty="0" smtClean="0">
                <a:solidFill>
                  <a:schemeClr val="accent3"/>
                </a:solidFill>
                <a:latin typeface="Arial Black" pitchFamily="34" charset="0"/>
                <a:cs typeface="Arial" pitchFamily="34" charset="0"/>
              </a:rPr>
              <a:t>Центр экологической политики России</a:t>
            </a:r>
            <a:endParaRPr lang="ru-RU" sz="900" cap="all" dirty="0">
              <a:solidFill>
                <a:schemeClr val="accent3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520" y="245840"/>
            <a:ext cx="38481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 cap="all" dirty="0" smtClean="0">
                <a:solidFill>
                  <a:schemeClr val="accent3"/>
                </a:solidFill>
                <a:latin typeface="Arial Black" pitchFamily="34" charset="0"/>
                <a:cs typeface="Arial" pitchFamily="34" charset="0"/>
              </a:rPr>
              <a:t>Центр устойчивого развития и здоровья среды</a:t>
            </a:r>
            <a:endParaRPr lang="ru-RU" sz="900" cap="all" dirty="0">
              <a:solidFill>
                <a:schemeClr val="accent3"/>
              </a:solidFill>
              <a:latin typeface="Arial Black" pitchFamily="34" charset="0"/>
              <a:cs typeface="Arial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95536" y="741015"/>
            <a:ext cx="8352928" cy="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567855" y="6165304"/>
            <a:ext cx="6048672" cy="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Объект 2"/>
          <p:cNvSpPr txBox="1">
            <a:spLocks/>
          </p:cNvSpPr>
          <p:nvPr/>
        </p:nvSpPr>
        <p:spPr>
          <a:xfrm>
            <a:off x="1007182" y="1844824"/>
            <a:ext cx="5833070" cy="2016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Wingdings" pitchFamily="2" charset="2"/>
              <a:buNone/>
              <a:defRPr/>
            </a:pPr>
            <a:r>
              <a:rPr lang="ru-RU" sz="20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Экологические </a:t>
            </a:r>
            <a:r>
              <a:rPr lang="ru-RU" sz="2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вызовы</a:t>
            </a:r>
          </a:p>
          <a:p>
            <a:pPr indent="-257175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исчерпание </a:t>
            </a: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ресурсов</a:t>
            </a:r>
          </a:p>
          <a:p>
            <a:pPr indent="-257175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деградация экосистем</a:t>
            </a:r>
          </a:p>
          <a:p>
            <a:pPr indent="-257175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обеднение биоразнообразия</a:t>
            </a:r>
          </a:p>
          <a:p>
            <a:pPr indent="-257175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загрязнение </a:t>
            </a: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среды</a:t>
            </a:r>
          </a:p>
          <a:p>
            <a:pPr indent="-257175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изменение </a:t>
            </a:r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климата</a:t>
            </a:r>
            <a:endParaRPr lang="ru-RU" sz="1600" b="1" dirty="0">
              <a:solidFill>
                <a:schemeClr val="tx1">
                  <a:lumMod val="50000"/>
                  <a:lumOff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Выгнутая вправо стрелка 15"/>
          <p:cNvSpPr/>
          <p:nvPr/>
        </p:nvSpPr>
        <p:spPr>
          <a:xfrm>
            <a:off x="6084168" y="2780928"/>
            <a:ext cx="576262" cy="1439862"/>
          </a:xfrm>
          <a:prstGeom prst="curved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6941268" y="2966437"/>
            <a:ext cx="1879204" cy="11826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>
              <a:buClr>
                <a:schemeClr val="accent3">
                  <a:lumMod val="75000"/>
                </a:schemeClr>
              </a:buClr>
              <a:buNone/>
              <a:defRPr/>
            </a:pPr>
            <a:r>
              <a:rPr lang="ru-RU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экологический кризис:</a:t>
            </a:r>
          </a:p>
          <a:p>
            <a:pPr marL="85725" indent="0">
              <a:buClr>
                <a:schemeClr val="accent3">
                  <a:lumMod val="75000"/>
                </a:schemeClr>
              </a:buClr>
              <a:buNone/>
              <a:defRPr/>
            </a:pPr>
            <a:r>
              <a:rPr lang="ru-RU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угроза или реальность?</a:t>
            </a:r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1007182" y="3933056"/>
            <a:ext cx="5833070" cy="2016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57175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нарушение баланса (</a:t>
            </a:r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гомеостаза)</a:t>
            </a:r>
          </a:p>
          <a:p>
            <a:pPr marL="85725" indent="0">
              <a:buClr>
                <a:schemeClr val="accent3">
                  <a:lumMod val="75000"/>
                </a:schemeClr>
              </a:buClr>
              <a:buNone/>
              <a:defRPr/>
            </a:pP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   биосферы</a:t>
            </a:r>
            <a:endParaRPr lang="ru-RU" sz="1600" b="1" dirty="0">
              <a:solidFill>
                <a:schemeClr val="tx1">
                  <a:lumMod val="50000"/>
                  <a:lumOff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93579" y="6392361"/>
            <a:ext cx="35541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cap="all" dirty="0" smtClean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Экологически устойчивое развитие</a:t>
            </a:r>
            <a:endParaRPr lang="ru-RU" sz="1100" cap="all" dirty="0">
              <a:solidFill>
                <a:schemeClr val="accent3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74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ork\Desktop\Pinac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211290"/>
            <a:ext cx="1224135" cy="243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48828"/>
            <a:ext cx="504056" cy="471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51520" y="245840"/>
            <a:ext cx="38481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 cap="all" dirty="0" smtClean="0">
                <a:solidFill>
                  <a:schemeClr val="accent3"/>
                </a:solidFill>
                <a:latin typeface="Arial Black" pitchFamily="34" charset="0"/>
                <a:cs typeface="Arial" pitchFamily="34" charset="0"/>
              </a:rPr>
              <a:t>Центр устойчивого развития и здоровья среды</a:t>
            </a:r>
            <a:endParaRPr lang="ru-RU" sz="900" cap="all" dirty="0">
              <a:solidFill>
                <a:schemeClr val="accent3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8755" y="1844824"/>
            <a:ext cx="6840760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Пути развития</a:t>
            </a:r>
          </a:p>
          <a:p>
            <a:endParaRPr lang="ru-RU" sz="300" b="1" dirty="0">
              <a:solidFill>
                <a:schemeClr val="tx1">
                  <a:lumMod val="85000"/>
                  <a:lumOff val="1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lvl="0" indent="-28575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освоение и охрана </a:t>
            </a: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природы</a:t>
            </a:r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  <a:latin typeface="Arial Black" panose="020B0A04020102020204" pitchFamily="34" charset="0"/>
            </a:endParaRPr>
          </a:p>
          <a:p>
            <a:pPr marL="285750" lvl="0" indent="-28575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инвестиции и </a:t>
            </a: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доходность</a:t>
            </a:r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  <a:latin typeface="Arial Black" panose="020B0A04020102020204" pitchFamily="34" charset="0"/>
            </a:endParaRPr>
          </a:p>
          <a:p>
            <a:pPr marL="285750" lvl="0" indent="-28575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инвестиции в будущее: </a:t>
            </a: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безопасность и перспективы развития</a:t>
            </a:r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  <a:latin typeface="Arial Black" panose="020B0A04020102020204" pitchFamily="34" charset="0"/>
            </a:endParaRPr>
          </a:p>
          <a:p>
            <a:pPr marL="285750" lvl="0" indent="-28575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«Экологические </a:t>
            </a: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приоритеты»: 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чуть изменится газовый состав атмосферы и не понадобятся новые модели развития</a:t>
            </a:r>
          </a:p>
          <a:p>
            <a:pPr marL="342900" lvl="1" indent="-257175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Arial Black" panose="020B0A040201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ru-RU" sz="2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Экология </a:t>
            </a:r>
            <a:r>
              <a:rPr lang="ru-RU" sz="20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и устойчивое развитие: туда и обратно</a:t>
            </a:r>
          </a:p>
          <a:p>
            <a:pPr marL="285750" lvl="0" indent="-28575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сохранение природного богатства: </a:t>
            </a: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устойчивое  развитие</a:t>
            </a:r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  <a:latin typeface="Arial Black" panose="020B0A04020102020204" pitchFamily="34" charset="0"/>
            </a:endParaRPr>
          </a:p>
          <a:p>
            <a:pPr marL="285750" lvl="0" indent="-28575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устойчивое развитие: 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сохранение природного </a:t>
            </a: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богатства</a:t>
            </a:r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  <a:latin typeface="Arial Black" panose="020B0A04020102020204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95536" y="741015"/>
            <a:ext cx="8352928" cy="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567855" y="6165304"/>
            <a:ext cx="6048672" cy="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793579" y="6392361"/>
            <a:ext cx="35541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cap="all" dirty="0" smtClean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Экологически устойчивое развитие</a:t>
            </a:r>
            <a:endParaRPr lang="ru-RU" sz="1100" cap="all" dirty="0">
              <a:solidFill>
                <a:schemeClr val="accent3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580111" y="980728"/>
            <a:ext cx="33843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«Мы видим мир не таким, какой он есть, </a:t>
            </a:r>
          </a:p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таким, какие мы есть».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36578" y="245840"/>
            <a:ext cx="36118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cap="all" dirty="0" smtClean="0">
                <a:solidFill>
                  <a:srgbClr val="9BBB59"/>
                </a:solidFill>
                <a:latin typeface="Arial Black" pitchFamily="34" charset="0"/>
                <a:cs typeface="Arial" pitchFamily="34" charset="0"/>
              </a:rPr>
              <a:t>Центр экологической политики и культуры</a:t>
            </a:r>
            <a:endParaRPr lang="ru-RU" sz="900" cap="all" dirty="0">
              <a:solidFill>
                <a:srgbClr val="9BBB59"/>
              </a:solidFill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29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ork\Desktop\Pinac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211290"/>
            <a:ext cx="1224135" cy="243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48828"/>
            <a:ext cx="504056" cy="471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148064" y="245840"/>
            <a:ext cx="33843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cap="all" dirty="0" smtClean="0">
                <a:solidFill>
                  <a:srgbClr val="9BBB59"/>
                </a:solidFill>
                <a:latin typeface="Arial Black" pitchFamily="34" charset="0"/>
                <a:cs typeface="Arial" pitchFamily="34" charset="0"/>
              </a:rPr>
              <a:t>Центр экологической политики России</a:t>
            </a:r>
            <a:endParaRPr lang="ru-RU" sz="900" cap="all" dirty="0">
              <a:solidFill>
                <a:srgbClr val="9BBB59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520" y="245840"/>
            <a:ext cx="38481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 cap="all" dirty="0" smtClean="0">
                <a:solidFill>
                  <a:srgbClr val="9BBB59"/>
                </a:solidFill>
                <a:latin typeface="Arial Black" pitchFamily="34" charset="0"/>
                <a:cs typeface="Arial" pitchFamily="34" charset="0"/>
              </a:rPr>
              <a:t>Центр устойчивого развития и здоровья среды</a:t>
            </a:r>
            <a:endParaRPr lang="ru-RU" sz="900" cap="all" dirty="0">
              <a:solidFill>
                <a:srgbClr val="9BBB59"/>
              </a:solidFill>
              <a:latin typeface="Arial Black" pitchFamily="34" charset="0"/>
              <a:cs typeface="Arial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95536" y="741015"/>
            <a:ext cx="8352928" cy="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567855" y="6165304"/>
            <a:ext cx="6048672" cy="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793579" y="6392361"/>
            <a:ext cx="35541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cap="all" dirty="0" smtClean="0">
                <a:solidFill>
                  <a:srgbClr val="9BBB59">
                    <a:lumMod val="75000"/>
                  </a:srgbClr>
                </a:solidFill>
                <a:latin typeface="Arial Black" panose="020B0A04020102020204" pitchFamily="34" charset="0"/>
              </a:rPr>
              <a:t>Экологически устойчивое развитие</a:t>
            </a:r>
            <a:endParaRPr lang="ru-RU" sz="1100" cap="all" dirty="0">
              <a:solidFill>
                <a:srgbClr val="9BBB59">
                  <a:lumMod val="75000"/>
                </a:srgbClr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57003" y="2132856"/>
            <a:ext cx="68407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Новые подходы</a:t>
            </a:r>
            <a:endParaRPr lang="ru-RU" sz="300" b="1" dirty="0">
              <a:solidFill>
                <a:prstClr val="black">
                  <a:lumMod val="85000"/>
                  <a:lumOff val="15000"/>
                </a:prst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lvl="1" indent="-257175">
              <a:buClr>
                <a:srgbClr val="9BBB59">
                  <a:lumMod val="75000"/>
                </a:srgbClr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«зеленая» экономика: различные направления</a:t>
            </a:r>
            <a:endParaRPr lang="ru-RU" sz="1600" dirty="0">
              <a:solidFill>
                <a:prstClr val="black">
                  <a:lumMod val="50000"/>
                  <a:lumOff val="50000"/>
                </a:prstClr>
              </a:solidFill>
              <a:latin typeface="Arial Black" panose="020B0A040201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lvl="1" indent="-257175">
              <a:buClr>
                <a:srgbClr val="9BBB59">
                  <a:lumMod val="75000"/>
                </a:srgbClr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климатические программы</a:t>
            </a:r>
            <a:endParaRPr lang="ru-RU" sz="1600" dirty="0">
              <a:solidFill>
                <a:prstClr val="black">
                  <a:lumMod val="50000"/>
                  <a:lumOff val="50000"/>
                </a:prstClr>
              </a:solidFill>
              <a:latin typeface="Arial Black" panose="020B0A040201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lvl="1" indent="-257175">
              <a:buClr>
                <a:srgbClr val="9BBB59">
                  <a:lumMod val="75000"/>
                </a:srgbClr>
              </a:buClr>
              <a:buFont typeface="Wingdings" panose="05000000000000000000" pitchFamily="2" charset="2"/>
              <a:buChar char="§"/>
            </a:pPr>
            <a:r>
              <a:rPr lang="ru-RU" sz="1600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экосистемные</a:t>
            </a:r>
            <a:r>
              <a:rPr lang="ru-RU" sz="16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услуги: оценка и механизмы</a:t>
            </a:r>
            <a:endParaRPr lang="ru-RU" sz="1600" dirty="0">
              <a:solidFill>
                <a:prstClr val="black">
                  <a:lumMod val="50000"/>
                  <a:lumOff val="50000"/>
                </a:prstClr>
              </a:solidFill>
              <a:latin typeface="Arial Black" panose="020B0A040201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lvl="1" indent="-257175">
              <a:buClr>
                <a:srgbClr val="9BBB59">
                  <a:lumMod val="75000"/>
                </a:srgbClr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экологически устойчивое развитие: модель, показатели, механизмы</a:t>
            </a:r>
            <a:endParaRPr lang="ru-RU" sz="1600" dirty="0">
              <a:solidFill>
                <a:prstClr val="black">
                  <a:lumMod val="75000"/>
                  <a:lumOff val="25000"/>
                </a:prstClr>
              </a:solidFill>
              <a:latin typeface="Arial Black" panose="020B0A040201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470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ork\Desktop\Pinac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211290"/>
            <a:ext cx="1224135" cy="243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48828"/>
            <a:ext cx="504056" cy="471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148064" y="245840"/>
            <a:ext cx="33843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cap="all" dirty="0" smtClean="0">
                <a:solidFill>
                  <a:srgbClr val="9BBB59"/>
                </a:solidFill>
                <a:latin typeface="Arial Black" pitchFamily="34" charset="0"/>
                <a:cs typeface="Arial" pitchFamily="34" charset="0"/>
              </a:rPr>
              <a:t>Центр экологической политики России</a:t>
            </a:r>
            <a:endParaRPr lang="ru-RU" sz="900" cap="all" dirty="0">
              <a:solidFill>
                <a:srgbClr val="9BBB59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520" y="245840"/>
            <a:ext cx="38481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 cap="all" dirty="0" smtClean="0">
                <a:solidFill>
                  <a:srgbClr val="9BBB59"/>
                </a:solidFill>
                <a:latin typeface="Arial Black" pitchFamily="34" charset="0"/>
                <a:cs typeface="Arial" pitchFamily="34" charset="0"/>
              </a:rPr>
              <a:t>Центр устойчивого развития и здоровья среды</a:t>
            </a:r>
            <a:endParaRPr lang="ru-RU" sz="900" cap="all" dirty="0">
              <a:solidFill>
                <a:srgbClr val="9BBB59"/>
              </a:solidFill>
              <a:latin typeface="Arial Black" pitchFamily="34" charset="0"/>
              <a:cs typeface="Arial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95536" y="741015"/>
            <a:ext cx="8352928" cy="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567855" y="6165304"/>
            <a:ext cx="6048672" cy="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793582" y="6392361"/>
            <a:ext cx="35541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cap="all" dirty="0" smtClean="0">
                <a:solidFill>
                  <a:srgbClr val="9BBB59">
                    <a:lumMod val="75000"/>
                  </a:srgbClr>
                </a:solidFill>
                <a:latin typeface="Arial Black" panose="020B0A04020102020204" pitchFamily="34" charset="0"/>
              </a:rPr>
              <a:t>Экологически устойчивое развитие</a:t>
            </a:r>
            <a:endParaRPr lang="ru-RU" sz="1100" cap="all" dirty="0">
              <a:solidFill>
                <a:srgbClr val="9BBB59">
                  <a:lumMod val="75000"/>
                </a:srgbClr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54306" y="3025153"/>
            <a:ext cx="684076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Климат и другие экологические программы</a:t>
            </a:r>
            <a:endParaRPr lang="ru-RU" sz="300" b="1" dirty="0">
              <a:solidFill>
                <a:prstClr val="black">
                  <a:lumMod val="85000"/>
                  <a:lumOff val="15000"/>
                </a:prst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lvl="1" indent="-257175">
              <a:buClr>
                <a:srgbClr val="9BBB59">
                  <a:lumMod val="75000"/>
                </a:srgbClr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Международное </a:t>
            </a:r>
            <a:r>
              <a:rPr lang="ru-RU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климатическое </a:t>
            </a:r>
            <a:r>
              <a:rPr lang="ru-RU" sz="16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соглашение</a:t>
            </a:r>
          </a:p>
          <a:p>
            <a:pPr marL="342900" lvl="1" indent="-257175">
              <a:buClr>
                <a:srgbClr val="9BBB59">
                  <a:lumMod val="75000"/>
                </a:srgbClr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Национальные </a:t>
            </a:r>
            <a:r>
              <a:rPr lang="ru-RU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программы</a:t>
            </a:r>
            <a:endParaRPr lang="ru-RU" sz="1600" dirty="0">
              <a:solidFill>
                <a:prstClr val="black">
                  <a:lumMod val="75000"/>
                  <a:lumOff val="25000"/>
                </a:prstClr>
              </a:solidFill>
              <a:latin typeface="Arial Black" panose="020B0A040201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lvl="1" indent="-257175">
              <a:buClr>
                <a:srgbClr val="9BBB59">
                  <a:lumMod val="75000"/>
                </a:srgbClr>
              </a:buClr>
              <a:buFont typeface="Wingdings" panose="05000000000000000000" pitchFamily="2" charset="2"/>
              <a:buChar char="§"/>
            </a:pPr>
            <a:endParaRPr lang="ru-RU" sz="1600" dirty="0">
              <a:solidFill>
                <a:prstClr val="black">
                  <a:lumMod val="50000"/>
                  <a:lumOff val="50000"/>
                </a:prstClr>
              </a:solidFill>
              <a:latin typeface="Arial Black" panose="020B0A040201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91680" y="1660738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Повестка дня до 2030 года. Цели устойчивого развития. Индикаторы</a:t>
            </a:r>
            <a:endParaRPr lang="ru-RU" sz="300" b="1" dirty="0">
              <a:solidFill>
                <a:prstClr val="black">
                  <a:lumMod val="85000"/>
                  <a:lumOff val="15000"/>
                </a:prst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lvl="1" indent="-257175">
              <a:buClr>
                <a:srgbClr val="9BBB59">
                  <a:lumMod val="75000"/>
                </a:srgbClr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Национальные повестки и доклады</a:t>
            </a:r>
            <a:endParaRPr lang="ru-RU" sz="1600" dirty="0">
              <a:solidFill>
                <a:prstClr val="black">
                  <a:lumMod val="50000"/>
                  <a:lumOff val="50000"/>
                </a:prstClr>
              </a:solidFill>
              <a:latin typeface="Arial Black" panose="020B0A040201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lvl="1" indent="-257175">
              <a:buClr>
                <a:srgbClr val="9BBB59">
                  <a:lumMod val="75000"/>
                </a:srgbClr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Системы показателей</a:t>
            </a:r>
            <a:endParaRPr lang="ru-RU" sz="1600" dirty="0">
              <a:solidFill>
                <a:prstClr val="black">
                  <a:lumMod val="75000"/>
                  <a:lumOff val="25000"/>
                </a:prstClr>
              </a:solidFill>
              <a:latin typeface="Arial Black" panose="020B0A040201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91680" y="4078813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Социально-экономическое </a:t>
            </a:r>
            <a:r>
              <a:rPr lang="ru-RU" sz="20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развитие</a:t>
            </a:r>
            <a:endParaRPr lang="ru-RU" sz="300" b="1" dirty="0">
              <a:solidFill>
                <a:prstClr val="black">
                  <a:lumMod val="85000"/>
                  <a:lumOff val="15000"/>
                </a:prst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lvl="1" indent="-257175">
              <a:buClr>
                <a:srgbClr val="9BBB59">
                  <a:lumMod val="75000"/>
                </a:srgbClr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Различные </a:t>
            </a:r>
            <a:r>
              <a:rPr lang="ru-RU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направления</a:t>
            </a:r>
          </a:p>
        </p:txBody>
      </p:sp>
    </p:spTree>
    <p:extLst>
      <p:ext uri="{BB962C8B-B14F-4D97-AF65-F5344CB8AC3E}">
        <p14:creationId xmlns:p14="http://schemas.microsoft.com/office/powerpoint/2010/main" val="400751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ork\Desktop\Pinac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211290"/>
            <a:ext cx="1224135" cy="243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48828"/>
            <a:ext cx="504056" cy="471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148064" y="245840"/>
            <a:ext cx="33843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cap="all" dirty="0" smtClean="0">
                <a:solidFill>
                  <a:srgbClr val="9BBB59"/>
                </a:solidFill>
                <a:latin typeface="Arial Black" pitchFamily="34" charset="0"/>
                <a:cs typeface="Arial" pitchFamily="34" charset="0"/>
              </a:rPr>
              <a:t>Центр экологической политики России</a:t>
            </a:r>
            <a:endParaRPr lang="ru-RU" sz="900" cap="all" dirty="0">
              <a:solidFill>
                <a:srgbClr val="9BBB59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520" y="245840"/>
            <a:ext cx="38481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 cap="all" dirty="0" smtClean="0">
                <a:solidFill>
                  <a:srgbClr val="9BBB59"/>
                </a:solidFill>
                <a:latin typeface="Arial Black" pitchFamily="34" charset="0"/>
                <a:cs typeface="Arial" pitchFamily="34" charset="0"/>
              </a:rPr>
              <a:t>Центр устойчивого развития и здоровья среды</a:t>
            </a:r>
            <a:endParaRPr lang="ru-RU" sz="900" cap="all" dirty="0">
              <a:solidFill>
                <a:srgbClr val="9BBB59"/>
              </a:solidFill>
              <a:latin typeface="Arial Black" pitchFamily="34" charset="0"/>
              <a:cs typeface="Arial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95536" y="741015"/>
            <a:ext cx="8352928" cy="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567855" y="6165304"/>
            <a:ext cx="6048672" cy="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793579" y="6392361"/>
            <a:ext cx="35541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cap="all" dirty="0" smtClean="0">
                <a:solidFill>
                  <a:srgbClr val="9BBB59">
                    <a:lumMod val="75000"/>
                  </a:srgbClr>
                </a:solidFill>
                <a:latin typeface="Arial Black" panose="020B0A04020102020204" pitchFamily="34" charset="0"/>
              </a:rPr>
              <a:t>Экологически устойчивое развитие</a:t>
            </a:r>
            <a:endParaRPr lang="ru-RU" sz="1100" cap="all" dirty="0">
              <a:solidFill>
                <a:srgbClr val="9BBB59">
                  <a:lumMod val="75000"/>
                </a:srgbClr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71600" y="1844824"/>
            <a:ext cx="684076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Реализация призыва к устойчивому развитию</a:t>
            </a:r>
            <a:endParaRPr lang="ru-RU" sz="300" b="1" dirty="0" smtClean="0">
              <a:solidFill>
                <a:prstClr val="black">
                  <a:lumMod val="85000"/>
                  <a:lumOff val="15000"/>
                </a:prst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lvl="1" indent="-257175">
              <a:buClr>
                <a:srgbClr val="9BBB59">
                  <a:lumMod val="75000"/>
                </a:srgbClr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концепция (эксперты)</a:t>
            </a:r>
          </a:p>
          <a:p>
            <a:pPr marL="342900" lvl="1" indent="-257175">
              <a:buClr>
                <a:srgbClr val="9BBB59">
                  <a:lumMod val="75000"/>
                </a:srgbClr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принятие решений (правительство)</a:t>
            </a:r>
          </a:p>
          <a:p>
            <a:pPr marL="342900" lvl="1" indent="-257175">
              <a:buClr>
                <a:srgbClr val="9BBB59">
                  <a:lumMod val="75000"/>
                </a:srgbClr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реализация (бизнес)</a:t>
            </a:r>
          </a:p>
          <a:p>
            <a:pPr marL="342900" lvl="1" indent="-257175">
              <a:buClr>
                <a:srgbClr val="9BBB59">
                  <a:lumMod val="75000"/>
                </a:srgbClr>
              </a:buClr>
              <a:buFont typeface="Wingdings" panose="05000000000000000000" pitchFamily="2" charset="2"/>
              <a:buChar char="§"/>
            </a:pPr>
            <a:endParaRPr lang="ru-RU" sz="1600" dirty="0">
              <a:solidFill>
                <a:prstClr val="black">
                  <a:lumMod val="50000"/>
                  <a:lumOff val="50000"/>
                </a:prstClr>
              </a:solidFill>
              <a:latin typeface="Arial Black" panose="020B0A040201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lvl="1" indent="-257175">
              <a:buClr>
                <a:srgbClr val="9BBB59">
                  <a:lumMod val="75000"/>
                </a:srgbClr>
              </a:buClr>
              <a:buFont typeface="Wingdings" panose="05000000000000000000" pitchFamily="2" charset="2"/>
              <a:buChar char="§"/>
            </a:pPr>
            <a:endParaRPr lang="ru-RU" sz="1600" dirty="0" smtClean="0">
              <a:solidFill>
                <a:prstClr val="black">
                  <a:lumMod val="50000"/>
                  <a:lumOff val="50000"/>
                </a:prstClr>
              </a:solidFill>
              <a:latin typeface="Arial Black" panose="020B0A040201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85725" lvl="1">
              <a:buClr>
                <a:srgbClr val="9BBB59">
                  <a:lumMod val="75000"/>
                </a:srgbClr>
              </a:buClr>
            </a:pPr>
            <a:r>
              <a:rPr lang="ru-RU" sz="20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Готовность населения</a:t>
            </a:r>
            <a:endParaRPr lang="ru-RU" sz="2000" b="1" dirty="0">
              <a:solidFill>
                <a:prstClr val="black">
                  <a:lumMod val="85000"/>
                  <a:lumOff val="15000"/>
                </a:prst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lvl="1" indent="-257175">
              <a:buClr>
                <a:srgbClr val="9BBB59">
                  <a:lumMod val="75000"/>
                </a:srgbClr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постановка проблемы</a:t>
            </a:r>
          </a:p>
          <a:p>
            <a:pPr marL="342900" lvl="1" indent="-257175">
              <a:buClr>
                <a:srgbClr val="9BBB59">
                  <a:lumMod val="75000"/>
                </a:srgbClr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делегирование власти</a:t>
            </a:r>
          </a:p>
          <a:p>
            <a:pPr marL="342900" lvl="1" indent="-257175">
              <a:buClr>
                <a:srgbClr val="9BBB59">
                  <a:lumMod val="75000"/>
                </a:srgbClr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реализация</a:t>
            </a:r>
          </a:p>
          <a:p>
            <a:pPr marL="342900" lvl="1" indent="-257175">
              <a:buClr>
                <a:srgbClr val="9BBB59">
                  <a:lumMod val="75000"/>
                </a:srgbClr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контроль</a:t>
            </a:r>
            <a:endParaRPr lang="ru-RU" sz="1600" dirty="0">
              <a:solidFill>
                <a:prstClr val="black">
                  <a:lumMod val="75000"/>
                  <a:lumOff val="25000"/>
                </a:prstClr>
              </a:solidFill>
              <a:latin typeface="Arial Black" panose="020B0A040201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0" name="Выгнутая вправо стрелка 9"/>
          <p:cNvSpPr/>
          <p:nvPr/>
        </p:nvSpPr>
        <p:spPr>
          <a:xfrm rot="10800000" flipH="1">
            <a:off x="5903484" y="2564904"/>
            <a:ext cx="502729" cy="1217917"/>
          </a:xfrm>
          <a:prstGeom prst="curved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6516216" y="3038445"/>
            <a:ext cx="2548106" cy="11826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>
              <a:buClr>
                <a:schemeClr val="accent3">
                  <a:lumMod val="75000"/>
                </a:schemeClr>
              </a:buClr>
              <a:buNone/>
              <a:defRPr/>
            </a:pPr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Этический кодекс </a:t>
            </a:r>
          </a:p>
          <a:p>
            <a:pPr marL="85725" indent="0">
              <a:buClr>
                <a:schemeClr val="accent3">
                  <a:lumMod val="75000"/>
                </a:schemeClr>
              </a:buClr>
              <a:buNone/>
              <a:defRPr/>
            </a:pPr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«Хартия Земли»</a:t>
            </a:r>
            <a:endParaRPr lang="ru-RU" sz="1400" b="1" dirty="0">
              <a:solidFill>
                <a:schemeClr val="tx1">
                  <a:lumMod val="50000"/>
                  <a:lumOff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0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ork\Desktop\Pinac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211290"/>
            <a:ext cx="1224135" cy="243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48828"/>
            <a:ext cx="504056" cy="471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148064" y="245840"/>
            <a:ext cx="33843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cap="all" dirty="0" smtClean="0">
                <a:solidFill>
                  <a:schemeClr val="accent3"/>
                </a:solidFill>
                <a:latin typeface="Arial Black" pitchFamily="34" charset="0"/>
                <a:cs typeface="Arial" pitchFamily="34" charset="0"/>
              </a:rPr>
              <a:t>Центр экологической политики России</a:t>
            </a:r>
            <a:endParaRPr lang="ru-RU" sz="900" cap="all" dirty="0">
              <a:solidFill>
                <a:schemeClr val="accent3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520" y="245840"/>
            <a:ext cx="38481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 cap="all" dirty="0" smtClean="0">
                <a:solidFill>
                  <a:schemeClr val="accent3"/>
                </a:solidFill>
                <a:latin typeface="Arial Black" pitchFamily="34" charset="0"/>
                <a:cs typeface="Arial" pitchFamily="34" charset="0"/>
              </a:rPr>
              <a:t>Центр устойчивого развития и здоровья среды</a:t>
            </a:r>
            <a:endParaRPr lang="ru-RU" sz="900" cap="all" dirty="0">
              <a:solidFill>
                <a:schemeClr val="accent3"/>
              </a:solidFill>
              <a:latin typeface="Arial Black" pitchFamily="34" charset="0"/>
              <a:cs typeface="Arial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95536" y="741015"/>
            <a:ext cx="8352928" cy="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567855" y="6165304"/>
            <a:ext cx="6048672" cy="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717590" y="2132856"/>
            <a:ext cx="5898938" cy="2231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5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85725" algn="r">
              <a:buClr>
                <a:schemeClr val="accent3">
                  <a:lumMod val="75000"/>
                </a:schemeClr>
              </a:buClr>
            </a:pPr>
            <a:endParaRPr lang="ru-RU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00025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«Жизнедеятельность человека должна быть устремлена к гармонии с природой и строиться на основе нравственных принципов экологической культуры».</a:t>
            </a:r>
          </a:p>
          <a:p>
            <a:pPr marL="85725" algn="r">
              <a:buClr>
                <a:schemeClr val="accent3">
                  <a:lumMod val="75000"/>
                </a:schemeClr>
              </a:buClr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И.Д. Кобзон</a:t>
            </a:r>
          </a:p>
          <a:p>
            <a:pPr marL="85725" algn="r">
              <a:buClr>
                <a:schemeClr val="accent3">
                  <a:lumMod val="75000"/>
                </a:schemeClr>
              </a:buClr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Исцеление культурой. 2007</a:t>
            </a:r>
          </a:p>
          <a:p>
            <a:pPr marL="85725" algn="r">
              <a:buClr>
                <a:schemeClr val="accent3">
                  <a:lumMod val="75000"/>
                </a:schemeClr>
              </a:buClr>
            </a:pPr>
            <a:endParaRPr lang="ru-RU" sz="16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93579" y="6392361"/>
            <a:ext cx="35541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cap="all" dirty="0" smtClean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Экологически устойчивое развитие</a:t>
            </a:r>
            <a:endParaRPr lang="ru-RU" sz="1100" cap="all" dirty="0">
              <a:solidFill>
                <a:schemeClr val="accent3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847946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10732"/>
            <a:ext cx="9143999" cy="847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87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ork\Desktop\Pinac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211290"/>
            <a:ext cx="1224135" cy="243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48828"/>
            <a:ext cx="504056" cy="471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148064" y="245840"/>
            <a:ext cx="33843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cap="all" dirty="0" smtClean="0">
                <a:solidFill>
                  <a:schemeClr val="accent3"/>
                </a:solidFill>
                <a:latin typeface="Arial Black" pitchFamily="34" charset="0"/>
                <a:cs typeface="Arial" pitchFamily="34" charset="0"/>
              </a:rPr>
              <a:t>Центр экологической политики России</a:t>
            </a:r>
            <a:endParaRPr lang="ru-RU" sz="900" cap="all" dirty="0">
              <a:solidFill>
                <a:schemeClr val="accent3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520" y="245840"/>
            <a:ext cx="38481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 cap="all" dirty="0" smtClean="0">
                <a:solidFill>
                  <a:schemeClr val="accent3"/>
                </a:solidFill>
                <a:latin typeface="Arial Black" pitchFamily="34" charset="0"/>
                <a:cs typeface="Arial" pitchFamily="34" charset="0"/>
              </a:rPr>
              <a:t>Центр устойчивого развития и здоровья среды</a:t>
            </a:r>
            <a:endParaRPr lang="ru-RU" sz="900" cap="all" dirty="0">
              <a:solidFill>
                <a:schemeClr val="accent3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1680" y="4374103"/>
            <a:ext cx="684076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Экологическая культура: эволюция представлений</a:t>
            </a:r>
          </a:p>
          <a:p>
            <a:endParaRPr lang="ru-RU" sz="300" b="1" dirty="0">
              <a:solidFill>
                <a:schemeClr val="tx1">
                  <a:lumMod val="85000"/>
                  <a:lumOff val="1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lvl="1" indent="-257175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самостоятельное направление</a:t>
            </a:r>
          </a:p>
          <a:p>
            <a:pPr marL="342900" lvl="1" indent="-257175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часть общей культуры</a:t>
            </a:r>
          </a:p>
          <a:p>
            <a:pPr marL="342900" lvl="1" indent="-257175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уровень культуры</a:t>
            </a:r>
          </a:p>
          <a:p>
            <a:pPr marL="85725" lvl="1">
              <a:buClr>
                <a:schemeClr val="accent3">
                  <a:lumMod val="75000"/>
                </a:schemeClr>
              </a:buClr>
            </a:pP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95536" y="741015"/>
            <a:ext cx="8352928" cy="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567855" y="6165304"/>
            <a:ext cx="6048672" cy="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4094708" y="10527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85725" lvl="1" algn="r">
              <a:buClr>
                <a:schemeClr val="accent3">
                  <a:lumMod val="75000"/>
                </a:schemeClr>
              </a:buClr>
            </a:pPr>
            <a:r>
              <a:rPr lang="ru-RU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«Все</a:t>
            </a:r>
            <a:r>
              <a:rPr lang="ru-RU" sz="1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, что нам не нравится сегодня и еще больше не понравится завтра, есть следствие недостатка нашей культуры</a:t>
            </a:r>
            <a:r>
              <a:rPr lang="ru-RU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».</a:t>
            </a:r>
            <a:endParaRPr lang="ru-RU" sz="1200" b="1" i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91680" y="2861935"/>
            <a:ext cx="684076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Уровень 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культуры: социальные последствия</a:t>
            </a:r>
            <a:endParaRPr lang="ru-RU" sz="300" b="1" dirty="0">
              <a:solidFill>
                <a:schemeClr val="tx1">
                  <a:lumMod val="85000"/>
                  <a:lumOff val="1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lvl="1" indent="-257175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оптимальный разрыв в уровне дохода</a:t>
            </a:r>
          </a:p>
          <a:p>
            <a:pPr marL="342900" lvl="1" indent="-257175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выбор в пользу экономики знаний</a:t>
            </a:r>
          </a:p>
          <a:p>
            <a:pPr marL="342900" lvl="1" indent="-257175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принятие строгих законов</a:t>
            </a:r>
          </a:p>
          <a:p>
            <a:pPr marL="342900" lvl="1" indent="-257175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озабоченность экологическими проблемами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91680" y="1888376"/>
            <a:ext cx="684076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Устойчивое 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развитие: условия успеха</a:t>
            </a:r>
            <a:endParaRPr lang="ru-RU" sz="300" b="1" dirty="0">
              <a:solidFill>
                <a:schemeClr val="tx1">
                  <a:lumMod val="85000"/>
                  <a:lumOff val="1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lvl="1" indent="-257175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экономические возможности</a:t>
            </a:r>
          </a:p>
          <a:p>
            <a:pPr marL="342900" lvl="1" indent="-257175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осознание необходимости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93579" y="6392361"/>
            <a:ext cx="35541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cap="all" dirty="0" smtClean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Экологически устойчивое развитие</a:t>
            </a:r>
            <a:endParaRPr lang="ru-RU" sz="1100" cap="all" dirty="0">
              <a:solidFill>
                <a:schemeClr val="accent3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80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ork\Desktop\Pinac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211290"/>
            <a:ext cx="1224135" cy="243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48828"/>
            <a:ext cx="504056" cy="471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148064" y="245840"/>
            <a:ext cx="33843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cap="all" dirty="0" smtClean="0">
                <a:solidFill>
                  <a:schemeClr val="accent3"/>
                </a:solidFill>
                <a:latin typeface="Arial Black" pitchFamily="34" charset="0"/>
                <a:cs typeface="Arial" pitchFamily="34" charset="0"/>
              </a:rPr>
              <a:t>Центр экологической политики России</a:t>
            </a:r>
            <a:endParaRPr lang="ru-RU" sz="900" cap="all" dirty="0">
              <a:solidFill>
                <a:schemeClr val="accent3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520" y="245840"/>
            <a:ext cx="38481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 cap="all" dirty="0" smtClean="0">
                <a:solidFill>
                  <a:schemeClr val="accent3"/>
                </a:solidFill>
                <a:latin typeface="Arial Black" pitchFamily="34" charset="0"/>
                <a:cs typeface="Arial" pitchFamily="34" charset="0"/>
              </a:rPr>
              <a:t>Центр устойчивого развития и здоровья среды</a:t>
            </a:r>
            <a:endParaRPr lang="ru-RU" sz="900" cap="all" dirty="0">
              <a:solidFill>
                <a:schemeClr val="accent3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0590" y="2098868"/>
            <a:ext cx="7681850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Экология 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и приоритеты 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современного 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развития</a:t>
            </a:r>
          </a:p>
          <a:p>
            <a:endParaRPr lang="ru-RU" sz="3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lvl="1" indent="-257175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Arial Black" panose="020B0A040201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lvl="1" indent="-257175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экология и развитие:     устойчивое развитие</a:t>
            </a:r>
          </a:p>
          <a:p>
            <a:pPr marL="342900" lvl="1" indent="-257175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экология и политика:     экологическая политика - 					      политика</a:t>
            </a:r>
          </a:p>
          <a:p>
            <a:pPr marL="342900" lvl="1" indent="-257175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экология и экономика:  «зеленая» экономика - 					      экономика</a:t>
            </a:r>
          </a:p>
          <a:p>
            <a:pPr marL="342900" lvl="1" indent="-257175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экология и право: 	      экологическое право - 				      	      право</a:t>
            </a:r>
          </a:p>
          <a:p>
            <a:pPr marL="342900" lvl="1" indent="-257175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lvl="1" indent="-257175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95536" y="741015"/>
            <a:ext cx="8352928" cy="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567855" y="6165304"/>
            <a:ext cx="6048672" cy="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793579" y="6392361"/>
            <a:ext cx="35541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cap="all" dirty="0" smtClean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Экологически устойчивое развитие</a:t>
            </a:r>
            <a:endParaRPr lang="ru-RU" sz="1100" cap="all" dirty="0">
              <a:solidFill>
                <a:schemeClr val="accent3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847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96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ork\Desktop\Pinac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211290"/>
            <a:ext cx="1224135" cy="243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48828"/>
            <a:ext cx="504056" cy="471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148064" y="245840"/>
            <a:ext cx="33843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cap="all" dirty="0" smtClean="0">
                <a:solidFill>
                  <a:schemeClr val="accent3"/>
                </a:solidFill>
                <a:latin typeface="Arial Black" pitchFamily="34" charset="0"/>
                <a:cs typeface="Arial" pitchFamily="34" charset="0"/>
              </a:rPr>
              <a:t>Центр экологической политики России</a:t>
            </a:r>
            <a:endParaRPr lang="ru-RU" sz="900" cap="all" dirty="0">
              <a:solidFill>
                <a:schemeClr val="accent3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520" y="245840"/>
            <a:ext cx="38481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 cap="all" dirty="0" smtClean="0">
                <a:solidFill>
                  <a:schemeClr val="accent3"/>
                </a:solidFill>
                <a:latin typeface="Arial Black" pitchFamily="34" charset="0"/>
                <a:cs typeface="Arial" pitchFamily="34" charset="0"/>
              </a:rPr>
              <a:t>Центр устойчивого развития и здоровья среды</a:t>
            </a:r>
            <a:endParaRPr lang="ru-RU" sz="900" cap="all" dirty="0">
              <a:solidFill>
                <a:schemeClr val="accent3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5616" y="1335826"/>
            <a:ext cx="6840760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Перечень поручений 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Госсовета от 27 декабря 2016 г.</a:t>
            </a:r>
          </a:p>
          <a:p>
            <a:endParaRPr lang="ru-RU" sz="300" b="1" dirty="0">
              <a:solidFill>
                <a:schemeClr val="tx1">
                  <a:lumMod val="85000"/>
                  <a:lumOff val="1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lvl="1" indent="-257175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«требований к освоению </a:t>
            </a:r>
            <a:r>
              <a:rPr lang="ru-RU" sz="1600" dirty="0"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базовых знаний в области охраны окружающей среды и устойчивого развития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, в том числе с учетом современных приоритетов мирового сообщества, прежде всего Повестки дня в области устойчивого развития на период до 2030 года, Парижского соглашения</a:t>
            </a: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»</a:t>
            </a:r>
          </a:p>
          <a:p>
            <a:pPr marL="342900" lvl="1" indent="-257175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Arial Black" panose="020B0A040201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lvl="1" indent="-257175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  <a:latin typeface="Arial Black" panose="020B0A040201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85725" lvl="1">
              <a:buClr>
                <a:schemeClr val="accent3">
                  <a:lumMod val="75000"/>
                </a:schemeClr>
              </a:buClr>
            </a:pPr>
            <a:r>
              <a:rPr lang="ru-RU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Указ Президента РФ от 4 июня 2008 г. № 889</a:t>
            </a:r>
          </a:p>
          <a:p>
            <a:pPr marL="342900" lvl="1" indent="-257175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«рассмотреть вопрос о включении в федеральные государственные образовательные стандарты основного общего образования </a:t>
            </a:r>
            <a:r>
              <a:rPr lang="ru-RU" sz="1600" dirty="0" smtClean="0"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основ экологических знаний</a:t>
            </a: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» </a:t>
            </a:r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  <a:latin typeface="Arial Black" panose="020B0A040201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  <a:latin typeface="Arial Black" panose="020B0A040201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95536" y="741015"/>
            <a:ext cx="8352928" cy="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567855" y="6165304"/>
            <a:ext cx="6048672" cy="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793579" y="6392361"/>
            <a:ext cx="35541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cap="all" dirty="0" smtClean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Экологически устойчивое развитие</a:t>
            </a:r>
            <a:endParaRPr lang="ru-RU" sz="1100" cap="all" dirty="0">
              <a:solidFill>
                <a:schemeClr val="accent3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4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ork\Desktop\Pinac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211290"/>
            <a:ext cx="1224135" cy="243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48828"/>
            <a:ext cx="504056" cy="471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148064" y="245840"/>
            <a:ext cx="33843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cap="all" dirty="0" smtClean="0">
                <a:solidFill>
                  <a:srgbClr val="9BBB59"/>
                </a:solidFill>
                <a:latin typeface="Arial Black" pitchFamily="34" charset="0"/>
                <a:cs typeface="Arial" pitchFamily="34" charset="0"/>
              </a:rPr>
              <a:t>Центр экологической политики России</a:t>
            </a:r>
            <a:endParaRPr lang="ru-RU" sz="900" cap="all" dirty="0">
              <a:solidFill>
                <a:srgbClr val="9BBB59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520" y="245840"/>
            <a:ext cx="38481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 cap="all" dirty="0" smtClean="0">
                <a:solidFill>
                  <a:srgbClr val="9BBB59"/>
                </a:solidFill>
                <a:latin typeface="Arial Black" pitchFamily="34" charset="0"/>
                <a:cs typeface="Arial" pitchFamily="34" charset="0"/>
              </a:rPr>
              <a:t>Центр устойчивого развития и здоровья среды</a:t>
            </a:r>
            <a:endParaRPr lang="ru-RU" sz="900" cap="all" dirty="0">
              <a:solidFill>
                <a:srgbClr val="9BBB59"/>
              </a:solidFill>
              <a:latin typeface="Arial Black" pitchFamily="34" charset="0"/>
              <a:cs typeface="Arial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95536" y="741015"/>
            <a:ext cx="8352928" cy="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567855" y="6165304"/>
            <a:ext cx="6048672" cy="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793579" y="6392361"/>
            <a:ext cx="35541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cap="all" dirty="0" smtClean="0">
                <a:solidFill>
                  <a:srgbClr val="9BBB59">
                    <a:lumMod val="75000"/>
                  </a:srgbClr>
                </a:solidFill>
                <a:latin typeface="Arial Black" panose="020B0A04020102020204" pitchFamily="34" charset="0"/>
              </a:rPr>
              <a:t>Экологически устойчивое развитие</a:t>
            </a:r>
            <a:endParaRPr lang="ru-RU" sz="1100" cap="all" dirty="0">
              <a:solidFill>
                <a:srgbClr val="9BBB59">
                  <a:lumMod val="75000"/>
                </a:srgbClr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27684" y="2229832"/>
            <a:ext cx="684076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Образование и просвещение</a:t>
            </a:r>
            <a:endParaRPr lang="ru-RU" sz="300" b="1" dirty="0">
              <a:solidFill>
                <a:prstClr val="black">
                  <a:lumMod val="85000"/>
                  <a:lumOff val="15000"/>
                </a:prst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lvl="1" indent="-257175">
              <a:buClr>
                <a:srgbClr val="9BBB59">
                  <a:lumMod val="75000"/>
                </a:srgbClr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Ассоциация образования и просвещения по экологии и устойчивому развитию</a:t>
            </a:r>
            <a:endParaRPr lang="ru-RU" sz="1600" dirty="0">
              <a:solidFill>
                <a:prstClr val="black">
                  <a:lumMod val="50000"/>
                  <a:lumOff val="50000"/>
                </a:prstClr>
              </a:solidFill>
              <a:latin typeface="Arial Black" panose="020B0A040201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lvl="1" indent="-257175">
              <a:buClr>
                <a:srgbClr val="9BBB59">
                  <a:lumMod val="75000"/>
                </a:srgbClr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Молодежное движение</a:t>
            </a:r>
          </a:p>
          <a:p>
            <a:pPr marL="342900" lvl="1" indent="-257175">
              <a:buClr>
                <a:srgbClr val="9BBB59">
                  <a:lumMod val="75000"/>
                </a:srgbClr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Школьные и студенческие олимпиады по экологии</a:t>
            </a:r>
            <a:endParaRPr lang="ru-RU" sz="1600" dirty="0">
              <a:solidFill>
                <a:prstClr val="black">
                  <a:lumMod val="50000"/>
                  <a:lumOff val="50000"/>
                </a:prstClr>
              </a:solidFill>
              <a:latin typeface="Arial Black" panose="020B0A040201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lvl="1" indent="-257175">
              <a:buClr>
                <a:srgbClr val="9BBB59">
                  <a:lumMod val="75000"/>
                </a:srgbClr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Программы: «Мониторинг здоровья среды», «Фенологические наблюдения» и другие</a:t>
            </a:r>
          </a:p>
        </p:txBody>
      </p:sp>
    </p:spTree>
    <p:extLst>
      <p:ext uri="{BB962C8B-B14F-4D97-AF65-F5344CB8AC3E}">
        <p14:creationId xmlns:p14="http://schemas.microsoft.com/office/powerpoint/2010/main" val="331213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ork\Desktop\Pinac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211290"/>
            <a:ext cx="1224135" cy="243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48828"/>
            <a:ext cx="504056" cy="471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148064" y="245840"/>
            <a:ext cx="33843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cap="all" dirty="0" smtClean="0">
                <a:solidFill>
                  <a:srgbClr val="9BBB59"/>
                </a:solidFill>
                <a:latin typeface="Arial Black" pitchFamily="34" charset="0"/>
                <a:cs typeface="Arial" pitchFamily="34" charset="0"/>
              </a:rPr>
              <a:t>Центр экологической политики России</a:t>
            </a:r>
            <a:endParaRPr lang="ru-RU" sz="900" cap="all" dirty="0">
              <a:solidFill>
                <a:srgbClr val="9BBB59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520" y="245840"/>
            <a:ext cx="38481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 cap="all" dirty="0" smtClean="0">
                <a:solidFill>
                  <a:srgbClr val="9BBB59"/>
                </a:solidFill>
                <a:latin typeface="Arial Black" pitchFamily="34" charset="0"/>
                <a:cs typeface="Arial" pitchFamily="34" charset="0"/>
              </a:rPr>
              <a:t>Центр устойчивого развития и здоровья среды</a:t>
            </a:r>
            <a:endParaRPr lang="ru-RU" sz="900" cap="all" dirty="0">
              <a:solidFill>
                <a:srgbClr val="9BBB59"/>
              </a:solidFill>
              <a:latin typeface="Arial Black" pitchFamily="34" charset="0"/>
              <a:cs typeface="Arial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95536" y="741015"/>
            <a:ext cx="8352928" cy="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567855" y="6165304"/>
            <a:ext cx="6048672" cy="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793579" y="6392361"/>
            <a:ext cx="35541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cap="all" dirty="0" smtClean="0">
                <a:solidFill>
                  <a:srgbClr val="9BBB59">
                    <a:lumMod val="75000"/>
                  </a:srgbClr>
                </a:solidFill>
                <a:latin typeface="Arial Black" panose="020B0A04020102020204" pitchFamily="34" charset="0"/>
              </a:rPr>
              <a:t>Экологически устойчивое развитие</a:t>
            </a:r>
            <a:endParaRPr lang="ru-RU" sz="1100" cap="all" dirty="0">
              <a:solidFill>
                <a:srgbClr val="9BBB59">
                  <a:lumMod val="75000"/>
                </a:srgbClr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27684" y="2229832"/>
            <a:ext cx="684076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Образование и просвещение</a:t>
            </a:r>
            <a:endParaRPr lang="ru-RU" sz="300" b="1" dirty="0">
              <a:solidFill>
                <a:prstClr val="black">
                  <a:lumMod val="85000"/>
                  <a:lumOff val="15000"/>
                </a:prst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lvl="1" indent="-257175">
              <a:buClr>
                <a:srgbClr val="9BBB59">
                  <a:lumMod val="75000"/>
                </a:srgbClr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По тому, как люди ценят природу и ее ресурсы, а также свою жизнь и здоровье, и определяется уровень развития любого общества. Эти ценности и должны лечь в основу политики и идеологии для обеспечения нашего социально-экономического и духовного развития.</a:t>
            </a:r>
            <a:endParaRPr lang="ru-RU" sz="1600" dirty="0">
              <a:solidFill>
                <a:prstClr val="black">
                  <a:lumMod val="50000"/>
                  <a:lumOff val="50000"/>
                </a:prstClr>
              </a:solidFill>
              <a:latin typeface="Arial Black" panose="020B0A040201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816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8074"/>
            <a:ext cx="9143999" cy="847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56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ork\Desktop\Pinac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211290"/>
            <a:ext cx="1224135" cy="243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48828"/>
            <a:ext cx="504056" cy="471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51520" y="245840"/>
            <a:ext cx="38481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 cap="all" dirty="0" smtClean="0">
                <a:solidFill>
                  <a:schemeClr val="accent3"/>
                </a:solidFill>
                <a:latin typeface="Arial Black" pitchFamily="34" charset="0"/>
                <a:cs typeface="Arial" pitchFamily="34" charset="0"/>
              </a:rPr>
              <a:t>Центр устойчивого развития и здоровья среды</a:t>
            </a:r>
            <a:endParaRPr lang="ru-RU" sz="900" cap="all" dirty="0">
              <a:solidFill>
                <a:schemeClr val="accent3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600" y="1844824"/>
            <a:ext cx="68407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Природное </a:t>
            </a:r>
            <a:r>
              <a:rPr lang="ru-RU" sz="20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богатство</a:t>
            </a:r>
            <a:endParaRPr lang="ru-RU" sz="2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lvl="0" indent="-28575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для эколога: </a:t>
            </a: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бесценный ресурс</a:t>
            </a:r>
          </a:p>
          <a:p>
            <a:pPr marL="285750" lvl="0" indent="-28575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для 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экономиста: то, что </a:t>
            </a: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не имеет 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цены, не существует</a:t>
            </a:r>
          </a:p>
          <a:p>
            <a:pPr marL="285750" lvl="0" indent="-28575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эколого-экономические механизмы: Парижское </a:t>
            </a: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соглашение и далее</a:t>
            </a:r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  <a:latin typeface="Arial Black" panose="020B0A04020102020204" pitchFamily="34" charset="0"/>
            </a:endParaRPr>
          </a:p>
          <a:p>
            <a:pPr marL="285750" lvl="0" indent="-28575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из ограничений – в возможности: развитие бизнеса</a:t>
            </a:r>
          </a:p>
          <a:p>
            <a:pPr marL="285750" lvl="0" indent="-28575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устойчивое развитие: 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природное богатство </a:t>
            </a: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- ресурс 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и притом </a:t>
            </a: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дорогой</a:t>
            </a:r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  <a:latin typeface="Arial Black" panose="020B0A04020102020204" pitchFamily="34" charset="0"/>
            </a:endParaRPr>
          </a:p>
          <a:p>
            <a:endParaRPr lang="ru-RU" sz="2000" b="1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ru-RU" sz="2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Уровень </a:t>
            </a:r>
            <a:r>
              <a:rPr lang="ru-RU" sz="20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культуры</a:t>
            </a:r>
            <a:endParaRPr lang="ru-RU" sz="2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lvl="0" indent="-28575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личная заинтересованность, </a:t>
            </a: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мировоззрение  («Доклад 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Римского </a:t>
            </a: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клуба», «Хартия Земли»)</a:t>
            </a:r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  <a:latin typeface="Arial Black" panose="020B0A04020102020204" pitchFamily="34" charset="0"/>
            </a:endParaRPr>
          </a:p>
          <a:p>
            <a:pPr marL="285750" lvl="0" indent="-28575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повышение ценности </a:t>
            </a: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природы</a:t>
            </a:r>
          </a:p>
          <a:p>
            <a:pPr marL="285750" lvl="0" indent="-28575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низкий 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уровень </a:t>
            </a: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культуры 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– угроза экологической </a:t>
            </a: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безопасности</a:t>
            </a:r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  <a:latin typeface="Arial Black" panose="020B0A04020102020204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95536" y="741015"/>
            <a:ext cx="8352928" cy="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567855" y="6165304"/>
            <a:ext cx="6048672" cy="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793579" y="6392361"/>
            <a:ext cx="35541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cap="all" dirty="0" smtClean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Экологически устойчивое развитие</a:t>
            </a:r>
            <a:endParaRPr lang="ru-RU" sz="1100" cap="all" dirty="0">
              <a:solidFill>
                <a:schemeClr val="accent3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92191" y="90872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«По тому как люди ценят природу и ее ресурсы, а также свою жизнь и здоровье и определяется уровень развития общества».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36578" y="245840"/>
            <a:ext cx="36118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cap="all" dirty="0" smtClean="0">
                <a:solidFill>
                  <a:srgbClr val="9BBB59"/>
                </a:solidFill>
                <a:latin typeface="Arial Black" pitchFamily="34" charset="0"/>
                <a:cs typeface="Arial" pitchFamily="34" charset="0"/>
              </a:rPr>
              <a:t>Центр экологической политики и культуры</a:t>
            </a:r>
            <a:endParaRPr lang="ru-RU" sz="900" cap="all" dirty="0">
              <a:solidFill>
                <a:srgbClr val="9BBB59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13" name="Picture 2" descr="C:\Users\Work\Desktop\pict\Zakl_Solnts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47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93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ork\Desktop\Pinac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211290"/>
            <a:ext cx="1224135" cy="243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48828"/>
            <a:ext cx="504056" cy="471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148064" y="245840"/>
            <a:ext cx="33843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cap="all" dirty="0" smtClean="0">
                <a:solidFill>
                  <a:schemeClr val="accent3"/>
                </a:solidFill>
                <a:latin typeface="Arial Black" pitchFamily="34" charset="0"/>
                <a:cs typeface="Arial" pitchFamily="34" charset="0"/>
              </a:rPr>
              <a:t>Центр экологической политики России</a:t>
            </a:r>
            <a:endParaRPr lang="ru-RU" sz="900" cap="all" dirty="0">
              <a:solidFill>
                <a:schemeClr val="accent3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520" y="245840"/>
            <a:ext cx="38481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 cap="all" dirty="0" smtClean="0">
                <a:solidFill>
                  <a:schemeClr val="accent3"/>
                </a:solidFill>
                <a:latin typeface="Arial Black" pitchFamily="34" charset="0"/>
                <a:cs typeface="Arial" pitchFamily="34" charset="0"/>
              </a:rPr>
              <a:t>Центр устойчивого развития и здоровья среды</a:t>
            </a:r>
            <a:endParaRPr lang="ru-RU" sz="900" cap="all" dirty="0">
              <a:solidFill>
                <a:schemeClr val="accent3"/>
              </a:solidFill>
              <a:latin typeface="Arial Black" pitchFamily="34" charset="0"/>
              <a:cs typeface="Arial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95536" y="741015"/>
            <a:ext cx="8352928" cy="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567855" y="6165304"/>
            <a:ext cx="6048672" cy="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888184" y="6392361"/>
            <a:ext cx="3554178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cap="all" dirty="0" smtClean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Экологически устойчивое развитие</a:t>
            </a:r>
            <a:endParaRPr lang="ru-RU" sz="1100" cap="all" dirty="0">
              <a:solidFill>
                <a:schemeClr val="accent3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endParaRPr lang="ru-RU" sz="1200" cap="all" dirty="0">
              <a:solidFill>
                <a:schemeClr val="accent3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1547813" y="1854934"/>
            <a:ext cx="2232025" cy="1223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Wingdings" pitchFamily="2" charset="2"/>
              <a:buNone/>
              <a:defRPr/>
            </a:pPr>
            <a:r>
              <a:rPr lang="ru-RU" sz="22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Этапы развития</a:t>
            </a:r>
          </a:p>
          <a:p>
            <a:pPr marL="0" indent="0">
              <a:buFont typeface="Wingdings" pitchFamily="2" charset="2"/>
              <a:buNone/>
              <a:defRPr/>
            </a:pPr>
            <a:endParaRPr lang="ru-RU" sz="500" b="1" dirty="0" smtClean="0"/>
          </a:p>
          <a:p>
            <a:pPr indent="-257175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sz="1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биосфера</a:t>
            </a:r>
          </a:p>
          <a:p>
            <a:pPr indent="-257175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sz="17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техносфера</a:t>
            </a:r>
            <a:endParaRPr lang="ru-RU" sz="17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 Black" panose="020B0A04020102020204" pitchFamily="34" charset="0"/>
            </a:endParaRPr>
          </a:p>
          <a:p>
            <a:pPr indent="-257175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sz="1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ноосфера</a:t>
            </a:r>
            <a:endParaRPr lang="ru-RU" sz="1700" b="1" dirty="0">
              <a:solidFill>
                <a:schemeClr val="tx1">
                  <a:lumMod val="50000"/>
                  <a:lumOff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Прямоугольник 3"/>
          <p:cNvSpPr>
            <a:spLocks noChangeArrowheads="1"/>
          </p:cNvSpPr>
          <p:nvPr/>
        </p:nvSpPr>
        <p:spPr bwMode="auto">
          <a:xfrm>
            <a:off x="4139952" y="2431395"/>
            <a:ext cx="237917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  <a:defRPr sz="30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человек </a:t>
            </a:r>
            <a:r>
              <a:rPr lang="ru-RU" alt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и </a:t>
            </a:r>
            <a:r>
              <a:rPr lang="ru-RU" alt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природа</a:t>
            </a:r>
            <a:endParaRPr lang="ru-RU" altLang="ru-RU" sz="1600" b="1" dirty="0">
              <a:solidFill>
                <a:schemeClr val="tx1">
                  <a:lumMod val="50000"/>
                  <a:lumOff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Выгнутая влево стрелка 16"/>
          <p:cNvSpPr/>
          <p:nvPr/>
        </p:nvSpPr>
        <p:spPr>
          <a:xfrm rot="10800000">
            <a:off x="7596336" y="2277740"/>
            <a:ext cx="576263" cy="1511300"/>
          </a:xfrm>
          <a:prstGeom prst="curv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V="1">
            <a:off x="3707904" y="2169073"/>
            <a:ext cx="0" cy="800472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Объект 2"/>
          <p:cNvSpPr txBox="1">
            <a:spLocks/>
          </p:cNvSpPr>
          <p:nvPr/>
        </p:nvSpPr>
        <p:spPr>
          <a:xfrm>
            <a:off x="1619250" y="3501008"/>
            <a:ext cx="6420981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Wingdings" pitchFamily="2" charset="2"/>
              <a:buNone/>
              <a:defRPr/>
            </a:pPr>
            <a:r>
              <a:rPr lang="ru-RU" sz="2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Этапы развития</a:t>
            </a:r>
          </a:p>
          <a:p>
            <a:pPr marL="0" indent="0">
              <a:buFont typeface="Wingdings" pitchFamily="2" charset="2"/>
              <a:buNone/>
              <a:defRPr/>
            </a:pPr>
            <a:endParaRPr lang="ru-RU" sz="500" b="1" dirty="0" smtClean="0"/>
          </a:p>
          <a:p>
            <a:pPr indent="-257175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«гармония с </a:t>
            </a:r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природой»</a:t>
            </a:r>
            <a:endParaRPr lang="ru-RU" sz="1600" b="1" dirty="0">
              <a:solidFill>
                <a:schemeClr val="tx1">
                  <a:lumMod val="50000"/>
                  <a:lumOff val="50000"/>
                </a:schemeClr>
              </a:solidFill>
              <a:latin typeface="Arial Black" panose="020B0A04020102020204" pitchFamily="34" charset="0"/>
            </a:endParaRPr>
          </a:p>
          <a:p>
            <a:pPr indent="-257175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«безудержный рост</a:t>
            </a:r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»: «</a:t>
            </a: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выделение из природы</a:t>
            </a:r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»</a:t>
            </a:r>
          </a:p>
          <a:p>
            <a:pPr indent="-257175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«устойчивое развитие»: попытка «вернуть себя обратно»</a:t>
            </a:r>
            <a:endParaRPr lang="ru-RU" sz="1600" b="1" dirty="0">
              <a:solidFill>
                <a:schemeClr val="tx1">
                  <a:lumMod val="50000"/>
                  <a:lumOff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4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ork\Desktop\Pinac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211290"/>
            <a:ext cx="1224135" cy="243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48828"/>
            <a:ext cx="504056" cy="471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148064" y="245840"/>
            <a:ext cx="33843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cap="all" dirty="0" smtClean="0">
                <a:solidFill>
                  <a:schemeClr val="accent3"/>
                </a:solidFill>
                <a:latin typeface="Arial Black" pitchFamily="34" charset="0"/>
                <a:cs typeface="Arial" pitchFamily="34" charset="0"/>
              </a:rPr>
              <a:t>Центр экологической политики России</a:t>
            </a:r>
            <a:endParaRPr lang="ru-RU" sz="900" cap="all" dirty="0">
              <a:solidFill>
                <a:schemeClr val="accent3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520" y="245840"/>
            <a:ext cx="38481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 cap="all" dirty="0" smtClean="0">
                <a:solidFill>
                  <a:schemeClr val="accent3"/>
                </a:solidFill>
                <a:latin typeface="Arial Black" pitchFamily="34" charset="0"/>
                <a:cs typeface="Arial" pitchFamily="34" charset="0"/>
              </a:rPr>
              <a:t>Центр устойчивого развития и здоровья среды</a:t>
            </a:r>
            <a:endParaRPr lang="ru-RU" sz="900" cap="all" dirty="0">
              <a:solidFill>
                <a:schemeClr val="accent3"/>
              </a:solidFill>
              <a:latin typeface="Arial Black" pitchFamily="34" charset="0"/>
              <a:cs typeface="Arial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95536" y="741015"/>
            <a:ext cx="8352928" cy="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567855" y="6165304"/>
            <a:ext cx="6048672" cy="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Объект 2"/>
          <p:cNvSpPr txBox="1">
            <a:spLocks/>
          </p:cNvSpPr>
          <p:nvPr/>
        </p:nvSpPr>
        <p:spPr>
          <a:xfrm>
            <a:off x="1232592" y="1628800"/>
            <a:ext cx="6939808" cy="2016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Wingdings" pitchFamily="2" charset="2"/>
              <a:buNone/>
              <a:defRPr/>
            </a:pPr>
            <a:r>
              <a:rPr lang="ru-RU" sz="2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Гомеостаз развития: экология и устойчивое развитие</a:t>
            </a:r>
            <a:endParaRPr lang="ru-RU" sz="2000" b="1" dirty="0" smtClean="0"/>
          </a:p>
          <a:p>
            <a:pPr indent="-257175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организм</a:t>
            </a:r>
          </a:p>
          <a:p>
            <a:pPr indent="-257175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популяция</a:t>
            </a:r>
          </a:p>
          <a:p>
            <a:pPr indent="-257175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сообщество</a:t>
            </a:r>
          </a:p>
          <a:p>
            <a:pPr indent="-257175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экосистема</a:t>
            </a:r>
          </a:p>
          <a:p>
            <a:pPr indent="-257175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биосфера</a:t>
            </a: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1232023" y="4005064"/>
            <a:ext cx="4636121" cy="1296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57175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sz="1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Устойчивое развитие:</a:t>
            </a:r>
          </a:p>
          <a:p>
            <a:pPr marL="85725" indent="0">
              <a:buClr>
                <a:schemeClr val="accent3">
                  <a:lumMod val="75000"/>
                </a:schemeClr>
              </a:buClr>
              <a:buNone/>
              <a:defRPr/>
            </a:pPr>
            <a:r>
              <a:rPr lang="ru-RU" sz="1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    «Хартия Земли»</a:t>
            </a:r>
            <a:endParaRPr lang="ru-RU" sz="1700" b="1" dirty="0">
              <a:solidFill>
                <a:schemeClr val="tx1">
                  <a:lumMod val="50000"/>
                  <a:lumOff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Выгнутая вправо стрелка 15"/>
          <p:cNvSpPr/>
          <p:nvPr/>
        </p:nvSpPr>
        <p:spPr>
          <a:xfrm>
            <a:off x="5580112" y="3285281"/>
            <a:ext cx="487435" cy="1217917"/>
          </a:xfrm>
          <a:prstGeom prst="curved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6228184" y="3542501"/>
            <a:ext cx="1735188" cy="11826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>
              <a:buClr>
                <a:schemeClr val="accent3">
                  <a:lumMod val="75000"/>
                </a:schemeClr>
              </a:buClr>
              <a:buNone/>
              <a:defRPr/>
            </a:pPr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поиски новых приоритетов развития</a:t>
            </a:r>
            <a:endParaRPr lang="ru-RU" sz="1400" b="1" dirty="0">
              <a:solidFill>
                <a:schemeClr val="tx1">
                  <a:lumMod val="50000"/>
                  <a:lumOff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93579" y="6392361"/>
            <a:ext cx="35541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cap="all" dirty="0" smtClean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Экологически устойчивое развитие</a:t>
            </a:r>
            <a:endParaRPr lang="ru-RU" sz="1100" cap="all" dirty="0">
              <a:solidFill>
                <a:schemeClr val="accent3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76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47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01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ork\Desktop\Pinac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211290"/>
            <a:ext cx="1224135" cy="243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48828"/>
            <a:ext cx="504056" cy="471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148064" y="245840"/>
            <a:ext cx="33843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cap="all" dirty="0" smtClean="0">
                <a:solidFill>
                  <a:schemeClr val="accent3"/>
                </a:solidFill>
                <a:latin typeface="Arial Black" pitchFamily="34" charset="0"/>
                <a:cs typeface="Arial" pitchFamily="34" charset="0"/>
              </a:rPr>
              <a:t>Центр экологической политики России</a:t>
            </a:r>
            <a:endParaRPr lang="ru-RU" sz="900" cap="all" dirty="0">
              <a:solidFill>
                <a:schemeClr val="accent3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520" y="245840"/>
            <a:ext cx="38481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 cap="all" dirty="0" smtClean="0">
                <a:solidFill>
                  <a:schemeClr val="accent3"/>
                </a:solidFill>
                <a:latin typeface="Arial Black" pitchFamily="34" charset="0"/>
                <a:cs typeface="Arial" pitchFamily="34" charset="0"/>
              </a:rPr>
              <a:t>Центр устойчивого развития и здоровья среды</a:t>
            </a:r>
            <a:endParaRPr lang="ru-RU" sz="900" cap="all" dirty="0">
              <a:solidFill>
                <a:schemeClr val="accent3"/>
              </a:solidFill>
              <a:latin typeface="Arial Black" pitchFamily="34" charset="0"/>
              <a:cs typeface="Arial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95536" y="741015"/>
            <a:ext cx="8352928" cy="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567855" y="6165304"/>
            <a:ext cx="6048672" cy="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Объект 2"/>
          <p:cNvSpPr txBox="1">
            <a:spLocks/>
          </p:cNvSpPr>
          <p:nvPr/>
        </p:nvSpPr>
        <p:spPr>
          <a:xfrm>
            <a:off x="1025606" y="2209924"/>
            <a:ext cx="7866874" cy="2016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Wingdings" pitchFamily="2" charset="2"/>
              <a:buNone/>
              <a:defRPr/>
            </a:pPr>
            <a:r>
              <a:rPr lang="ru-RU" sz="2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Что такое устойчивое развитие: определение</a:t>
            </a:r>
          </a:p>
          <a:p>
            <a:pPr indent="-257175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баланс экономических, социальных и экологических аспектов развития</a:t>
            </a:r>
          </a:p>
          <a:p>
            <a:pPr indent="-257175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сохранение возможности развития для будущих поколений</a:t>
            </a:r>
          </a:p>
          <a:p>
            <a:pPr indent="-257175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необходимость вписать нашу все возрастающую 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активность</a:t>
            </a:r>
          </a:p>
          <a:p>
            <a:pPr marL="85725" indent="0">
              <a:buClr>
                <a:schemeClr val="accent3">
                  <a:lumMod val="75000"/>
                </a:schemeClr>
              </a:buClr>
              <a:buNone/>
              <a:defRPr/>
            </a:pP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    в 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естественные возможности планеты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780419" y="908719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" algn="r">
              <a:defRPr/>
            </a:pPr>
            <a:r>
              <a:rPr lang="ru-RU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Идеалы даются не для достижения</a:t>
            </a:r>
            <a:r>
              <a:rPr lang="ru-RU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45720" algn="r">
              <a:defRPr/>
            </a:pPr>
            <a:r>
              <a:rPr lang="ru-RU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для указания пути».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93579" y="6392361"/>
            <a:ext cx="35541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cap="all" dirty="0" smtClean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Экологически устойчивое развитие</a:t>
            </a:r>
            <a:endParaRPr lang="ru-RU" sz="1100" cap="all" dirty="0">
              <a:solidFill>
                <a:schemeClr val="accent3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12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847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74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1359</TotalTime>
  <Words>1840</Words>
  <Application>Microsoft Office PowerPoint</Application>
  <PresentationFormat>Экран (4:3)</PresentationFormat>
  <Paragraphs>363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Work</dc:creator>
  <cp:lastModifiedBy>Work</cp:lastModifiedBy>
  <cp:revision>129</cp:revision>
  <cp:lastPrinted>2019-02-16T17:05:13Z</cp:lastPrinted>
  <dcterms:created xsi:type="dcterms:W3CDTF">2012-05-23T09:07:48Z</dcterms:created>
  <dcterms:modified xsi:type="dcterms:W3CDTF">2019-06-18T14:32:01Z</dcterms:modified>
</cp:coreProperties>
</file>