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_rels/.rels" ContentType="application/vnd.openxmlformats-package.relationships+xml"/>
  <Override PartName="/ppt/notesSlides/_rels/notesSlide37.xml.rels" ContentType="application/vnd.openxmlformats-package.relationships+xml"/>
  <Override PartName="/ppt/notesSlides/_rels/notesSlide36.xml.rels" ContentType="application/vnd.openxmlformats-package.relationships+xml"/>
  <Override PartName="/ppt/notesSlides/_rels/notesSlide35.xml.rels" ContentType="application/vnd.openxmlformats-package.relationships+xml"/>
  <Override PartName="/ppt/notesSlides/_rels/notesSlide33.xml.rels" ContentType="application/vnd.openxmlformats-package.relationships+xml"/>
  <Override PartName="/ppt/notesSlides/_rels/notesSlide32.xml.rels" ContentType="application/vnd.openxmlformats-package.relationships+xml"/>
  <Override PartName="/ppt/notesSlides/_rels/notesSlide31.xml.rels" ContentType="application/vnd.openxmlformats-package.relationships+xml"/>
  <Override PartName="/ppt/notesSlides/_rels/notesSlide30.xml.rels" ContentType="application/vnd.openxmlformats-package.relationships+xml"/>
  <Override PartName="/ppt/notesSlides/_rels/notesSlide29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24.xml.rels" ContentType="application/vnd.openxmlformats-package.relationships+xml"/>
  <Override PartName="/ppt/notesSlides/_rels/notesSlide23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34.xml.rels" ContentType="application/vnd.openxmlformats-package.relationships+xml"/>
  <Override PartName="/ppt/notesSlides/_rels/notesSlide20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26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8.xml.rels" ContentType="application/vnd.openxmlformats-package.relationships+xml"/>
  <Override PartName="/ppt/notesSlides/_rels/notesSlide27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0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25.xml.rels" ContentType="application/vnd.openxmlformats-package.relationships+xml"/>
  <Override PartName="/ppt/notesSlides/_rels/notesSlide21.xml.rels" ContentType="application/vnd.openxmlformats-package.relationships+xml"/>
  <Override PartName="/ppt/notesSlides/_rels/notesSlide39.xml.rels" ContentType="application/vnd.openxmlformats-package.relationships+xml"/>
  <Override PartName="/ppt/notesSlides/_rels/notesSlide28.xml.rels" ContentType="application/vnd.openxmlformats-package.relationships+xml"/>
  <Override PartName="/ppt/notesSlides/_rels/notesSlide22.xml.rels" ContentType="application/vnd.openxmlformats-package.relationships+xml"/>
  <Override PartName="/ppt/notesSlides/notesSlide40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_rels/presentation.xml.rels" ContentType="application/vnd.openxmlformats-package.relationships+xml"/>
  <Override PartName="/ppt/media/image48.png" ContentType="image/png"/>
  <Override PartName="/ppt/media/image20.png" ContentType="image/png"/>
  <Override PartName="/ppt/media/image5.png" ContentType="image/png"/>
  <Override PartName="/ppt/media/image19.png" ContentType="image/png"/>
  <Override PartName="/ppt/media/image18.png" ContentType="image/png"/>
  <Override PartName="/ppt/media/image17.png" ContentType="image/png"/>
  <Override PartName="/ppt/media/image16.png" ContentType="image/png"/>
  <Override PartName="/ppt/media/image15.png" ContentType="image/png"/>
  <Override PartName="/ppt/media/image14.png" ContentType="image/png"/>
  <Override PartName="/ppt/media/image13.png" ContentType="image/png"/>
  <Override PartName="/ppt/media/image3.png" ContentType="image/png"/>
  <Override PartName="/ppt/media/image4.jpeg" ContentType="image/jpeg"/>
  <Override PartName="/ppt/media/image38.png" ContentType="image/png"/>
  <Override PartName="/ppt/media/image7.png" ContentType="image/png"/>
  <Override PartName="/ppt/media/image22.png" ContentType="image/png"/>
  <Override PartName="/ppt/media/image23.png" ContentType="image/png"/>
  <Override PartName="/ppt/media/image21.png" ContentType="image/png"/>
  <Override PartName="/ppt/media/image1.png" ContentType="image/png"/>
  <Override PartName="/ppt/media/image36.png" ContentType="image/png"/>
  <Override PartName="/ppt/media/image2.png" ContentType="image/png"/>
  <Override PartName="/ppt/media/image37.png" ContentType="image/png"/>
  <Override PartName="/ppt/media/image12.png" ContentType="image/png"/>
  <Override PartName="/ppt/media/image6.jpeg" ContentType="image/jpeg"/>
  <Override PartName="/ppt/media/image8.wmf" ContentType="image/x-wmf"/>
  <Override PartName="/ppt/media/image10.png" ContentType="image/png"/>
  <Override PartName="/ppt/media/image9.png" ContentType="image/png"/>
  <Override PartName="/ppt/media/image24.png" ContentType="image/png"/>
  <Override PartName="/ppt/media/image11.png" ContentType="image/png"/>
  <Override PartName="/ppt/media/image25.png" ContentType="image/png"/>
  <Override PartName="/ppt/media/image26.png" ContentType="image/png"/>
  <Override PartName="/ppt/media/image27.png" ContentType="image/png"/>
  <Override PartName="/ppt/media/image28.png" ContentType="image/png"/>
  <Override PartName="/ppt/media/image29.png" ContentType="image/png"/>
  <Override PartName="/ppt/media/image30.png" ContentType="image/png"/>
  <Override PartName="/ppt/media/image31.png" ContentType="image/png"/>
  <Override PartName="/ppt/media/image32.png" ContentType="image/png"/>
  <Override PartName="/ppt/media/image33.png" ContentType="image/png"/>
  <Override PartName="/ppt/media/image34.png" ContentType="image/png"/>
  <Override PartName="/ppt/media/image35.png" ContentType="image/png"/>
  <Override PartName="/ppt/media/image39.png" ContentType="image/png"/>
  <Override PartName="/ppt/media/image40.png" ContentType="image/png"/>
  <Override PartName="/ppt/media/image41.png" ContentType="image/png"/>
  <Override PartName="/ppt/media/image42.png" ContentType="image/png"/>
  <Override PartName="/ppt/media/image43.png" ContentType="image/png"/>
  <Override PartName="/ppt/media/image44.png" ContentType="image/png"/>
  <Override PartName="/ppt/media/image45.png" ContentType="image/png"/>
  <Override PartName="/ppt/media/image46.png" ContentType="image/png"/>
  <Override PartName="/ppt/media/image47.png" ContentType="image/png"/>
  <Override PartName="/ppt/slides/_rels/slide40.xml.rels" ContentType="application/vnd.openxmlformats-package.relationships+xml"/>
  <Override PartName="/ppt/slides/_rels/slide39.xml.rels" ContentType="application/vnd.openxmlformats-package.relationships+xml"/>
  <Override PartName="/ppt/slides/_rels/slide38.xml.rels" ContentType="application/vnd.openxmlformats-package.relationships+xml"/>
  <Override PartName="/ppt/slides/_rels/slide37.xml.rels" ContentType="application/vnd.openxmlformats-package.relationships+xml"/>
  <Override PartName="/ppt/slides/_rels/slide36.xml.rels" ContentType="application/vnd.openxmlformats-package.relationships+xml"/>
  <Override PartName="/ppt/slides/_rels/slide35.xml.rels" ContentType="application/vnd.openxmlformats-package.relationships+xml"/>
  <Override PartName="/ppt/slides/_rels/slide34.xml.rels" ContentType="application/vnd.openxmlformats-package.relationships+xml"/>
  <Override PartName="/ppt/slides/_rels/slide33.xml.rels" ContentType="application/vnd.openxmlformats-package.relationships+xml"/>
  <Override PartName="/ppt/slides/_rels/slide30.xml.rels" ContentType="application/vnd.openxmlformats-package.relationships+xml"/>
  <Override PartName="/ppt/slides/_rels/slide26.xml.rels" ContentType="application/vnd.openxmlformats-package.relationships+xml"/>
  <Override PartName="/ppt/slides/_rels/slide11.xml.rels" ContentType="application/vnd.openxmlformats-package.relationships+xml"/>
  <Override PartName="/ppt/slides/_rels/slide18.xml.rels" ContentType="application/vnd.openxmlformats-package.relationships+xml"/>
  <Override PartName="/ppt/slides/_rels/slide10.xml.rels" ContentType="application/vnd.openxmlformats-package.relationships+xml"/>
  <Override PartName="/ppt/slides/_rels/slide17.xml.rels" ContentType="application/vnd.openxmlformats-package.relationships+xml"/>
  <Override PartName="/ppt/slides/_rels/slide24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25.xml.rels" ContentType="application/vnd.openxmlformats-package.relationships+xml"/>
  <Override PartName="/ppt/slides/_rels/slide3.xml.rels" ContentType="application/vnd.openxmlformats-package.relationships+xml"/>
  <Override PartName="/ppt/slides/_rels/slide29.xml.rels" ContentType="application/vnd.openxmlformats-package.relationships+xml"/>
  <Override PartName="/ppt/slides/_rels/slide7.xml.rels" ContentType="application/vnd.openxmlformats-package.relationships+xml"/>
  <Override PartName="/ppt/slides/_rels/slide28.xml.rels" ContentType="application/vnd.openxmlformats-package.relationships+xml"/>
  <Override PartName="/ppt/slides/_rels/slide6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22.xml.rels" ContentType="application/vnd.openxmlformats-package.relationships+xml"/>
  <Override PartName="/ppt/slides/_rels/slide15.xml.rels" ContentType="application/vnd.openxmlformats-package.relationships+xml"/>
  <Override PartName="/ppt/slides/_rels/slide1.xml.rels" ContentType="application/vnd.openxmlformats-package.relationships+xml"/>
  <Override PartName="/ppt/slides/_rels/slide23.xml.rels" ContentType="application/vnd.openxmlformats-package.relationships+xml"/>
  <Override PartName="/ppt/slides/_rels/slide16.xml.rels" ContentType="application/vnd.openxmlformats-package.relationships+xml"/>
  <Override PartName="/ppt/slides/_rels/slide31.xml.rels" ContentType="application/vnd.openxmlformats-package.relationships+xml"/>
  <Override PartName="/ppt/slides/_rels/slide20.xml.rels" ContentType="application/vnd.openxmlformats-package.relationships+xml"/>
  <Override PartName="/ppt/slides/_rels/slide32.xml.rels" ContentType="application/vnd.openxmlformats-package.relationships+xml"/>
  <Override PartName="/ppt/slides/_rels/slide21.xml.rels" ContentType="application/vnd.openxmlformats-package.relationships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2.xml" ContentType="application/vnd.openxmlformats-officedocument.presentationml.slide+xml"/>
  <Override PartName="/ppt/slides/slide29.xml" ContentType="application/vnd.openxmlformats-officedocument.presentationml.slide+xml"/>
  <Override PartName="/ppt/slides/slide7.xml" ContentType="application/vnd.openxmlformats-officedocument.presentationml.slide+xml"/>
  <Override PartName="/ppt/slides/slide21.xml" ContentType="application/vnd.openxmlformats-officedocument.presentationml.slide+xml"/>
  <Override PartName="/ppt/slides/slide28.xml" ContentType="application/vnd.openxmlformats-officedocument.presentationml.slide+xml"/>
  <Override PartName="/ppt/slides/slide6.xml" ContentType="application/vnd.openxmlformats-officedocument.presentationml.slide+xml"/>
  <Override PartName="/ppt/slides/slide20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24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23.xml" ContentType="application/vnd.openxmlformats-officedocument.presentationml.slide+xml"/>
  <Override PartName="/ppt/slides/slide1.xml" ContentType="application/vnd.openxmlformats-officedocument.presentationml.slide+xml"/>
  <Override PartName="/ppt/slides/slide19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26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s/slide5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slideMaster2.xml" ContentType="application/vnd.openxmlformats-officedocument.presentationml.slideMaster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2.xml" ContentType="application/vnd.openxmlformats-officedocument.drawingml.chart+xml"/>
  <Override PartName="/ppt/presentation.xml" ContentType="application/vnd.openxmlformats-officedocument.presentationml.presentation.main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
</Relationships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explosion val="8"/>
          <c:dPt>
            <c:idx val="0"/>
            <c:explosion val="8"/>
            <c:spPr>
              <a:solidFill>
                <a:srgbClr val="ed7d31"/>
              </a:solidFill>
              <a:ln w="19080">
                <a:solidFill>
                  <a:srgbClr val="ffffff"/>
                </a:solidFill>
                <a:round/>
              </a:ln>
            </c:spPr>
          </c:dPt>
          <c:dPt>
            <c:idx val="1"/>
            <c:explosion val="8"/>
            <c:spPr>
              <a:solidFill>
                <a:srgbClr val="ffc000"/>
              </a:solidFill>
              <a:ln w="19080">
                <a:solidFill>
                  <a:srgbClr val="ffffff"/>
                </a:solidFill>
                <a:round/>
              </a:ln>
            </c:spPr>
          </c:dPt>
          <c:dPt>
            <c:idx val="2"/>
            <c:explosion val="8"/>
            <c:spPr>
              <a:solidFill>
                <a:srgbClr val="eeb300"/>
              </a:solidFill>
              <a:ln w="19080">
                <a:solidFill>
                  <a:srgbClr val="ffffff"/>
                </a:solidFill>
                <a:round/>
              </a:ln>
            </c:spPr>
          </c:dPt>
          <c:dPt>
            <c:idx val="3"/>
            <c:explosion val="8"/>
            <c:spPr>
              <a:solidFill>
                <a:srgbClr val="c99700"/>
              </a:solidFill>
              <a:ln w="19080">
                <a:solidFill>
                  <a:srgbClr val="ffffff"/>
                </a:solidFill>
                <a:round/>
              </a:ln>
            </c:spPr>
          </c:dPt>
          <c:dLbls>
            <c:numFmt formatCode="0%" sourceLinked="1"/>
            <c:dLbl>
              <c:idx val="0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Calibri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Calibri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2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Calibri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3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Calibri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; </c:separator>
            </c:dLbl>
            <c:txPr>
              <a:bodyPr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Calibri"/>
                    <a:ea typeface="DejaVu Sans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0"/>
            <c:separator>; </c:separator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>Кв. 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0.78</c:v>
                </c:pt>
                <c:pt idx="1">
                  <c:v>0.22</c:v>
                </c:pt>
                <c:pt idx="2">
                  <c:v/>
                </c:pt>
                <c:pt idx="3">
                  <c:v/>
                </c:pt>
              </c:numCache>
            </c:numRef>
          </c:val>
        </c:ser>
        <c:firstSliceAng val="0"/>
      </c:pieChart>
      <c:spPr>
        <a:noFill/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move the slide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&lt;header&gt;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19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20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DF3D7B38-5E83-406F-9849-9ACA7F0EC1C3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
</Relationships>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
</Relationships>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
</Relationships>
</file>

<file path=ppt/notesSlides/_rels/notesSlide23.xml.rels><?xml version="1.0" encoding="UTF-8"?>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
</Relationships>
</file>

<file path=ppt/notesSlides/_rels/notesSlide24.xml.rels><?xml version="1.0" encoding="UTF-8"?>
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
</Relationships>
</file>

<file path=ppt/notesSlides/_rels/notesSlide25.xml.rels><?xml version="1.0" encoding="UTF-8"?>
<Relationships xmlns="http://schemas.openxmlformats.org/package/2006/relationships"><Relationship Id="rId1" Type="http://schemas.openxmlformats.org/officeDocument/2006/relationships/slide" Target="../slides/slide25.xml"/><Relationship Id="rId2" Type="http://schemas.openxmlformats.org/officeDocument/2006/relationships/notesMaster" Target="../notesMasters/notesMaster1.xml"/>
</Relationships>
</file>

<file path=ppt/notesSlides/_rels/notesSlide26.xml.rels><?xml version="1.0" encoding="UTF-8"?>
<Relationships xmlns="http://schemas.openxmlformats.org/package/2006/relationships"><Relationship Id="rId1" Type="http://schemas.openxmlformats.org/officeDocument/2006/relationships/slide" Target="../slides/slide26.xml"/><Relationship Id="rId2" Type="http://schemas.openxmlformats.org/officeDocument/2006/relationships/notesMaster" Target="../notesMasters/notesMaster1.xml"/>
</Relationships>
</file>

<file path=ppt/notesSlides/_rels/notesSlide27.xml.rels><?xml version="1.0" encoding="UTF-8"?>
<Relationships xmlns="http://schemas.openxmlformats.org/package/2006/relationships"><Relationship Id="rId1" Type="http://schemas.openxmlformats.org/officeDocument/2006/relationships/slide" Target="../slides/slide27.xml"/><Relationship Id="rId2" Type="http://schemas.openxmlformats.org/officeDocument/2006/relationships/notesMaster" Target="../notesMasters/notesMaster1.xml"/>
</Relationships>
</file>

<file path=ppt/notesSlides/_rels/notesSlide28.xml.rels><?xml version="1.0" encoding="UTF-8"?>
<Relationships xmlns="http://schemas.openxmlformats.org/package/2006/relationships"><Relationship Id="rId1" Type="http://schemas.openxmlformats.org/officeDocument/2006/relationships/slide" Target="../slides/slide28.xml"/><Relationship Id="rId2" Type="http://schemas.openxmlformats.org/officeDocument/2006/relationships/notesMaster" Target="../notesMasters/notesMaster1.xml"/>
</Relationships>
</file>

<file path=ppt/notesSlides/_rels/notesSlide29.xml.rels><?xml version="1.0" encoding="UTF-8"?>
<Relationships xmlns="http://schemas.openxmlformats.org/package/2006/relationships"><Relationship Id="rId1" Type="http://schemas.openxmlformats.org/officeDocument/2006/relationships/slide" Target="../slides/slide29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30.xml.rels><?xml version="1.0" encoding="UTF-8"?>
<Relationships xmlns="http://schemas.openxmlformats.org/package/2006/relationships"><Relationship Id="rId1" Type="http://schemas.openxmlformats.org/officeDocument/2006/relationships/slide" Target="../slides/slide30.xml"/><Relationship Id="rId2" Type="http://schemas.openxmlformats.org/officeDocument/2006/relationships/notesMaster" Target="../notesMasters/notesMaster1.xml"/>
</Relationships>
</file>

<file path=ppt/notesSlides/_rels/notesSlide31.xml.rels><?xml version="1.0" encoding="UTF-8"?>
<Relationships xmlns="http://schemas.openxmlformats.org/package/2006/relationships"><Relationship Id="rId1" Type="http://schemas.openxmlformats.org/officeDocument/2006/relationships/slide" Target="../slides/slide31.xml"/><Relationship Id="rId2" Type="http://schemas.openxmlformats.org/officeDocument/2006/relationships/notesMaster" Target="../notesMasters/notesMaster1.xml"/>
</Relationships>
</file>

<file path=ppt/notesSlides/_rels/notesSlide32.xml.rels><?xml version="1.0" encoding="UTF-8"?>
<Relationships xmlns="http://schemas.openxmlformats.org/package/2006/relationships"><Relationship Id="rId1" Type="http://schemas.openxmlformats.org/officeDocument/2006/relationships/slide" Target="../slides/slide32.xml"/><Relationship Id="rId2" Type="http://schemas.openxmlformats.org/officeDocument/2006/relationships/notesMaster" Target="../notesMasters/notesMaster1.xml"/>
</Relationships>
</file>

<file path=ppt/notesSlides/_rels/notesSlide33.xml.rels><?xml version="1.0" encoding="UTF-8"?>
<Relationships xmlns="http://schemas.openxmlformats.org/package/2006/relationships"><Relationship Id="rId1" Type="http://schemas.openxmlformats.org/officeDocument/2006/relationships/slide" Target="../slides/slide33.xml"/><Relationship Id="rId2" Type="http://schemas.openxmlformats.org/officeDocument/2006/relationships/notesMaster" Target="../notesMasters/notesMaster1.xml"/>
</Relationships>
</file>

<file path=ppt/notesSlides/_rels/notesSlide34.xml.rels><?xml version="1.0" encoding="UTF-8"?>
<Relationships xmlns="http://schemas.openxmlformats.org/package/2006/relationships"><Relationship Id="rId1" Type="http://schemas.openxmlformats.org/officeDocument/2006/relationships/slide" Target="../slides/slide34.xml"/><Relationship Id="rId2" Type="http://schemas.openxmlformats.org/officeDocument/2006/relationships/notesMaster" Target="../notesMasters/notesMaster1.xml"/>
</Relationships>
</file>

<file path=ppt/notesSlides/_rels/notesSlide35.xml.rels><?xml version="1.0" encoding="UTF-8"?>
<Relationships xmlns="http://schemas.openxmlformats.org/package/2006/relationships"><Relationship Id="rId1" Type="http://schemas.openxmlformats.org/officeDocument/2006/relationships/slide" Target="../slides/slide35.xml"/><Relationship Id="rId2" Type="http://schemas.openxmlformats.org/officeDocument/2006/relationships/notesMaster" Target="../notesMasters/notesMaster1.xml"/>
</Relationships>
</file>

<file path=ppt/notesSlides/_rels/notesSlide36.xml.rels><?xml version="1.0" encoding="UTF-8"?>
<Relationships xmlns="http://schemas.openxmlformats.org/package/2006/relationships"><Relationship Id="rId1" Type="http://schemas.openxmlformats.org/officeDocument/2006/relationships/slide" Target="../slides/slide36.xml"/><Relationship Id="rId2" Type="http://schemas.openxmlformats.org/officeDocument/2006/relationships/notesMaster" Target="../notesMasters/notesMaster1.xml"/>
</Relationships>
</file>

<file path=ppt/notesSlides/_rels/notesSlide37.xml.rels><?xml version="1.0" encoding="UTF-8"?>
<Relationships xmlns="http://schemas.openxmlformats.org/package/2006/relationships"><Relationship Id="rId1" Type="http://schemas.openxmlformats.org/officeDocument/2006/relationships/slide" Target="../slides/slide37.xml"/><Relationship Id="rId2" Type="http://schemas.openxmlformats.org/officeDocument/2006/relationships/notesMaster" Target="../notesMasters/notesMaster1.xml"/>
</Relationships>
</file>

<file path=ppt/notesSlides/_rels/notesSlide38.xml.rels><?xml version="1.0" encoding="UTF-8"?>
<Relationships xmlns="http://schemas.openxmlformats.org/package/2006/relationships"><Relationship Id="rId1" Type="http://schemas.openxmlformats.org/officeDocument/2006/relationships/slide" Target="../slides/slide38.xml"/><Relationship Id="rId2" Type="http://schemas.openxmlformats.org/officeDocument/2006/relationships/notesMaster" Target="../notesMasters/notesMaster1.xml"/>
</Relationships>
</file>

<file path=ppt/notesSlides/_rels/notesSlide39.xml.rels><?xml version="1.0" encoding="UTF-8"?>
<Relationships xmlns="http://schemas.openxmlformats.org/package/2006/relationships"><Relationship Id="rId1" Type="http://schemas.openxmlformats.org/officeDocument/2006/relationships/slide" Target="../slides/slide39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40.xml.rels><?xml version="1.0" encoding="UTF-8"?>
<Relationships xmlns="http://schemas.openxmlformats.org/package/2006/relationships"><Relationship Id="rId1" Type="http://schemas.openxmlformats.org/officeDocument/2006/relationships/slide" Target="../slides/slide40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34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343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572641CB-FB9B-4789-8EE7-62AEB13FD59B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34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346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5753D5BA-DCFE-4F8B-ADC5-10B8E1C71CDC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34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marL="216000" indent="-216000">
              <a:lnSpc>
                <a:spcPct val="100000"/>
              </a:lnSpc>
            </a:pPr>
            <a:r>
              <a:rPr b="0" lang="en-US" sz="1200" spc="-1" strike="noStrike">
                <a:solidFill>
                  <a:srgbClr val="040139"/>
                </a:solidFill>
                <a:latin typeface="Arial"/>
              </a:rPr>
              <a:t>В соответствии с данными Института UNESCO по образованию в течение всей жизни в мире уже в 150 стран занимаются развитием Национальных квалификационных рамок. Учитывая, что по данным ООН в мире существуют на сегодняшний день 193 независимых государствах, то более 3/4 из них вовлечено в этот глобальный процесс. </a:t>
            </a:r>
            <a:endParaRPr b="0" lang="en-U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en-US" sz="2000" spc="-1" strike="noStrike">
                <a:solidFill>
                  <a:srgbClr val="040139"/>
                </a:solidFill>
                <a:latin typeface="Arial"/>
              </a:rPr>
              <a:t>В последние годы темпы роста количества стран, развивающих НРК замедляются, однако существует тенденция к их углубленному развитию.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349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4AABDA49-5DDA-44F6-B321-04ADA89700E8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35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352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EB49CCD5-1349-4962-B2A9-80E20ADB6729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35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355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83FD5720-7DA1-452C-85DF-7DAD31148ACC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35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358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38307F44-B053-4697-B657-E0BA6303C068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36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361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AC69AB6A-66BF-4D58-9029-F0BC4B7EB95C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36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364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06164111-E4AD-42BA-948E-93DB93EE7657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36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367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7783F39E-3F3D-4BAE-AC10-4379F3C845A0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32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marL="216000" indent="-215640">
              <a:lnSpc>
                <a:spcPct val="100000"/>
              </a:lnSpc>
            </a:pPr>
            <a:endParaRPr b="0" lang="en-US" sz="20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</a:pPr>
            <a:r>
              <a:rPr b="0" lang="en-US" sz="2000" spc="-1" strike="noStrike">
                <a:solidFill>
                  <a:srgbClr val="040139"/>
                </a:solidFill>
                <a:latin typeface="Arial"/>
              </a:rPr>
              <a:t>Повышение - рост трудовой мобильности ( 240 млн. трудовых мигрантов (2015) + экономические союзы (общий рынок труда) +в последнее время проблемы беженцев;</a:t>
            </a:r>
            <a:endParaRPr b="0" lang="en-US" sz="20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</a:pPr>
            <a:r>
              <a:rPr b="0" lang="en-US" sz="2000" spc="-1" strike="noStrike">
                <a:solidFill>
                  <a:srgbClr val="040139"/>
                </a:solidFill>
                <a:latin typeface="Arial"/>
              </a:rPr>
              <a:t>- усиление спроса на высокопрофессиональные навыки и таланты по всему миру;</a:t>
            </a:r>
            <a:endParaRPr b="0" lang="en-US" sz="20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</a:pPr>
            <a:r>
              <a:rPr b="0" lang="en-US" sz="2000" spc="-1" strike="noStrike">
                <a:solidFill>
                  <a:srgbClr val="040139"/>
                </a:solidFill>
                <a:latin typeface="Arial"/>
              </a:rPr>
              <a:t>- рост транснациональных корпораций – нарастание противоречий, поскольку обучение и присвоение квалификаций основываются на национальных моделях и мало учитывают архитектуру международных требований;</a:t>
            </a:r>
            <a:endParaRPr b="0" lang="en-US" sz="20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</a:pPr>
            <a:r>
              <a:rPr b="0" lang="en-US" sz="2000" spc="-1" strike="noStrike">
                <a:solidFill>
                  <a:srgbClr val="040139"/>
                </a:solidFill>
                <a:latin typeface="Arial"/>
              </a:rPr>
              <a:t>- интернационализация образования и обучения – трансграничное образование и обучение, рост использования квалификаций, присуждаемых самим сектором/ отраслью по отношению к национальным квалификациям;</a:t>
            </a:r>
            <a:endParaRPr b="0" lang="en-US" sz="20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</a:pPr>
            <a:r>
              <a:rPr b="0" lang="en-US" sz="2000" spc="-1" strike="noStrike">
                <a:solidFill>
                  <a:srgbClr val="040139"/>
                </a:solidFill>
                <a:latin typeface="Arial"/>
              </a:rPr>
              <a:t>- развитие электронного обучения;</a:t>
            </a:r>
            <a:endParaRPr b="0" lang="en-US" sz="20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</a:pPr>
            <a:r>
              <a:rPr b="0" lang="en-US" sz="2000" spc="-1" strike="noStrike">
                <a:solidFill>
                  <a:srgbClr val="040139"/>
                </a:solidFill>
                <a:latin typeface="Arial"/>
              </a:rPr>
              <a:t>- онлайн сертификация;</a:t>
            </a:r>
            <a:endParaRPr b="0" lang="en-US" sz="20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</a:pPr>
            <a:r>
              <a:rPr b="0" lang="en-US" sz="2000" spc="-1" strike="noStrike">
                <a:solidFill>
                  <a:srgbClr val="040139"/>
                </a:solidFill>
                <a:latin typeface="Arial"/>
              </a:rPr>
              <a:t>прогресс в развитии обучения в течение всей жизни;</a:t>
            </a:r>
            <a:endParaRPr b="0" lang="en-US" sz="20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</a:pPr>
            <a:r>
              <a:rPr b="0" lang="en-US" sz="2000" spc="-1" strike="noStrike">
                <a:solidFill>
                  <a:srgbClr val="040139"/>
                </a:solidFill>
                <a:latin typeface="Arial"/>
              </a:rPr>
              <a:t>развитие сетевых образовательных структур. </a:t>
            </a:r>
            <a:endParaRPr b="0" lang="en-US" sz="20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</a:pPr>
            <a:endParaRPr b="0" lang="en-US" sz="2000" spc="-1" strike="noStrike">
              <a:latin typeface="Arial"/>
            </a:endParaRPr>
          </a:p>
        </p:txBody>
      </p:sp>
      <p:sp>
        <p:nvSpPr>
          <p:cNvPr id="328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76107D58-7BBB-47C1-9C4B-D8FD469A6ED4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2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36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370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D2062693-001B-4477-9341-D3525220EBFF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2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37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373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A7085E8D-8525-4077-8F59-33655652ADBD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2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37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376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9501E62E-E836-4444-AB4C-692DF04211A7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2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37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379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8420F990-4523-4F9E-9BB9-7A772E8F156F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2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38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382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B50BFD56-4E26-428A-925B-F96EB9943F1A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2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38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385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6AFBF590-B585-48B1-90E0-4CE082B7E6CF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2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38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388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69EA8FE4-97F0-47EB-AC6A-D04546508E83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2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39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391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08055B79-484A-455D-AF37-5E4AAF26C4F6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2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39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394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34EC74A8-78FA-4413-A011-B061F49A1063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2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39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397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25022160-41FA-47FB-AE61-DA1FB659C2C1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33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331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86209673-4DF8-4CB4-949D-7F7CE29D1C03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3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39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400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F463BB8B-EB75-485C-9307-2FDCE2AA8182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3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40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403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346BB77F-34ED-485C-A812-35722B8E7B0F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3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40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406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FFCF3CC8-5955-4DD5-A391-7F16B2C937B0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3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40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409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D5920DB6-344D-4E1F-AD43-0B50F85EA63E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3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41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412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1729998D-A368-421D-A242-DEB6C89E8127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3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41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415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1B7168FE-DCB1-4886-A720-73072F046D65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3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41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418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0E0DEFB0-660C-4D16-A567-6215D96BBB93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3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42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421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30F96740-BFC5-4738-81C0-C634BE21EBF0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3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42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424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9DAFFDA4-A883-4460-91F8-9AE41838ACC6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3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4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427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2B201EBD-E41B-4AE2-AD20-1F16A6B3AC44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33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334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FCB3A373-56C1-42E6-BE57-427CDBCCB96A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4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42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430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76037B07-CD48-4815-8C4C-2F137301AA68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33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337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9F03B453-93B3-4242-8771-9E44D33F9A89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33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340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64B7DC53-8077-4A3E-8D7D-60B62D96AFAD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454680"/>
            <a:ext cx="105148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838080" y="454680"/>
            <a:ext cx="105148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0720" cy="435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Click to edit the outline text format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Second Outline Level</a:t>
            </a:r>
            <a:endParaRPr b="0" lang="en-US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Third Outline Level</a:t>
            </a:r>
            <a:endParaRPr b="0" lang="en-US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Fourth Outline Level</a:t>
            </a:r>
            <a:endParaRPr b="0" lang="en-US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Fifth Outline Level</a:t>
            </a:r>
            <a:endParaRPr b="0" lang="en-US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Sixth Outline Level</a:t>
            </a:r>
            <a:endParaRPr b="0" lang="en-US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Seventh Outline Level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0720" cy="435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Click to edit the outline text format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Second Outline Level</a:t>
            </a:r>
            <a:endParaRPr b="0" lang="en-US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Third Outline Level</a:t>
            </a:r>
            <a:endParaRPr b="0" lang="en-US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Fourth Outline Level</a:t>
            </a:r>
            <a:endParaRPr b="0" lang="en-US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Fifth Outline Level</a:t>
            </a:r>
            <a:endParaRPr b="0" lang="en-US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Sixth Outline Level</a:t>
            </a:r>
            <a:endParaRPr b="0" lang="en-US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Seventh Outline Level</a:t>
            </a:r>
            <a:endParaRPr b="0" lang="en-US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5" Type="http://schemas.openxmlformats.org/officeDocument/2006/relationships/image" Target="../media/image5.png"/><Relationship Id="rId6" Type="http://schemas.openxmlformats.org/officeDocument/2006/relationships/image" Target="../media/image6.jpeg"/><Relationship Id="rId7" Type="http://schemas.openxmlformats.org/officeDocument/2006/relationships/image" Target="../media/image7.png"/><Relationship Id="rId8" Type="http://schemas.openxmlformats.org/officeDocument/2006/relationships/image" Target="../media/image8.wmf"/><Relationship Id="rId9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chart" Target="../charts/chart2.xml"/><Relationship Id="rId2" Type="http://schemas.openxmlformats.org/officeDocument/2006/relationships/image" Target="../media/image20.png"/><Relationship Id="rId3" Type="http://schemas.openxmlformats.org/officeDocument/2006/relationships/slideLayout" Target="../slideLayouts/slideLayout28.xml"/><Relationship Id="rId4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21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22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23.png"/><Relationship Id="rId2" Type="http://schemas.openxmlformats.org/officeDocument/2006/relationships/image" Target="../media/image24.png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25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26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27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28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0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29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image" Target="../media/image30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2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image" Target="../media/image31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image" Target="../media/image32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4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image" Target="../media/image33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image" Target="../media/image34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6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image" Target="../media/image35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7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image" Target="../media/image36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8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image" Target="../media/image37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9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image" Target="../media/image38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30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image" Target="../media/image39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31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image" Target="../media/image40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32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image" Target="../media/image41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3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image" Target="../media/image42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34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image" Target="../media/image43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35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image" Target="../media/image44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36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image" Target="../media/image45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37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image" Target="../media/image46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38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image" Target="../media/image47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39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4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image" Target="../media/image48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40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Рисунок 4" descr=""/>
          <p:cNvPicPr/>
          <p:nvPr/>
        </p:nvPicPr>
        <p:blipFill>
          <a:blip r:embed="rId1"/>
          <a:stretch/>
        </p:blipFill>
        <p:spPr>
          <a:xfrm>
            <a:off x="0" y="2834640"/>
            <a:ext cx="12192480" cy="4023000"/>
          </a:xfrm>
          <a:prstGeom prst="rect">
            <a:avLst/>
          </a:prstGeom>
          <a:ln>
            <a:noFill/>
          </a:ln>
        </p:spPr>
      </p:pic>
      <p:sp>
        <p:nvSpPr>
          <p:cNvPr id="122" name="CustomShape 1"/>
          <p:cNvSpPr/>
          <p:nvPr/>
        </p:nvSpPr>
        <p:spPr>
          <a:xfrm>
            <a:off x="2739240" y="954000"/>
            <a:ext cx="7583040" cy="1608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 fontScale="70000"/>
          </a:bodyPr>
          <a:p>
            <a:pPr algn="ctr">
              <a:lnSpc>
                <a:spcPct val="90000"/>
              </a:lnSpc>
            </a:pPr>
            <a:r>
              <a:rPr b="1" lang="en-US" sz="2400" spc="-1" strike="noStrike">
                <a:solidFill>
                  <a:srgbClr val="002060"/>
                </a:solidFill>
                <a:latin typeface="Calibri Light"/>
              </a:rPr>
              <a:t>СЕМИНАР</a:t>
            </a:r>
            <a:br/>
            <a:r>
              <a:rPr b="1" i="1" lang="en-US" sz="2400" spc="-1" strike="noStrike">
                <a:solidFill>
                  <a:srgbClr val="002060"/>
                </a:solidFill>
                <a:latin typeface="Calibri Light"/>
              </a:rPr>
              <a:t> «ВОПРОСЫ БЕЗОПАСНОСТИ ОБРАЗОВАТЕЛЬНОЙ СРЕДЫ В СИСТЕМЕ ВЫСШЕГО ПЕДАГОГИЧЕСКОГО ОБРАЗОВАНИЯ:</a:t>
            </a:r>
            <a:br/>
            <a:r>
              <a:rPr b="1" i="1" lang="en-US" sz="2400" spc="-1" strike="noStrike">
                <a:solidFill>
                  <a:srgbClr val="002060"/>
                </a:solidFill>
                <a:latin typeface="Calibri Light"/>
              </a:rPr>
              <a:t>ОБМЕН ОПЫТОМ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23" name="Line 2"/>
          <p:cNvSpPr/>
          <p:nvPr/>
        </p:nvSpPr>
        <p:spPr>
          <a:xfrm flipV="1">
            <a:off x="12761640" y="1280160"/>
            <a:ext cx="0" cy="2806920"/>
          </a:xfrm>
          <a:prstGeom prst="line">
            <a:avLst/>
          </a:prstGeom>
          <a:ln w="57240">
            <a:solidFill>
              <a:srgbClr val="efd75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4" name="CustomShape 3"/>
          <p:cNvSpPr/>
          <p:nvPr/>
        </p:nvSpPr>
        <p:spPr>
          <a:xfrm>
            <a:off x="1766160" y="2971800"/>
            <a:ext cx="9827280" cy="14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90000"/>
              </a:lnSpc>
            </a:pPr>
            <a:r>
              <a:rPr b="1" lang="en-US" sz="3200" spc="-1" strike="noStrike">
                <a:solidFill>
                  <a:srgbClr val="ffc000"/>
                </a:solidFill>
                <a:latin typeface="Calibri Light"/>
                <a:ea typeface="DejaVu Sans"/>
              </a:rPr>
              <a:t>Национальная квалификационная рамка и стандарты высшего профессионального образования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25" name="CustomShape 4"/>
          <p:cNvSpPr/>
          <p:nvPr/>
        </p:nvSpPr>
        <p:spPr>
          <a:xfrm>
            <a:off x="2739240" y="4610160"/>
            <a:ext cx="7261560" cy="1802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 fontScale="78000"/>
          </a:bodyPr>
          <a:p>
            <a:pPr algn="ctr">
              <a:lnSpc>
                <a:spcPct val="90000"/>
              </a:lnSpc>
            </a:pPr>
            <a:r>
              <a:rPr b="1" lang="en-US" sz="2600" spc="-1" strike="noStrike">
                <a:solidFill>
                  <a:srgbClr val="ffc000"/>
                </a:solidFill>
                <a:latin typeface="Calibri Light"/>
                <a:ea typeface="DejaVu Sans"/>
              </a:rPr>
              <a:t>С.Сирмбард, ректор Университета Адам, Национальный эксперт по реформированию высшего образования</a:t>
            </a:r>
            <a:endParaRPr b="0" lang="en-US" sz="2600" spc="-1" strike="noStrike">
              <a:latin typeface="Arial"/>
            </a:endParaRPr>
          </a:p>
          <a:p>
            <a:pPr algn="ctr">
              <a:lnSpc>
                <a:spcPct val="90000"/>
              </a:lnSpc>
            </a:pPr>
            <a:endParaRPr b="0" lang="en-US" sz="2600" spc="-1" strike="noStrike"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b="1" lang="en-US" sz="2200" spc="-1" strike="noStrike">
                <a:solidFill>
                  <a:srgbClr val="ffc000"/>
                </a:solidFill>
                <a:latin typeface="Calibri Light"/>
                <a:ea typeface="DejaVu Sans"/>
              </a:rPr>
              <a:t>Бишкек, 19.06.2019</a:t>
            </a:r>
            <a:endParaRPr b="0" lang="en-US" sz="2200" spc="-1" strike="noStrike">
              <a:latin typeface="Arial"/>
            </a:endParaRPr>
          </a:p>
        </p:txBody>
      </p:sp>
      <p:grpSp>
        <p:nvGrpSpPr>
          <p:cNvPr id="126" name="Group 5"/>
          <p:cNvGrpSpPr/>
          <p:nvPr/>
        </p:nvGrpSpPr>
        <p:grpSpPr>
          <a:xfrm>
            <a:off x="1139760" y="270000"/>
            <a:ext cx="9912240" cy="722880"/>
            <a:chOff x="1139760" y="270000"/>
            <a:chExt cx="9912240" cy="722880"/>
          </a:xfrm>
        </p:grpSpPr>
        <p:pic>
          <p:nvPicPr>
            <p:cNvPr id="127" name="Рисунок 13" descr=""/>
            <p:cNvPicPr/>
            <p:nvPr/>
          </p:nvPicPr>
          <p:blipFill>
            <a:blip r:embed="rId2"/>
            <a:stretch/>
          </p:blipFill>
          <p:spPr>
            <a:xfrm>
              <a:off x="1139760" y="270000"/>
              <a:ext cx="784440" cy="7228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28" name="Рисунок 14" descr=""/>
            <p:cNvPicPr/>
            <p:nvPr/>
          </p:nvPicPr>
          <p:blipFill>
            <a:blip r:embed="rId3"/>
            <a:stretch/>
          </p:blipFill>
          <p:spPr>
            <a:xfrm>
              <a:off x="2095200" y="397800"/>
              <a:ext cx="4782960" cy="3682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29" name="Рисунок 17" descr=""/>
            <p:cNvPicPr/>
            <p:nvPr/>
          </p:nvPicPr>
          <p:blipFill>
            <a:blip r:embed="rId4"/>
            <a:srcRect l="14686" t="7307" r="16323" b="33288"/>
            <a:stretch/>
          </p:blipFill>
          <p:spPr>
            <a:xfrm>
              <a:off x="8163360" y="427320"/>
              <a:ext cx="437400" cy="295920"/>
            </a:xfrm>
            <a:prstGeom prst="rect">
              <a:avLst/>
            </a:prstGeom>
            <a:ln>
              <a:noFill/>
            </a:ln>
          </p:spPr>
        </p:pic>
        <p:sp>
          <p:nvSpPr>
            <p:cNvPr id="130" name="CustomShape 6"/>
            <p:cNvSpPr/>
            <p:nvPr/>
          </p:nvSpPr>
          <p:spPr>
            <a:xfrm>
              <a:off x="8051400" y="694080"/>
              <a:ext cx="659880" cy="272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>
                <a:lnSpc>
                  <a:spcPct val="100000"/>
                </a:lnSpc>
              </a:pPr>
              <a:r>
                <a:rPr b="0" lang="en-US" sz="300" spc="-1" strike="noStrike">
                  <a:solidFill>
                    <a:srgbClr val="002060"/>
                  </a:solidFill>
                  <a:latin typeface="Arial"/>
                  <a:ea typeface="DejaVu Sans"/>
                </a:rPr>
                <a:t>ПРОЕКТ ФИНАНСИРУЕТСЯ </a:t>
              </a:r>
              <a:endParaRPr b="0" lang="en-US" sz="3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0" lang="en-US" sz="300" spc="-1" strike="noStrike">
                  <a:solidFill>
                    <a:srgbClr val="002060"/>
                  </a:solidFill>
                  <a:latin typeface="Arial"/>
                  <a:ea typeface="DejaVu Sans"/>
                </a:rPr>
                <a:t>ЕВПРОПЕЙСКИМ СОЮЗОМ</a:t>
              </a:r>
              <a:endParaRPr b="0" lang="en-US" sz="300" spc="-1" strike="noStrike">
                <a:latin typeface="Arial"/>
              </a:endParaRPr>
            </a:p>
          </p:txBody>
        </p:sp>
        <p:pic>
          <p:nvPicPr>
            <p:cNvPr id="131" name="Picture 11" descr=""/>
            <p:cNvPicPr/>
            <p:nvPr/>
          </p:nvPicPr>
          <p:blipFill>
            <a:blip r:embed="rId5"/>
            <a:stretch/>
          </p:blipFill>
          <p:spPr>
            <a:xfrm>
              <a:off x="8902440" y="401760"/>
              <a:ext cx="325440" cy="325800"/>
            </a:xfrm>
            <a:prstGeom prst="rect">
              <a:avLst/>
            </a:prstGeom>
            <a:ln>
              <a:noFill/>
            </a:ln>
          </p:spPr>
        </p:pic>
        <p:sp>
          <p:nvSpPr>
            <p:cNvPr id="132" name="CustomShape 7"/>
            <p:cNvSpPr/>
            <p:nvPr/>
          </p:nvSpPr>
          <p:spPr>
            <a:xfrm>
              <a:off x="8467560" y="696960"/>
              <a:ext cx="1165680" cy="1810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en-US" sz="300" spc="-1" strike="noStrike">
                  <a:solidFill>
                    <a:srgbClr val="002060"/>
                  </a:solidFill>
                  <a:latin typeface="Arial"/>
                  <a:ea typeface="DejaVu Sans"/>
                </a:rPr>
                <a:t>МИНИСТЕРСТВО ОБРАЗОВАНИЯ </a:t>
              </a:r>
              <a:endParaRPr b="0" lang="en-US" sz="3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en-US" sz="300" spc="-1" strike="noStrike">
                  <a:solidFill>
                    <a:srgbClr val="002060"/>
                  </a:solidFill>
                  <a:latin typeface="Arial"/>
                  <a:ea typeface="DejaVu Sans"/>
                </a:rPr>
                <a:t>И НАУКИ КР</a:t>
              </a:r>
              <a:endParaRPr b="0" lang="en-US" sz="300" spc="-1" strike="noStrike">
                <a:latin typeface="Arial"/>
              </a:endParaRPr>
            </a:p>
          </p:txBody>
        </p:sp>
        <p:pic>
          <p:nvPicPr>
            <p:cNvPr id="133" name="Picture 16" descr=""/>
            <p:cNvPicPr/>
            <p:nvPr/>
          </p:nvPicPr>
          <p:blipFill>
            <a:blip r:embed="rId6"/>
            <a:srcRect l="0" t="27986" r="0" b="30657"/>
            <a:stretch/>
          </p:blipFill>
          <p:spPr>
            <a:xfrm>
              <a:off x="10424880" y="436320"/>
              <a:ext cx="627120" cy="258840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134" name="Рисунок 23" descr=""/>
          <p:cNvPicPr/>
          <p:nvPr/>
        </p:nvPicPr>
        <p:blipFill>
          <a:blip r:embed="rId7"/>
          <a:stretch/>
        </p:blipFill>
        <p:spPr>
          <a:xfrm>
            <a:off x="1088280" y="2195640"/>
            <a:ext cx="1288800" cy="775800"/>
          </a:xfrm>
          <a:prstGeom prst="rect">
            <a:avLst/>
          </a:prstGeom>
          <a:ln>
            <a:noFill/>
          </a:ln>
          <a:effectLst>
            <a:reflection algn="bl" blurRad="6350" dir="5400000" dist="50800" endA="300" endPos="55500" rotWithShape="0" stA="50000" sy="-100000"/>
          </a:effectLst>
        </p:spPr>
      </p:pic>
      <p:pic>
        <p:nvPicPr>
          <p:cNvPr id="135" name="" descr=""/>
          <p:cNvPicPr/>
          <p:nvPr/>
        </p:nvPicPr>
        <p:blipFill>
          <a:blip r:embed="rId8"/>
          <a:stretch/>
        </p:blipFill>
        <p:spPr>
          <a:xfrm>
            <a:off x="9423360" y="444600"/>
            <a:ext cx="761760" cy="2408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414000" y="652320"/>
            <a:ext cx="11403360" cy="488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3200" spc="-1" strike="noStrike">
                <a:solidFill>
                  <a:srgbClr val="ffc000"/>
                </a:solidFill>
                <a:latin typeface="Calibri Light"/>
              </a:rPr>
              <a:t>Варианты Национальных квалификационных структур:</a:t>
            </a:r>
            <a:endParaRPr b="0" lang="en-US" sz="3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3200" spc="-1" strike="noStrike">
                <a:solidFill>
                  <a:srgbClr val="ffc000"/>
                </a:solidFill>
                <a:latin typeface="Calibri Light"/>
              </a:rPr>
              <a:t>структура Национальной системы квалификаций РК</a:t>
            </a:r>
            <a:endParaRPr b="0" lang="en-US" sz="3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endParaRPr b="0" lang="en-US" sz="3200" spc="-1" strike="noStrike">
              <a:latin typeface="Arial"/>
            </a:endParaRPr>
          </a:p>
          <a:p>
            <a:pPr marL="228600" indent="457200">
              <a:lnSpc>
                <a:spcPct val="120000"/>
              </a:lnSpc>
              <a:buClr>
                <a:srgbClr val="002060"/>
              </a:buClr>
              <a:buFont typeface="Arial"/>
              <a:buChar char="•"/>
            </a:pPr>
            <a:r>
              <a:rPr b="0" lang="en-US" sz="2400" spc="-1" strike="noStrike" u="sng">
                <a:solidFill>
                  <a:srgbClr val="002060"/>
                </a:solidFill>
                <a:uFillTx/>
                <a:latin typeface="Calibri"/>
              </a:rPr>
              <a:t>Национальная рамка квалификаций</a:t>
            </a:r>
            <a:endParaRPr b="0" lang="en-US" sz="2400" spc="-1" strike="noStrike">
              <a:latin typeface="Arial"/>
            </a:endParaRPr>
          </a:p>
          <a:p>
            <a:pPr marL="228600" indent="457200">
              <a:lnSpc>
                <a:spcPct val="120000"/>
              </a:lnSpc>
              <a:buClr>
                <a:srgbClr val="00206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2060"/>
                </a:solidFill>
                <a:latin typeface="Calibri"/>
              </a:rPr>
              <a:t>Отраслевые рамки квалификаций</a:t>
            </a:r>
            <a:endParaRPr b="0" lang="en-US" sz="2400" spc="-1" strike="noStrike">
              <a:latin typeface="Arial"/>
            </a:endParaRPr>
          </a:p>
          <a:p>
            <a:pPr marL="228600" indent="457200">
              <a:lnSpc>
                <a:spcPct val="120000"/>
              </a:lnSpc>
              <a:buClr>
                <a:srgbClr val="002060"/>
              </a:buClr>
              <a:buFont typeface="Arial"/>
              <a:buChar char="•"/>
            </a:pPr>
            <a:r>
              <a:rPr b="0" lang="en-US" sz="2400" spc="-1" strike="noStrike" u="sng">
                <a:solidFill>
                  <a:srgbClr val="002060"/>
                </a:solidFill>
                <a:uFillTx/>
                <a:latin typeface="Calibri"/>
              </a:rPr>
              <a:t>Профессиональные стандарты и процедуры их  признания</a:t>
            </a:r>
            <a:endParaRPr b="0" lang="en-US" sz="2400" spc="-1" strike="noStrike">
              <a:latin typeface="Arial"/>
            </a:endParaRPr>
          </a:p>
          <a:p>
            <a:pPr marL="228600" indent="457200">
              <a:lnSpc>
                <a:spcPct val="120000"/>
              </a:lnSpc>
              <a:buClr>
                <a:srgbClr val="002060"/>
              </a:buClr>
              <a:buFont typeface="Arial"/>
              <a:buChar char="•"/>
            </a:pPr>
            <a:r>
              <a:rPr b="0" lang="en-US" sz="2400" spc="-1" strike="noStrike" u="sng">
                <a:solidFill>
                  <a:srgbClr val="002060"/>
                </a:solidFill>
                <a:uFillTx/>
                <a:latin typeface="Calibri"/>
              </a:rPr>
              <a:t>Образовательные стандарты</a:t>
            </a:r>
            <a:endParaRPr b="0" lang="en-US" sz="2400" spc="-1" strike="noStrike">
              <a:latin typeface="Arial"/>
            </a:endParaRPr>
          </a:p>
          <a:p>
            <a:pPr marL="228600" indent="457200">
              <a:lnSpc>
                <a:spcPct val="120000"/>
              </a:lnSpc>
              <a:buClr>
                <a:srgbClr val="00206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2060"/>
                </a:solidFill>
                <a:latin typeface="Calibri"/>
              </a:rPr>
              <a:t>Перечень видов трудовой деятельности</a:t>
            </a:r>
            <a:r>
              <a:rPr b="0" lang="en-US" sz="2400" spc="-1" strike="noStrike" u="sng">
                <a:solidFill>
                  <a:srgbClr val="002060"/>
                </a:solidFill>
                <a:uFillTx/>
                <a:latin typeface="Calibri"/>
              </a:rPr>
              <a:t> и квалификаций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20000"/>
              </a:lnSpc>
            </a:pPr>
            <a:endParaRPr b="0" lang="en-US" sz="2400" spc="-1" strike="noStrike">
              <a:latin typeface="Arial"/>
            </a:endParaRPr>
          </a:p>
        </p:txBody>
      </p:sp>
      <p:pic>
        <p:nvPicPr>
          <p:cNvPr id="163" name="Рисунок 9" descr=""/>
          <p:cNvPicPr/>
          <p:nvPr/>
        </p:nvPicPr>
        <p:blipFill>
          <a:blip r:embed="rId1"/>
          <a:stretch/>
        </p:blipFill>
        <p:spPr>
          <a:xfrm>
            <a:off x="0" y="5964120"/>
            <a:ext cx="12192480" cy="8931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730440" y="-972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1" lang="en-US" sz="3200" spc="-1" strike="noStrike">
                <a:solidFill>
                  <a:srgbClr val="efd75f"/>
                </a:solidFill>
                <a:latin typeface="Calibri Light"/>
              </a:rPr>
              <a:t>Национальная система квалификаций</a:t>
            </a:r>
            <a:endParaRPr b="0" lang="en-US" sz="3200" spc="-1" strike="noStrike">
              <a:latin typeface="Arial"/>
            </a:endParaRPr>
          </a:p>
        </p:txBody>
      </p:sp>
      <p:pic>
        <p:nvPicPr>
          <p:cNvPr id="165" name="Рисунок 4" descr=""/>
          <p:cNvPicPr/>
          <p:nvPr/>
        </p:nvPicPr>
        <p:blipFill>
          <a:blip r:embed="rId1"/>
          <a:stretch/>
        </p:blipFill>
        <p:spPr>
          <a:xfrm>
            <a:off x="0" y="5964120"/>
            <a:ext cx="12192480" cy="893160"/>
          </a:xfrm>
          <a:prstGeom prst="rect">
            <a:avLst/>
          </a:prstGeom>
          <a:ln>
            <a:noFill/>
          </a:ln>
        </p:spPr>
      </p:pic>
      <p:sp>
        <p:nvSpPr>
          <p:cNvPr id="166" name="Line 2"/>
          <p:cNvSpPr/>
          <p:nvPr/>
        </p:nvSpPr>
        <p:spPr>
          <a:xfrm flipH="1" flipV="1">
            <a:off x="13284000" y="799920"/>
            <a:ext cx="23760" cy="5636880"/>
          </a:xfrm>
          <a:prstGeom prst="line">
            <a:avLst/>
          </a:prstGeom>
          <a:ln w="57240">
            <a:solidFill>
              <a:srgbClr val="efd75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67" name="Group 3"/>
          <p:cNvGrpSpPr/>
          <p:nvPr/>
        </p:nvGrpSpPr>
        <p:grpSpPr>
          <a:xfrm>
            <a:off x="730440" y="1091880"/>
            <a:ext cx="9691920" cy="4580280"/>
            <a:chOff x="730440" y="1091880"/>
            <a:chExt cx="9691920" cy="4580280"/>
          </a:xfrm>
        </p:grpSpPr>
        <p:sp>
          <p:nvSpPr>
            <p:cNvPr id="168" name="CustomShape 4"/>
            <p:cNvSpPr/>
            <p:nvPr/>
          </p:nvSpPr>
          <p:spPr>
            <a:xfrm>
              <a:off x="4922280" y="1172160"/>
              <a:ext cx="1928160" cy="78516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40139"/>
                  </a:solidFill>
                  <a:latin typeface="Calibri"/>
                  <a:ea typeface="DejaVu Sans"/>
                </a:rPr>
                <a:t>НРК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169" name="CustomShape 5"/>
            <p:cNvSpPr/>
            <p:nvPr/>
          </p:nvSpPr>
          <p:spPr>
            <a:xfrm>
              <a:off x="730440" y="1091880"/>
              <a:ext cx="2885040" cy="9136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40139"/>
                  </a:solidFill>
                  <a:latin typeface="Calibri"/>
                  <a:ea typeface="DejaVu Sans"/>
                </a:rPr>
                <a:t>Региональные системы квалификаций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170" name="CustomShape 6"/>
            <p:cNvSpPr/>
            <p:nvPr/>
          </p:nvSpPr>
          <p:spPr>
            <a:xfrm>
              <a:off x="4851000" y="3172320"/>
              <a:ext cx="2142360" cy="77544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40139"/>
                  </a:solidFill>
                  <a:latin typeface="Calibri"/>
                  <a:ea typeface="DejaVu Sans"/>
                </a:rPr>
                <a:t>Профессиональные стандарты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171" name="CustomShape 7"/>
            <p:cNvSpPr/>
            <p:nvPr/>
          </p:nvSpPr>
          <p:spPr>
            <a:xfrm>
              <a:off x="4851000" y="2172240"/>
              <a:ext cx="2142360" cy="77544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c000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40139"/>
                  </a:solidFill>
                  <a:latin typeface="Calibri"/>
                  <a:ea typeface="DejaVu Sans"/>
                </a:rPr>
                <a:t>Отраслевые/</a:t>
              </a:r>
              <a:endParaRPr b="0" lang="en-US" sz="18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40139"/>
                  </a:solidFill>
                  <a:latin typeface="Calibri"/>
                  <a:ea typeface="DejaVu Sans"/>
                </a:rPr>
                <a:t>секторальные рамки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172" name="CustomShape 8"/>
            <p:cNvSpPr/>
            <p:nvPr/>
          </p:nvSpPr>
          <p:spPr>
            <a:xfrm>
              <a:off x="3616200" y="1314720"/>
              <a:ext cx="1336320" cy="384840"/>
            </a:xfrm>
            <a:prstGeom prst="leftRightArrow">
              <a:avLst>
                <a:gd name="adj1" fmla="val 50000"/>
                <a:gd name="adj2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73" name="CustomShape 9"/>
            <p:cNvSpPr/>
            <p:nvPr/>
          </p:nvSpPr>
          <p:spPr>
            <a:xfrm>
              <a:off x="8065800" y="3172320"/>
              <a:ext cx="2142360" cy="77544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40139"/>
                  </a:solidFill>
                  <a:latin typeface="Calibri"/>
                  <a:ea typeface="DejaVu Sans"/>
                </a:rPr>
                <a:t>Институты признания квалификаций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174" name="CustomShape 10"/>
            <p:cNvSpPr/>
            <p:nvPr/>
          </p:nvSpPr>
          <p:spPr>
            <a:xfrm>
              <a:off x="6925680" y="3331440"/>
              <a:ext cx="1213560" cy="483120"/>
            </a:xfrm>
            <a:prstGeom prst="leftRightArrow">
              <a:avLst>
                <a:gd name="adj1" fmla="val 50000"/>
                <a:gd name="adj2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1200" spc="-1" strike="noStrike">
                  <a:solidFill>
                    <a:srgbClr val="002060"/>
                  </a:solidFill>
                  <a:latin typeface="Calibri"/>
                  <a:ea typeface="DejaVu Sans"/>
                </a:rPr>
                <a:t>процедуры</a:t>
              </a:r>
              <a:endParaRPr b="0" lang="en-US" sz="1200" spc="-1" strike="noStrike">
                <a:latin typeface="Arial"/>
              </a:endParaRPr>
            </a:p>
          </p:txBody>
        </p:sp>
        <p:sp>
          <p:nvSpPr>
            <p:cNvPr id="175" name="CustomShape 11"/>
            <p:cNvSpPr/>
            <p:nvPr/>
          </p:nvSpPr>
          <p:spPr>
            <a:xfrm>
              <a:off x="1993320" y="3243600"/>
              <a:ext cx="2142360" cy="77544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40139"/>
                  </a:solidFill>
                  <a:latin typeface="Calibri"/>
                  <a:ea typeface="DejaVu Sans"/>
                </a:rPr>
                <a:t>Программы образования и обучения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176" name="CustomShape 12"/>
            <p:cNvSpPr/>
            <p:nvPr/>
          </p:nvSpPr>
          <p:spPr>
            <a:xfrm>
              <a:off x="7994160" y="4101120"/>
              <a:ext cx="2428200" cy="15710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02060"/>
                  </a:solidFill>
                  <a:latin typeface="Calibri"/>
                  <a:ea typeface="DejaVu Sans"/>
                </a:rPr>
                <a:t>Признание формального, неформального, информального образования и обучения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177" name="CustomShape 13"/>
            <p:cNvSpPr/>
            <p:nvPr/>
          </p:nvSpPr>
          <p:spPr>
            <a:xfrm>
              <a:off x="3850920" y="3403080"/>
              <a:ext cx="1193400" cy="544680"/>
            </a:xfrm>
            <a:prstGeom prst="leftRightArrow">
              <a:avLst>
                <a:gd name="adj1" fmla="val 50000"/>
                <a:gd name="adj2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2060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1200" spc="-1" strike="noStrike">
                  <a:solidFill>
                    <a:srgbClr val="002060"/>
                  </a:solidFill>
                  <a:latin typeface="Calibri"/>
                  <a:ea typeface="DejaVu Sans"/>
                </a:rPr>
                <a:t>процедуры</a:t>
              </a:r>
              <a:endParaRPr b="0" lang="en-US" sz="1200" spc="-1" strike="noStrike">
                <a:latin typeface="Arial"/>
              </a:endParaRPr>
            </a:p>
          </p:txBody>
        </p:sp>
        <p:sp>
          <p:nvSpPr>
            <p:cNvPr id="178" name="CustomShape 14"/>
            <p:cNvSpPr/>
            <p:nvPr/>
          </p:nvSpPr>
          <p:spPr>
            <a:xfrm rot="5400000">
              <a:off x="5372280" y="2325960"/>
              <a:ext cx="1204200" cy="467280"/>
            </a:xfrm>
            <a:prstGeom prst="leftRightArrow">
              <a:avLst>
                <a:gd name="adj1" fmla="val 50000"/>
                <a:gd name="adj2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1200" spc="-1" strike="noStrike">
                  <a:solidFill>
                    <a:srgbClr val="040139"/>
                  </a:solidFill>
                  <a:latin typeface="Calibri"/>
                  <a:ea typeface="DejaVu Sans"/>
                </a:rPr>
                <a:t>процедуры</a:t>
              </a:r>
              <a:endParaRPr b="0" lang="en-US" sz="1200" spc="-1" strike="noStrike">
                <a:latin typeface="Arial"/>
              </a:endParaRPr>
            </a:p>
          </p:txBody>
        </p:sp>
        <p:sp>
          <p:nvSpPr>
            <p:cNvPr id="179" name="CustomShape 15"/>
            <p:cNvSpPr/>
            <p:nvPr/>
          </p:nvSpPr>
          <p:spPr>
            <a:xfrm>
              <a:off x="2004840" y="4885560"/>
              <a:ext cx="2142360" cy="77544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40139"/>
                  </a:solidFill>
                  <a:latin typeface="Calibri"/>
                  <a:ea typeface="DejaVu Sans"/>
                </a:rPr>
                <a:t>Система гарантии качества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180" name="CustomShape 16"/>
            <p:cNvSpPr/>
            <p:nvPr/>
          </p:nvSpPr>
          <p:spPr>
            <a:xfrm rot="5400000">
              <a:off x="2640960" y="4185000"/>
              <a:ext cx="1170720" cy="431280"/>
            </a:xfrm>
            <a:prstGeom prst="leftRightArrow">
              <a:avLst>
                <a:gd name="adj1" fmla="val 50000"/>
                <a:gd name="adj2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1200" spc="-1" strike="noStrike">
                  <a:solidFill>
                    <a:srgbClr val="002060"/>
                  </a:solidFill>
                  <a:latin typeface="Calibri"/>
                  <a:ea typeface="DejaVu Sans"/>
                </a:rPr>
                <a:t>процедуры</a:t>
              </a:r>
              <a:endParaRPr b="0" lang="en-US" sz="1200" spc="-1" strike="noStrike"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835560" y="22032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1" lang="en-US" sz="3200" spc="-1" strike="noStrike">
                <a:solidFill>
                  <a:srgbClr val="ffc000"/>
                </a:solidFill>
                <a:latin typeface="Calibri Light"/>
              </a:rPr>
              <a:t>Национальная рамка квалификаций – ядро НСК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711360" y="1231920"/>
            <a:ext cx="10769040" cy="4596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just">
              <a:lnSpc>
                <a:spcPct val="100000"/>
              </a:lnSpc>
            </a:pPr>
            <a:r>
              <a:rPr b="0" lang="en-US" sz="2300" spc="-1" strike="noStrike">
                <a:solidFill>
                  <a:srgbClr val="040139"/>
                </a:solidFill>
                <a:latin typeface="Calibri"/>
              </a:rPr>
              <a:t>НРК представляет собой </a:t>
            </a:r>
            <a:r>
              <a:rPr b="1" lang="en-US" sz="2300" spc="-1" strike="noStrike">
                <a:solidFill>
                  <a:srgbClr val="efd75f"/>
                </a:solidFill>
                <a:latin typeface="Calibri"/>
              </a:rPr>
              <a:t>инструмент для развития, классификации и признания квалификаций</a:t>
            </a:r>
            <a:r>
              <a:rPr b="0" lang="en-US" sz="2300" spc="-1" strike="noStrike">
                <a:solidFill>
                  <a:srgbClr val="040139"/>
                </a:solidFill>
                <a:latin typeface="Calibri"/>
              </a:rPr>
              <a:t> в соответствии с набором критериев для достигаемых уровней обучения. Этот набор критериев может быть неявным или явным в дескрипторах квалификаций. Масштаб рамок может быть всеобъемлющим, охватывающим, все учебные достижения и образовательные траектории или может быть приурочен к определенному сектору - например, начальное образование, образование взрослых,  профессиональная подготовка или профессиональная область. </a:t>
            </a:r>
            <a:endParaRPr b="0" lang="en-US" sz="23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en-US" sz="2300" spc="-1" strike="noStrike">
                <a:solidFill>
                  <a:srgbClr val="040139"/>
                </a:solidFill>
                <a:latin typeface="Calibri"/>
              </a:rPr>
              <a:t>Некоторые рамки могут иметь больше элементов и более жесткую структуру, чем другие; некоторые из них могут иметь правовую основу, тогда как другие представляют собой консенсус мнений социальных партнеров. Все НРК, однако, создают основу для улучшения качества, доступности, связи и признания обществом или рынком труда квалификации как внутри страны, так и на международном уровне.</a:t>
            </a:r>
            <a:endParaRPr b="0" lang="en-US" sz="23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300" spc="-1" strike="noStrike">
              <a:latin typeface="Arial"/>
            </a:endParaRPr>
          </a:p>
        </p:txBody>
      </p:sp>
      <p:pic>
        <p:nvPicPr>
          <p:cNvPr id="183" name="Рисунок 4" descr=""/>
          <p:cNvPicPr/>
          <p:nvPr/>
        </p:nvPicPr>
        <p:blipFill>
          <a:blip r:embed="rId1"/>
          <a:stretch/>
        </p:blipFill>
        <p:spPr>
          <a:xfrm>
            <a:off x="0" y="5964120"/>
            <a:ext cx="12192480" cy="893160"/>
          </a:xfrm>
          <a:prstGeom prst="rect">
            <a:avLst/>
          </a:prstGeom>
          <a:ln>
            <a:noFill/>
          </a:ln>
        </p:spPr>
      </p:pic>
      <p:sp>
        <p:nvSpPr>
          <p:cNvPr id="184" name="Line 3"/>
          <p:cNvSpPr/>
          <p:nvPr/>
        </p:nvSpPr>
        <p:spPr>
          <a:xfrm flipH="1" flipV="1">
            <a:off x="13284000" y="799920"/>
            <a:ext cx="23760" cy="5636880"/>
          </a:xfrm>
          <a:prstGeom prst="line">
            <a:avLst/>
          </a:prstGeom>
          <a:ln w="57240">
            <a:solidFill>
              <a:srgbClr val="efd75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1" lang="en-US" sz="3200" spc="-1" strike="noStrike">
                <a:solidFill>
                  <a:srgbClr val="ffc000"/>
                </a:solidFill>
                <a:latin typeface="Calibri Light"/>
              </a:rPr>
              <a:t>Феномен национальных квалификационных рамок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86" name="CustomShape 2"/>
          <p:cNvSpPr/>
          <p:nvPr/>
        </p:nvSpPr>
        <p:spPr>
          <a:xfrm>
            <a:off x="838080" y="1442880"/>
            <a:ext cx="4470840" cy="427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36000"/>
          </a:bodyPr>
          <a:p>
            <a:pPr algn="just">
              <a:lnSpc>
                <a:spcPct val="120000"/>
              </a:lnSpc>
            </a:pPr>
            <a:r>
              <a:rPr b="0" lang="en-US" sz="3100" spc="-1" strike="noStrike">
                <a:solidFill>
                  <a:srgbClr val="040139"/>
                </a:solidFill>
                <a:latin typeface="Calibri"/>
              </a:rPr>
              <a:t>В соответствии с данными Института UNESCO по образованию в течение всей жизни в мире уже в 150 стран занимаются развитием Национальных квалификационных рамок. Учитывая, что по данным ООН в мире существуют на сегодняшний день 193 независимых государствах, то более 3/4 из них вовлечено в этот глобальный процесс. </a:t>
            </a:r>
            <a:endParaRPr b="0" lang="en-US" sz="31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3100" spc="-1" strike="noStrike">
              <a:latin typeface="Arial"/>
            </a:endParaRPr>
          </a:p>
        </p:txBody>
      </p:sp>
      <p:graphicFrame>
        <p:nvGraphicFramePr>
          <p:cNvPr id="187" name="Объект 11"/>
          <p:cNvGraphicFramePr/>
          <p:nvPr/>
        </p:nvGraphicFramePr>
        <p:xfrm>
          <a:off x="6177600" y="1442880"/>
          <a:ext cx="4550040" cy="38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188" name="Рисунок 4" descr=""/>
          <p:cNvPicPr/>
          <p:nvPr/>
        </p:nvPicPr>
        <p:blipFill>
          <a:blip r:embed="rId2"/>
          <a:stretch/>
        </p:blipFill>
        <p:spPr>
          <a:xfrm>
            <a:off x="0" y="5964120"/>
            <a:ext cx="12192480" cy="893160"/>
          </a:xfrm>
          <a:prstGeom prst="rect">
            <a:avLst/>
          </a:prstGeom>
          <a:ln>
            <a:noFill/>
          </a:ln>
        </p:spPr>
      </p:pic>
      <p:sp>
        <p:nvSpPr>
          <p:cNvPr id="189" name="Line 3"/>
          <p:cNvSpPr/>
          <p:nvPr/>
        </p:nvSpPr>
        <p:spPr>
          <a:xfrm flipH="1" flipV="1">
            <a:off x="13284000" y="799920"/>
            <a:ext cx="23760" cy="5636880"/>
          </a:xfrm>
          <a:prstGeom prst="line">
            <a:avLst/>
          </a:prstGeom>
          <a:ln w="57240">
            <a:solidFill>
              <a:srgbClr val="efd75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1"/>
          <p:cNvSpPr/>
          <p:nvPr/>
        </p:nvSpPr>
        <p:spPr>
          <a:xfrm>
            <a:off x="835560" y="22032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1" lang="en-US" sz="3200" spc="-1" strike="noStrike">
                <a:solidFill>
                  <a:srgbClr val="ffc000"/>
                </a:solidFill>
                <a:latin typeface="Calibri Light"/>
              </a:rPr>
              <a:t>Региональные/ транснациональные рамки квалификаций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91" name="CustomShape 2"/>
          <p:cNvSpPr/>
          <p:nvPr/>
        </p:nvSpPr>
        <p:spPr>
          <a:xfrm>
            <a:off x="952560" y="1545840"/>
            <a:ext cx="10286280" cy="4282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91000"/>
          </a:bodyPr>
          <a:p>
            <a:pPr algn="just">
              <a:lnSpc>
                <a:spcPct val="120000"/>
              </a:lnSpc>
            </a:pPr>
            <a:r>
              <a:rPr b="1" lang="en-US" sz="2900" spc="-1" strike="noStrike">
                <a:solidFill>
                  <a:srgbClr val="ffc000"/>
                </a:solidFill>
                <a:latin typeface="Calibri"/>
              </a:rPr>
              <a:t>Региональные </a:t>
            </a:r>
            <a:r>
              <a:rPr b="1" lang="en-US" sz="2800" spc="-1" strike="noStrike">
                <a:solidFill>
                  <a:srgbClr val="ffc000"/>
                </a:solidFill>
                <a:latin typeface="Calibri"/>
              </a:rPr>
              <a:t>рамки </a:t>
            </a:r>
            <a:r>
              <a:rPr b="0" lang="en-US" sz="2800" spc="-1" strike="noStrike">
                <a:solidFill>
                  <a:srgbClr val="040139"/>
                </a:solidFill>
                <a:latin typeface="Calibri"/>
              </a:rPr>
              <a:t>– это согласованные всеобъемлющие структуры, поддерживающие мобильность и признание квалификаций в определенном географическом регионе.</a:t>
            </a:r>
            <a:endParaRPr b="0" lang="en-US" sz="2800" spc="-1" strike="noStrike">
              <a:latin typeface="Arial"/>
            </a:endParaRPr>
          </a:p>
          <a:p>
            <a:pPr algn="just">
              <a:lnSpc>
                <a:spcPct val="120000"/>
              </a:lnSpc>
            </a:pPr>
            <a:r>
              <a:rPr b="1" lang="en-US" sz="2900" spc="-1" strike="noStrike">
                <a:solidFill>
                  <a:srgbClr val="ffc000"/>
                </a:solidFill>
                <a:latin typeface="Calibri"/>
              </a:rPr>
              <a:t>Транснациональные квалификационные рамки </a:t>
            </a:r>
            <a:r>
              <a:rPr b="0" lang="en-US" sz="2900" spc="-1" strike="noStrike">
                <a:solidFill>
                  <a:srgbClr val="040139"/>
                </a:solidFill>
                <a:latin typeface="Calibri"/>
              </a:rPr>
              <a:t>– согласованные всеобъемлющие рамки в странах, связанных соглашениями или экономическими отношениями.</a:t>
            </a:r>
            <a:endParaRPr b="0" lang="en-US" sz="2900" spc="-1" strike="noStrike">
              <a:latin typeface="Arial"/>
            </a:endParaRPr>
          </a:p>
          <a:p>
            <a:pPr algn="just">
              <a:lnSpc>
                <a:spcPct val="120000"/>
              </a:lnSpc>
            </a:pPr>
            <a:endParaRPr b="0" lang="en-US" sz="2900" spc="-1" strike="noStrike">
              <a:latin typeface="Arial"/>
            </a:endParaRPr>
          </a:p>
          <a:p>
            <a:pPr algn="just">
              <a:lnSpc>
                <a:spcPct val="120000"/>
              </a:lnSpc>
            </a:pPr>
            <a:r>
              <a:rPr b="0" lang="en-US" sz="2900" spc="-1" strike="noStrike">
                <a:solidFill>
                  <a:srgbClr val="040139"/>
                </a:solidFill>
                <a:latin typeface="Calibri"/>
              </a:rPr>
              <a:t>Региональные/ транснациональные квалификационные рамки выполняют множественные функции и могут прямо и косвенно влиять на развитие национальных квалификационных рамок.  </a:t>
            </a:r>
            <a:endParaRPr b="0" lang="en-US" sz="2900" spc="-1" strike="noStrike">
              <a:latin typeface="Arial"/>
            </a:endParaRPr>
          </a:p>
        </p:txBody>
      </p:sp>
      <p:pic>
        <p:nvPicPr>
          <p:cNvPr id="192" name="Рисунок 4" descr=""/>
          <p:cNvPicPr/>
          <p:nvPr/>
        </p:nvPicPr>
        <p:blipFill>
          <a:blip r:embed="rId1"/>
          <a:stretch/>
        </p:blipFill>
        <p:spPr>
          <a:xfrm>
            <a:off x="0" y="5964120"/>
            <a:ext cx="12192480" cy="893160"/>
          </a:xfrm>
          <a:prstGeom prst="rect">
            <a:avLst/>
          </a:prstGeom>
          <a:ln>
            <a:noFill/>
          </a:ln>
        </p:spPr>
      </p:pic>
      <p:sp>
        <p:nvSpPr>
          <p:cNvPr id="193" name="Line 3"/>
          <p:cNvSpPr/>
          <p:nvPr/>
        </p:nvSpPr>
        <p:spPr>
          <a:xfrm flipH="1" flipV="1">
            <a:off x="13284000" y="799920"/>
            <a:ext cx="23760" cy="5636880"/>
          </a:xfrm>
          <a:prstGeom prst="line">
            <a:avLst/>
          </a:prstGeom>
          <a:ln w="57240">
            <a:solidFill>
              <a:srgbClr val="efd75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ustomShape 1"/>
          <p:cNvSpPr/>
          <p:nvPr/>
        </p:nvSpPr>
        <p:spPr>
          <a:xfrm>
            <a:off x="835560" y="22032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1" lang="en-US" sz="3200" spc="-1" strike="noStrike">
                <a:solidFill>
                  <a:srgbClr val="ffc000"/>
                </a:solidFill>
                <a:latin typeface="Calibri Light"/>
              </a:rPr>
              <a:t>Цели региональных/транснациональных рамок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95" name="CustomShape 2"/>
          <p:cNvSpPr/>
          <p:nvPr/>
        </p:nvSpPr>
        <p:spPr>
          <a:xfrm>
            <a:off x="952560" y="1545840"/>
            <a:ext cx="10286280" cy="4282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64000"/>
          </a:bodyPr>
          <a:p>
            <a:pPr marL="228600" indent="-227880" algn="just">
              <a:lnSpc>
                <a:spcPct val="120000"/>
              </a:lnSpc>
              <a:buClr>
                <a:srgbClr val="040139"/>
              </a:buClr>
              <a:buFont typeface="Arial"/>
              <a:buChar char="-"/>
            </a:pPr>
            <a:r>
              <a:rPr b="0" lang="en-US" sz="2800" spc="-1" strike="noStrike">
                <a:solidFill>
                  <a:srgbClr val="040139"/>
                </a:solidFill>
                <a:latin typeface="Calibri"/>
              </a:rPr>
              <a:t>поддержка взаимного признания квалификаций;</a:t>
            </a:r>
            <a:endParaRPr b="0" lang="en-US" sz="2800" spc="-1" strike="noStrike">
              <a:latin typeface="Arial"/>
            </a:endParaRPr>
          </a:p>
          <a:p>
            <a:pPr marL="228600" indent="-227880" algn="just">
              <a:lnSpc>
                <a:spcPct val="120000"/>
              </a:lnSpc>
              <a:buClr>
                <a:srgbClr val="040139"/>
              </a:buClr>
              <a:buFont typeface="Arial"/>
              <a:buChar char="-"/>
            </a:pPr>
            <a:r>
              <a:rPr b="0" lang="en-US" sz="2800" spc="-1" strike="noStrike">
                <a:solidFill>
                  <a:srgbClr val="040139"/>
                </a:solidFill>
                <a:latin typeface="Calibri"/>
              </a:rPr>
              <a:t>поддержка и усиление индивидуальной мобильности;</a:t>
            </a:r>
            <a:endParaRPr b="0" lang="en-US" sz="2800" spc="-1" strike="noStrike">
              <a:latin typeface="Arial"/>
            </a:endParaRPr>
          </a:p>
          <a:p>
            <a:pPr marL="228600" indent="-227880" algn="just">
              <a:lnSpc>
                <a:spcPct val="120000"/>
              </a:lnSpc>
              <a:buClr>
                <a:srgbClr val="040139"/>
              </a:buClr>
              <a:buFont typeface="Arial"/>
              <a:buChar char="-"/>
            </a:pPr>
            <a:r>
              <a:rPr b="0" lang="en-US" sz="2800" spc="-1" strike="noStrike">
                <a:solidFill>
                  <a:srgbClr val="040139"/>
                </a:solidFill>
                <a:latin typeface="Calibri"/>
              </a:rPr>
              <a:t>усиливают взаимное доверие и сотрудничество между заинтересованными сторонами;</a:t>
            </a:r>
            <a:endParaRPr b="0" lang="en-US" sz="2800" spc="-1" strike="noStrike">
              <a:latin typeface="Arial"/>
            </a:endParaRPr>
          </a:p>
          <a:p>
            <a:pPr marL="228600" indent="-227880" algn="just">
              <a:lnSpc>
                <a:spcPct val="120000"/>
              </a:lnSpc>
              <a:buClr>
                <a:srgbClr val="040139"/>
              </a:buClr>
              <a:buFont typeface="Arial"/>
              <a:buChar char="-"/>
            </a:pPr>
            <a:r>
              <a:rPr b="0" lang="en-US" sz="2800" spc="-1" strike="noStrike">
                <a:solidFill>
                  <a:srgbClr val="040139"/>
                </a:solidFill>
                <a:latin typeface="Calibri"/>
              </a:rPr>
              <a:t>носят рекомендательный характер и не заменяют собой национальные или секторальные квалификационные рамки;</a:t>
            </a:r>
            <a:endParaRPr b="0" lang="en-US" sz="2800" spc="-1" strike="noStrike">
              <a:latin typeface="Arial"/>
            </a:endParaRPr>
          </a:p>
          <a:p>
            <a:pPr marL="228600" indent="-227880" algn="just">
              <a:lnSpc>
                <a:spcPct val="120000"/>
              </a:lnSpc>
              <a:buClr>
                <a:srgbClr val="040139"/>
              </a:buClr>
              <a:buFont typeface="Arial"/>
              <a:buChar char="-"/>
            </a:pPr>
            <a:r>
              <a:rPr b="0" lang="en-US" sz="2800" spc="-1" strike="noStrike">
                <a:solidFill>
                  <a:srgbClr val="040139"/>
                </a:solidFill>
                <a:latin typeface="Calibri"/>
              </a:rPr>
              <a:t>поддерживают гармонизацию квалификаций и образования и обучения;</a:t>
            </a:r>
            <a:endParaRPr b="0" lang="en-US" sz="2800" spc="-1" strike="noStrike">
              <a:latin typeface="Arial"/>
            </a:endParaRPr>
          </a:p>
          <a:p>
            <a:pPr marL="228600" indent="-227880" algn="just">
              <a:lnSpc>
                <a:spcPct val="120000"/>
              </a:lnSpc>
              <a:buClr>
                <a:srgbClr val="040139"/>
              </a:buClr>
              <a:buFont typeface="Arial"/>
              <a:buChar char="-"/>
            </a:pPr>
            <a:r>
              <a:rPr b="0" lang="en-US" sz="2800" spc="-1" strike="noStrike">
                <a:solidFill>
                  <a:srgbClr val="040139"/>
                </a:solidFill>
                <a:latin typeface="Calibri"/>
              </a:rPr>
              <a:t>улучшают качество и доверие к квалификациям в определенном пространстве.</a:t>
            </a:r>
            <a:endParaRPr b="0" lang="en-US" sz="2800" spc="-1" strike="noStrike">
              <a:latin typeface="Arial"/>
            </a:endParaRPr>
          </a:p>
          <a:p>
            <a:pPr algn="just">
              <a:lnSpc>
                <a:spcPct val="120000"/>
              </a:lnSpc>
            </a:pPr>
            <a:endParaRPr b="0" lang="en-US" sz="2800" spc="-1" strike="noStrike">
              <a:latin typeface="Arial"/>
            </a:endParaRPr>
          </a:p>
          <a:p>
            <a:pPr marL="228600" indent="-227880" algn="just">
              <a:lnSpc>
                <a:spcPct val="120000"/>
              </a:lnSpc>
              <a:buClr>
                <a:srgbClr val="040139"/>
              </a:buClr>
              <a:buFont typeface="Arial"/>
              <a:buChar char="-"/>
            </a:pPr>
            <a:r>
              <a:rPr b="0" lang="en-US" sz="2800" spc="-1" strike="noStrike">
                <a:solidFill>
                  <a:srgbClr val="040139"/>
                </a:solidFill>
                <a:latin typeface="Calibri"/>
              </a:rPr>
              <a:t>Инициатива ЮНЕСКО – общемировые уровни (World Reference Levels, WRL)</a:t>
            </a:r>
            <a:endParaRPr b="0" lang="en-US" sz="2800" spc="-1" strike="noStrike">
              <a:latin typeface="Arial"/>
            </a:endParaRPr>
          </a:p>
          <a:p>
            <a:pPr algn="just">
              <a:lnSpc>
                <a:spcPct val="120000"/>
              </a:lnSpc>
            </a:pPr>
            <a:endParaRPr b="0" lang="en-US" sz="2800" spc="-1" strike="noStrike">
              <a:latin typeface="Arial"/>
            </a:endParaRPr>
          </a:p>
        </p:txBody>
      </p:sp>
      <p:pic>
        <p:nvPicPr>
          <p:cNvPr id="196" name="Рисунок 4" descr=""/>
          <p:cNvPicPr/>
          <p:nvPr/>
        </p:nvPicPr>
        <p:blipFill>
          <a:blip r:embed="rId1"/>
          <a:stretch/>
        </p:blipFill>
        <p:spPr>
          <a:xfrm>
            <a:off x="0" y="5964120"/>
            <a:ext cx="12192480" cy="893160"/>
          </a:xfrm>
          <a:prstGeom prst="rect">
            <a:avLst/>
          </a:prstGeom>
          <a:ln>
            <a:noFill/>
          </a:ln>
        </p:spPr>
      </p:pic>
      <p:sp>
        <p:nvSpPr>
          <p:cNvPr id="197" name="Line 3"/>
          <p:cNvSpPr/>
          <p:nvPr/>
        </p:nvSpPr>
        <p:spPr>
          <a:xfrm flipH="1" flipV="1">
            <a:off x="13284000" y="799920"/>
            <a:ext cx="23760" cy="5636880"/>
          </a:xfrm>
          <a:prstGeom prst="line">
            <a:avLst/>
          </a:prstGeom>
          <a:ln w="57240">
            <a:solidFill>
              <a:srgbClr val="efd75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CustomShape 1"/>
          <p:cNvSpPr/>
          <p:nvPr/>
        </p:nvSpPr>
        <p:spPr>
          <a:xfrm>
            <a:off x="730440" y="-972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1" lang="en-US" sz="3200" spc="-1" strike="noStrike">
                <a:solidFill>
                  <a:srgbClr val="ffc000"/>
                </a:solidFill>
                <a:latin typeface="Calibri Light"/>
              </a:rPr>
              <a:t>Региональные рамки квалификаций</a:t>
            </a:r>
            <a:endParaRPr b="0" lang="en-US" sz="3200" spc="-1" strike="noStrike">
              <a:latin typeface="Arial"/>
            </a:endParaRPr>
          </a:p>
        </p:txBody>
      </p:sp>
      <p:pic>
        <p:nvPicPr>
          <p:cNvPr id="199" name="Рисунок 4" descr=""/>
          <p:cNvPicPr/>
          <p:nvPr/>
        </p:nvPicPr>
        <p:blipFill>
          <a:blip r:embed="rId1"/>
          <a:stretch/>
        </p:blipFill>
        <p:spPr>
          <a:xfrm>
            <a:off x="0" y="5964120"/>
            <a:ext cx="12192480" cy="893160"/>
          </a:xfrm>
          <a:prstGeom prst="rect">
            <a:avLst/>
          </a:prstGeom>
          <a:ln>
            <a:noFill/>
          </a:ln>
        </p:spPr>
      </p:pic>
      <p:sp>
        <p:nvSpPr>
          <p:cNvPr id="200" name="Line 2"/>
          <p:cNvSpPr/>
          <p:nvPr/>
        </p:nvSpPr>
        <p:spPr>
          <a:xfrm flipH="1" flipV="1">
            <a:off x="13284000" y="799920"/>
            <a:ext cx="23760" cy="5636880"/>
          </a:xfrm>
          <a:prstGeom prst="line">
            <a:avLst/>
          </a:prstGeom>
          <a:ln w="57240">
            <a:solidFill>
              <a:srgbClr val="efd75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201" name="Group 3"/>
          <p:cNvGrpSpPr/>
          <p:nvPr/>
        </p:nvGrpSpPr>
        <p:grpSpPr>
          <a:xfrm>
            <a:off x="882720" y="901440"/>
            <a:ext cx="9993960" cy="4960800"/>
            <a:chOff x="882720" y="901440"/>
            <a:chExt cx="9993960" cy="4960800"/>
          </a:xfrm>
        </p:grpSpPr>
        <p:pic>
          <p:nvPicPr>
            <p:cNvPr id="202" name="Рисунок 6" descr=""/>
            <p:cNvPicPr/>
            <p:nvPr/>
          </p:nvPicPr>
          <p:blipFill>
            <a:blip r:embed="rId2"/>
            <a:stretch/>
          </p:blipFill>
          <p:spPr>
            <a:xfrm>
              <a:off x="981000" y="901440"/>
              <a:ext cx="9767160" cy="4960800"/>
            </a:xfrm>
            <a:prstGeom prst="rect">
              <a:avLst/>
            </a:prstGeom>
            <a:ln>
              <a:noFill/>
            </a:ln>
          </p:spPr>
        </p:pic>
        <p:grpSp>
          <p:nvGrpSpPr>
            <p:cNvPr id="203" name="Group 4"/>
            <p:cNvGrpSpPr/>
            <p:nvPr/>
          </p:nvGrpSpPr>
          <p:grpSpPr>
            <a:xfrm>
              <a:off x="882720" y="1350360"/>
              <a:ext cx="9993960" cy="3939840"/>
              <a:chOff x="882720" y="1350360"/>
              <a:chExt cx="9993960" cy="3939840"/>
            </a:xfrm>
          </p:grpSpPr>
          <p:sp>
            <p:nvSpPr>
              <p:cNvPr id="204" name="CustomShape 5"/>
              <p:cNvSpPr/>
              <p:nvPr/>
            </p:nvSpPr>
            <p:spPr>
              <a:xfrm>
                <a:off x="882720" y="1350360"/>
                <a:ext cx="1510560" cy="176472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r>
                  <a:rPr b="1" lang="en-US" sz="1800" spc="-1" strike="noStrike">
                    <a:solidFill>
                      <a:srgbClr val="040139"/>
                    </a:solidFill>
                    <a:latin typeface="Calibri"/>
                    <a:ea typeface="DejaVu Sans"/>
                  </a:rPr>
                  <a:t>SADC</a:t>
                </a:r>
                <a:endParaRPr b="0" lang="en-US" sz="1800" spc="-1" strike="noStrike">
                  <a:latin typeface="Arial"/>
                </a:endParaRPr>
              </a:p>
            </p:txBody>
          </p:sp>
          <p:sp>
            <p:nvSpPr>
              <p:cNvPr id="205" name="CustomShape 6"/>
              <p:cNvSpPr/>
              <p:nvPr/>
            </p:nvSpPr>
            <p:spPr>
              <a:xfrm>
                <a:off x="3003480" y="1350360"/>
                <a:ext cx="1510560" cy="17647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r>
                  <a:rPr b="1" lang="en-US" sz="1800" spc="-1" strike="noStrike">
                    <a:solidFill>
                      <a:srgbClr val="040139"/>
                    </a:solidFill>
                    <a:latin typeface="Calibri"/>
                    <a:ea typeface="DejaVu Sans"/>
                  </a:rPr>
                  <a:t>ASEAN</a:t>
                </a:r>
                <a:endParaRPr b="0" lang="en-US" sz="1800" spc="-1" strike="noStrike">
                  <a:latin typeface="Arial"/>
                </a:endParaRPr>
              </a:p>
            </p:txBody>
          </p:sp>
          <p:sp>
            <p:nvSpPr>
              <p:cNvPr id="206" name="CustomShape 7"/>
              <p:cNvSpPr/>
              <p:nvPr/>
            </p:nvSpPr>
            <p:spPr>
              <a:xfrm>
                <a:off x="1893960" y="3525480"/>
                <a:ext cx="1510560" cy="176472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r>
                  <a:rPr b="1" lang="en-US" sz="1800" spc="-1" strike="noStrike">
                    <a:solidFill>
                      <a:srgbClr val="040139"/>
                    </a:solidFill>
                    <a:latin typeface="Calibri"/>
                    <a:ea typeface="DejaVu Sans"/>
                  </a:rPr>
                  <a:t>GQF</a:t>
                </a:r>
                <a:endParaRPr b="0" lang="en-US" sz="1800" spc="-1" strike="noStrike">
                  <a:latin typeface="Arial"/>
                </a:endParaRPr>
              </a:p>
            </p:txBody>
          </p:sp>
          <p:sp>
            <p:nvSpPr>
              <p:cNvPr id="207" name="CustomShape 8"/>
              <p:cNvSpPr/>
              <p:nvPr/>
            </p:nvSpPr>
            <p:spPr>
              <a:xfrm>
                <a:off x="4132800" y="3525480"/>
                <a:ext cx="1510560" cy="176472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r>
                  <a:rPr b="1" lang="en-US" sz="1800" spc="-1" strike="noStrike">
                    <a:solidFill>
                      <a:srgbClr val="040139"/>
                    </a:solidFill>
                    <a:latin typeface="Calibri"/>
                    <a:ea typeface="DejaVu Sans"/>
                  </a:rPr>
                  <a:t>PQR</a:t>
                </a:r>
                <a:endParaRPr b="0" lang="en-US" sz="1800" spc="-1" strike="noStrike">
                  <a:latin typeface="Arial"/>
                </a:endParaRPr>
              </a:p>
            </p:txBody>
          </p:sp>
          <p:sp>
            <p:nvSpPr>
              <p:cNvPr id="208" name="CustomShape 9"/>
              <p:cNvSpPr/>
              <p:nvPr/>
            </p:nvSpPr>
            <p:spPr>
              <a:xfrm>
                <a:off x="6371640" y="3525480"/>
                <a:ext cx="1510560" cy="176472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r>
                  <a:rPr b="1" lang="en-US" sz="1800" spc="-1" strike="noStrike">
                    <a:solidFill>
                      <a:srgbClr val="040139"/>
                    </a:solidFill>
                    <a:latin typeface="Calibri"/>
                    <a:ea typeface="DejaVu Sans"/>
                  </a:rPr>
                  <a:t>ECOWAS</a:t>
                </a:r>
                <a:endParaRPr b="0" lang="en-US" sz="1800" spc="-1" strike="noStrike">
                  <a:latin typeface="Arial"/>
                </a:endParaRPr>
              </a:p>
            </p:txBody>
          </p:sp>
          <p:sp>
            <p:nvSpPr>
              <p:cNvPr id="209" name="CustomShape 10"/>
              <p:cNvSpPr/>
              <p:nvPr/>
            </p:nvSpPr>
            <p:spPr>
              <a:xfrm>
                <a:off x="5124600" y="1350360"/>
                <a:ext cx="1510560" cy="17647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r>
                  <a:rPr b="1" lang="en-US" sz="1800" spc="-1" strike="noStrike">
                    <a:solidFill>
                      <a:srgbClr val="040139"/>
                    </a:solidFill>
                    <a:latin typeface="Calibri"/>
                    <a:ea typeface="DejaVu Sans"/>
                  </a:rPr>
                  <a:t>EQF</a:t>
                </a:r>
                <a:endParaRPr b="0" lang="en-US" sz="1800" spc="-1" strike="noStrike">
                  <a:latin typeface="Arial"/>
                </a:endParaRPr>
              </a:p>
            </p:txBody>
          </p:sp>
          <p:sp>
            <p:nvSpPr>
              <p:cNvPr id="210" name="CustomShape 11"/>
              <p:cNvSpPr/>
              <p:nvPr/>
            </p:nvSpPr>
            <p:spPr>
              <a:xfrm>
                <a:off x="7245360" y="1350360"/>
                <a:ext cx="1510560" cy="176472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r>
                  <a:rPr b="1" lang="en-US" sz="1800" spc="-1" strike="noStrike">
                    <a:solidFill>
                      <a:srgbClr val="040139"/>
                    </a:solidFill>
                    <a:latin typeface="Calibri"/>
                    <a:ea typeface="DejaVu Sans"/>
                  </a:rPr>
                  <a:t>Carribbean</a:t>
                </a:r>
                <a:endParaRPr b="0" lang="en-US" sz="1800" spc="-1" strike="noStrike">
                  <a:latin typeface="Arial"/>
                </a:endParaRPr>
              </a:p>
            </p:txBody>
          </p:sp>
          <p:sp>
            <p:nvSpPr>
              <p:cNvPr id="211" name="CustomShape 12"/>
              <p:cNvSpPr/>
              <p:nvPr/>
            </p:nvSpPr>
            <p:spPr>
              <a:xfrm>
                <a:off x="8610480" y="3525480"/>
                <a:ext cx="1510560" cy="176472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r>
                  <a:rPr b="1" lang="en-US" sz="1800" spc="-1" strike="noStrike">
                    <a:solidFill>
                      <a:srgbClr val="040139"/>
                    </a:solidFill>
                    <a:latin typeface="Calibri"/>
                    <a:ea typeface="DejaVu Sans"/>
                  </a:rPr>
                  <a:t>Central American QF</a:t>
                </a:r>
                <a:endParaRPr b="0" lang="en-US" sz="1800" spc="-1" strike="noStrike"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endParaRPr b="0" lang="en-US" sz="1800" spc="-1" strike="noStrike">
                  <a:latin typeface="Arial"/>
                </a:endParaRPr>
              </a:p>
            </p:txBody>
          </p:sp>
          <p:sp>
            <p:nvSpPr>
              <p:cNvPr id="212" name="CustomShape 13"/>
              <p:cNvSpPr/>
              <p:nvPr/>
            </p:nvSpPr>
            <p:spPr>
              <a:xfrm>
                <a:off x="9366120" y="1350360"/>
                <a:ext cx="1510560" cy="1764720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r>
                  <a:rPr b="1" lang="en-US" sz="1800" spc="-1" strike="noStrike">
                    <a:solidFill>
                      <a:srgbClr val="040139"/>
                    </a:solidFill>
                    <a:latin typeface="Calibri"/>
                    <a:ea typeface="DejaVu Sans"/>
                  </a:rPr>
                  <a:t>TQF</a:t>
                </a:r>
                <a:endParaRPr b="0" lang="en-US" sz="1800" spc="-1" strike="noStrike">
                  <a:latin typeface="Arial"/>
                </a:endParaRPr>
              </a:p>
            </p:txBody>
          </p:sp>
        </p:grp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CustomShape 1"/>
          <p:cNvSpPr/>
          <p:nvPr/>
        </p:nvSpPr>
        <p:spPr>
          <a:xfrm>
            <a:off x="730440" y="-972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r">
              <a:lnSpc>
                <a:spcPct val="90000"/>
              </a:lnSpc>
            </a:pPr>
            <a:r>
              <a:rPr b="1" lang="en-US" sz="3200" spc="-1" strike="noStrike">
                <a:solidFill>
                  <a:srgbClr val="ffc000"/>
                </a:solidFill>
                <a:latin typeface="Calibri Light"/>
              </a:rPr>
              <a:t>EQF</a:t>
            </a:r>
            <a:r>
              <a:rPr b="1" lang="en-US" sz="3200" spc="-1" strike="noStrike">
                <a:solidFill>
                  <a:srgbClr val="efd75f"/>
                </a:solidFill>
                <a:latin typeface="Calibri Light"/>
              </a:rPr>
              <a:t>   </a:t>
            </a:r>
            <a:endParaRPr b="0" lang="en-US" sz="3200" spc="-1" strike="noStrike">
              <a:latin typeface="Arial"/>
            </a:endParaRPr>
          </a:p>
        </p:txBody>
      </p:sp>
      <p:pic>
        <p:nvPicPr>
          <p:cNvPr id="214" name="Рисунок 4" descr=""/>
          <p:cNvPicPr/>
          <p:nvPr/>
        </p:nvPicPr>
        <p:blipFill>
          <a:blip r:embed="rId1"/>
          <a:stretch/>
        </p:blipFill>
        <p:spPr>
          <a:xfrm>
            <a:off x="0" y="5964120"/>
            <a:ext cx="12192480" cy="893160"/>
          </a:xfrm>
          <a:prstGeom prst="rect">
            <a:avLst/>
          </a:prstGeom>
          <a:ln>
            <a:noFill/>
          </a:ln>
        </p:spPr>
      </p:pic>
      <p:sp>
        <p:nvSpPr>
          <p:cNvPr id="215" name="Line 2"/>
          <p:cNvSpPr/>
          <p:nvPr/>
        </p:nvSpPr>
        <p:spPr>
          <a:xfrm flipH="1" flipV="1">
            <a:off x="13284000" y="799920"/>
            <a:ext cx="23760" cy="5636880"/>
          </a:xfrm>
          <a:prstGeom prst="line">
            <a:avLst/>
          </a:prstGeom>
          <a:ln w="57240">
            <a:solidFill>
              <a:srgbClr val="efd75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216" name="Group 3"/>
          <p:cNvGrpSpPr/>
          <p:nvPr/>
        </p:nvGrpSpPr>
        <p:grpSpPr>
          <a:xfrm>
            <a:off x="395280" y="480240"/>
            <a:ext cx="11065320" cy="5816520"/>
            <a:chOff x="395280" y="480240"/>
            <a:chExt cx="11065320" cy="5816520"/>
          </a:xfrm>
        </p:grpSpPr>
        <p:grpSp>
          <p:nvGrpSpPr>
            <p:cNvPr id="217" name="Group 4"/>
            <p:cNvGrpSpPr/>
            <p:nvPr/>
          </p:nvGrpSpPr>
          <p:grpSpPr>
            <a:xfrm>
              <a:off x="4592880" y="963360"/>
              <a:ext cx="2478600" cy="5333400"/>
              <a:chOff x="4592880" y="963360"/>
              <a:chExt cx="2478600" cy="5333400"/>
            </a:xfrm>
          </p:grpSpPr>
          <p:sp>
            <p:nvSpPr>
              <p:cNvPr id="218" name="CustomShape 5"/>
              <p:cNvSpPr/>
              <p:nvPr/>
            </p:nvSpPr>
            <p:spPr>
              <a:xfrm>
                <a:off x="4592880" y="5744160"/>
                <a:ext cx="2478600" cy="552600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r>
                  <a:rPr b="1" lang="en-US" sz="1800" spc="-1" strike="noStrike">
                    <a:solidFill>
                      <a:srgbClr val="000000"/>
                    </a:solidFill>
                    <a:latin typeface="Calibri"/>
                    <a:ea typeface="DejaVu Sans"/>
                  </a:rPr>
                  <a:t>EQF Level 1</a:t>
                </a:r>
                <a:endParaRPr b="0" lang="en-US" sz="1800" spc="-1" strike="noStrike">
                  <a:latin typeface="Arial"/>
                </a:endParaRPr>
              </a:p>
            </p:txBody>
          </p:sp>
          <p:sp>
            <p:nvSpPr>
              <p:cNvPr id="219" name="CustomShape 6"/>
              <p:cNvSpPr/>
              <p:nvPr/>
            </p:nvSpPr>
            <p:spPr>
              <a:xfrm>
                <a:off x="4592880" y="5059800"/>
                <a:ext cx="2478600" cy="552600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r>
                  <a:rPr b="1" lang="en-US" sz="1800" spc="-1" strike="noStrike">
                    <a:solidFill>
                      <a:srgbClr val="000000"/>
                    </a:solidFill>
                    <a:latin typeface="Calibri"/>
                    <a:ea typeface="DejaVu Sans"/>
                  </a:rPr>
                  <a:t>EQF Level 2</a:t>
                </a:r>
                <a:endParaRPr b="0" lang="en-US" sz="1800" spc="-1" strike="noStrike">
                  <a:latin typeface="Arial"/>
                </a:endParaRPr>
              </a:p>
            </p:txBody>
          </p:sp>
          <p:sp>
            <p:nvSpPr>
              <p:cNvPr id="220" name="CustomShape 7"/>
              <p:cNvSpPr/>
              <p:nvPr/>
            </p:nvSpPr>
            <p:spPr>
              <a:xfrm>
                <a:off x="4592880" y="4377240"/>
                <a:ext cx="2478600" cy="552600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r>
                  <a:rPr b="1" lang="en-US" sz="1800" spc="-1" strike="noStrike">
                    <a:solidFill>
                      <a:srgbClr val="000000"/>
                    </a:solidFill>
                    <a:latin typeface="Calibri"/>
                    <a:ea typeface="DejaVu Sans"/>
                  </a:rPr>
                  <a:t>EQF Level 3</a:t>
                </a:r>
                <a:endParaRPr b="0" lang="en-US" sz="1800" spc="-1" strike="noStrike">
                  <a:latin typeface="Arial"/>
                </a:endParaRPr>
              </a:p>
            </p:txBody>
          </p:sp>
          <p:sp>
            <p:nvSpPr>
              <p:cNvPr id="221" name="CustomShape 8"/>
              <p:cNvSpPr/>
              <p:nvPr/>
            </p:nvSpPr>
            <p:spPr>
              <a:xfrm>
                <a:off x="4592880" y="3694320"/>
                <a:ext cx="2478600" cy="552600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r>
                  <a:rPr b="1" lang="en-US" sz="1800" spc="-1" strike="noStrike">
                    <a:solidFill>
                      <a:srgbClr val="000000"/>
                    </a:solidFill>
                    <a:latin typeface="Calibri"/>
                    <a:ea typeface="DejaVu Sans"/>
                  </a:rPr>
                  <a:t>EQF Level 4</a:t>
                </a:r>
                <a:endParaRPr b="0" lang="en-US" sz="1800" spc="-1" strike="noStrike">
                  <a:latin typeface="Arial"/>
                </a:endParaRPr>
              </a:p>
            </p:txBody>
          </p:sp>
          <p:sp>
            <p:nvSpPr>
              <p:cNvPr id="222" name="CustomShape 9"/>
              <p:cNvSpPr/>
              <p:nvPr/>
            </p:nvSpPr>
            <p:spPr>
              <a:xfrm>
                <a:off x="4592880" y="3011760"/>
                <a:ext cx="2478600" cy="552600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r>
                  <a:rPr b="1" lang="en-US" sz="1800" spc="-1" strike="noStrike">
                    <a:solidFill>
                      <a:srgbClr val="000000"/>
                    </a:solidFill>
                    <a:latin typeface="Calibri"/>
                    <a:ea typeface="DejaVu Sans"/>
                  </a:rPr>
                  <a:t>EQF Level 5</a:t>
                </a:r>
                <a:endParaRPr b="0" lang="en-US" sz="1800" spc="-1" strike="noStrike">
                  <a:latin typeface="Arial"/>
                </a:endParaRPr>
              </a:p>
            </p:txBody>
          </p:sp>
          <p:sp>
            <p:nvSpPr>
              <p:cNvPr id="223" name="CustomShape 10"/>
              <p:cNvSpPr/>
              <p:nvPr/>
            </p:nvSpPr>
            <p:spPr>
              <a:xfrm>
                <a:off x="4592880" y="2328840"/>
                <a:ext cx="2478600" cy="552600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r>
                  <a:rPr b="1" lang="en-US" sz="1800" spc="-1" strike="noStrike">
                    <a:solidFill>
                      <a:srgbClr val="000000"/>
                    </a:solidFill>
                    <a:latin typeface="Calibri"/>
                    <a:ea typeface="DejaVu Sans"/>
                  </a:rPr>
                  <a:t>EQF Level 6</a:t>
                </a:r>
                <a:endParaRPr b="0" lang="en-US" sz="1800" spc="-1" strike="noStrike">
                  <a:latin typeface="Arial"/>
                </a:endParaRPr>
              </a:p>
            </p:txBody>
          </p:sp>
          <p:sp>
            <p:nvSpPr>
              <p:cNvPr id="224" name="CustomShape 11"/>
              <p:cNvSpPr/>
              <p:nvPr/>
            </p:nvSpPr>
            <p:spPr>
              <a:xfrm>
                <a:off x="4592880" y="1646280"/>
                <a:ext cx="2478600" cy="552600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r>
                  <a:rPr b="1" lang="en-US" sz="1800" spc="-1" strike="noStrike">
                    <a:solidFill>
                      <a:srgbClr val="000000"/>
                    </a:solidFill>
                    <a:latin typeface="Calibri"/>
                    <a:ea typeface="DejaVu Sans"/>
                  </a:rPr>
                  <a:t>EQF Level 7</a:t>
                </a:r>
                <a:endParaRPr b="0" lang="en-US" sz="1800" spc="-1" strike="noStrike">
                  <a:latin typeface="Arial"/>
                </a:endParaRPr>
              </a:p>
            </p:txBody>
          </p:sp>
          <p:sp>
            <p:nvSpPr>
              <p:cNvPr id="225" name="CustomShape 12"/>
              <p:cNvSpPr/>
              <p:nvPr/>
            </p:nvSpPr>
            <p:spPr>
              <a:xfrm>
                <a:off x="4592880" y="963360"/>
                <a:ext cx="2478600" cy="552600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 w="9360">
                <a:solidFill>
                  <a:schemeClr val="tx1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r>
                  <a:rPr b="1" lang="en-US" sz="1800" spc="-1" strike="noStrike">
                    <a:solidFill>
                      <a:srgbClr val="000000"/>
                    </a:solidFill>
                    <a:latin typeface="Calibri"/>
                    <a:ea typeface="DejaVu Sans"/>
                  </a:rPr>
                  <a:t>EQF Level 8</a:t>
                </a:r>
                <a:endParaRPr b="0" lang="en-US" sz="1800" spc="-1" strike="noStrike">
                  <a:latin typeface="Arial"/>
                </a:endParaRPr>
              </a:p>
            </p:txBody>
          </p:sp>
        </p:grpSp>
        <p:grpSp>
          <p:nvGrpSpPr>
            <p:cNvPr id="226" name="Group 13"/>
            <p:cNvGrpSpPr/>
            <p:nvPr/>
          </p:nvGrpSpPr>
          <p:grpSpPr>
            <a:xfrm>
              <a:off x="395280" y="1309320"/>
              <a:ext cx="2575800" cy="4423320"/>
              <a:chOff x="395280" y="1309320"/>
              <a:chExt cx="2575800" cy="4423320"/>
            </a:xfrm>
          </p:grpSpPr>
          <p:sp>
            <p:nvSpPr>
              <p:cNvPr id="227" name="CustomShape 14"/>
              <p:cNvSpPr/>
              <p:nvPr/>
            </p:nvSpPr>
            <p:spPr>
              <a:xfrm>
                <a:off x="586800" y="4904280"/>
                <a:ext cx="2384280" cy="828360"/>
              </a:xfrm>
              <a:prstGeom prst="verticalScroll">
                <a:avLst>
                  <a:gd name="adj" fmla="val 19852"/>
                </a:avLst>
              </a:prstGeom>
              <a:solidFill>
                <a:srgbClr val="ffcc99"/>
              </a:solidFill>
              <a:ln w="9360">
                <a:solidFill>
                  <a:schemeClr val="bg2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r>
                  <a:rPr b="0" lang="en-US" sz="1800" spc="-1" strike="noStrike">
                    <a:solidFill>
                      <a:srgbClr val="003399"/>
                    </a:solidFill>
                    <a:latin typeface="Calibri"/>
                    <a:ea typeface="DejaVu Sans"/>
                  </a:rPr>
                  <a:t>Qualification</a:t>
                </a:r>
                <a:endParaRPr b="0" lang="en-US" sz="1800" spc="-1" strike="noStrike">
                  <a:latin typeface="Arial"/>
                </a:endParaRPr>
              </a:p>
            </p:txBody>
          </p:sp>
          <p:sp>
            <p:nvSpPr>
              <p:cNvPr id="228" name="CustomShape 15"/>
              <p:cNvSpPr/>
              <p:nvPr/>
            </p:nvSpPr>
            <p:spPr>
              <a:xfrm>
                <a:off x="395280" y="3729240"/>
                <a:ext cx="2384280" cy="828360"/>
              </a:xfrm>
              <a:prstGeom prst="verticalScroll">
                <a:avLst>
                  <a:gd name="adj" fmla="val 19852"/>
                </a:avLst>
              </a:prstGeom>
              <a:solidFill>
                <a:schemeClr val="accent4">
                  <a:lumMod val="60000"/>
                  <a:lumOff val="40000"/>
                </a:schemeClr>
              </a:solidFill>
              <a:ln w="9360">
                <a:solidFill>
                  <a:schemeClr val="bg2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r>
                  <a:rPr b="0" lang="en-US" sz="1800" spc="-1" strike="noStrike">
                    <a:solidFill>
                      <a:srgbClr val="003399"/>
                    </a:solidFill>
                    <a:latin typeface="Calibri"/>
                    <a:ea typeface="DejaVu Sans"/>
                  </a:rPr>
                  <a:t>Qualification</a:t>
                </a:r>
                <a:endParaRPr b="0" lang="en-US" sz="1800" spc="-1" strike="noStrike">
                  <a:latin typeface="Arial"/>
                </a:endParaRPr>
              </a:p>
            </p:txBody>
          </p:sp>
          <p:sp>
            <p:nvSpPr>
              <p:cNvPr id="229" name="CustomShape 16"/>
              <p:cNvSpPr/>
              <p:nvPr/>
            </p:nvSpPr>
            <p:spPr>
              <a:xfrm>
                <a:off x="586800" y="2484360"/>
                <a:ext cx="2384280" cy="828360"/>
              </a:xfrm>
              <a:prstGeom prst="verticalScroll">
                <a:avLst>
                  <a:gd name="adj" fmla="val 19852"/>
                </a:avLst>
              </a:prstGeom>
              <a:solidFill>
                <a:schemeClr val="accent4">
                  <a:lumMod val="40000"/>
                  <a:lumOff val="60000"/>
                </a:schemeClr>
              </a:solidFill>
              <a:ln w="9360">
                <a:solidFill>
                  <a:schemeClr val="bg2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r>
                  <a:rPr b="0" lang="en-US" sz="1800" spc="-1" strike="noStrike">
                    <a:solidFill>
                      <a:srgbClr val="003399"/>
                    </a:solidFill>
                    <a:latin typeface="Calibri"/>
                    <a:ea typeface="DejaVu Sans"/>
                  </a:rPr>
                  <a:t>Qualification</a:t>
                </a:r>
                <a:endParaRPr b="0" lang="en-US" sz="1800" spc="-1" strike="noStrike">
                  <a:latin typeface="Arial"/>
                </a:endParaRPr>
              </a:p>
            </p:txBody>
          </p:sp>
          <p:sp>
            <p:nvSpPr>
              <p:cNvPr id="230" name="CustomShape 17"/>
              <p:cNvSpPr/>
              <p:nvPr/>
            </p:nvSpPr>
            <p:spPr>
              <a:xfrm>
                <a:off x="395280" y="1309320"/>
                <a:ext cx="2384280" cy="828360"/>
              </a:xfrm>
              <a:prstGeom prst="verticalScroll">
                <a:avLst>
                  <a:gd name="adj" fmla="val 19852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 w="9360">
                <a:solidFill>
                  <a:schemeClr val="bg2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r>
                  <a:rPr b="0" lang="en-US" sz="1800" spc="-1" strike="noStrike">
                    <a:solidFill>
                      <a:srgbClr val="003399"/>
                    </a:solidFill>
                    <a:latin typeface="Calibri"/>
                    <a:ea typeface="DejaVu Sans"/>
                  </a:rPr>
                  <a:t>Qualification</a:t>
                </a:r>
                <a:endParaRPr b="0" lang="en-US" sz="1800" spc="-1" strike="noStrike">
                  <a:latin typeface="Arial"/>
                </a:endParaRPr>
              </a:p>
            </p:txBody>
          </p:sp>
        </p:grpSp>
        <p:sp>
          <p:nvSpPr>
            <p:cNvPr id="231" name="CustomShape 18"/>
            <p:cNvSpPr/>
            <p:nvPr/>
          </p:nvSpPr>
          <p:spPr>
            <a:xfrm>
              <a:off x="872640" y="480240"/>
              <a:ext cx="2573280" cy="4554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>
                <a:lnSpc>
                  <a:spcPct val="100000"/>
                </a:lnSpc>
                <a:spcBef>
                  <a:spcPts val="1199"/>
                </a:spcBef>
              </a:pPr>
              <a:r>
                <a:rPr b="1" lang="en-US" sz="2400" spc="-1" strike="noStrike">
                  <a:solidFill>
                    <a:srgbClr val="040139"/>
                  </a:solidFill>
                  <a:latin typeface="Calibri"/>
                  <a:ea typeface="DejaVu Sans"/>
                </a:rPr>
                <a:t>Country A</a:t>
              </a:r>
              <a:endParaRPr b="0" lang="en-US" sz="2400" spc="-1" strike="noStrike">
                <a:latin typeface="Arial"/>
              </a:endParaRPr>
            </a:p>
          </p:txBody>
        </p:sp>
        <p:sp>
          <p:nvSpPr>
            <p:cNvPr id="232" name="CustomShape 19"/>
            <p:cNvSpPr/>
            <p:nvPr/>
          </p:nvSpPr>
          <p:spPr>
            <a:xfrm>
              <a:off x="7741080" y="480240"/>
              <a:ext cx="2573280" cy="4554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>
                <a:lnSpc>
                  <a:spcPct val="100000"/>
                </a:lnSpc>
                <a:spcBef>
                  <a:spcPts val="1199"/>
                </a:spcBef>
              </a:pPr>
              <a:r>
                <a:rPr b="1" lang="en-US" sz="2400" spc="-1" strike="noStrike">
                  <a:solidFill>
                    <a:srgbClr val="040139"/>
                  </a:solidFill>
                  <a:latin typeface="Calibri"/>
                  <a:ea typeface="DejaVu Sans"/>
                </a:rPr>
                <a:t>Country B</a:t>
              </a:r>
              <a:endParaRPr b="0" lang="en-US" sz="2400" spc="-1" strike="noStrike">
                <a:latin typeface="Arial"/>
              </a:endParaRPr>
            </a:p>
          </p:txBody>
        </p:sp>
        <p:grpSp>
          <p:nvGrpSpPr>
            <p:cNvPr id="233" name="Group 20"/>
            <p:cNvGrpSpPr/>
            <p:nvPr/>
          </p:nvGrpSpPr>
          <p:grpSpPr>
            <a:xfrm>
              <a:off x="8598960" y="1723680"/>
              <a:ext cx="2861640" cy="3870360"/>
              <a:chOff x="8598960" y="1723680"/>
              <a:chExt cx="2861640" cy="3870360"/>
            </a:xfrm>
          </p:grpSpPr>
          <p:sp>
            <p:nvSpPr>
              <p:cNvPr id="234" name="CustomShape 21"/>
              <p:cNvSpPr/>
              <p:nvPr/>
            </p:nvSpPr>
            <p:spPr>
              <a:xfrm flipH="1">
                <a:off x="9075960" y="4765680"/>
                <a:ext cx="2384280" cy="828360"/>
              </a:xfrm>
              <a:prstGeom prst="verticalScroll">
                <a:avLst>
                  <a:gd name="adj" fmla="val 19852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360">
                <a:solidFill>
                  <a:schemeClr val="bg2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r>
                  <a:rPr b="0" lang="en-US" sz="1800" spc="-1" strike="noStrike">
                    <a:solidFill>
                      <a:srgbClr val="003399"/>
                    </a:solidFill>
                    <a:latin typeface="Calibri"/>
                    <a:ea typeface="DejaVu Sans"/>
                  </a:rPr>
                  <a:t>Qualification</a:t>
                </a:r>
                <a:endParaRPr b="0" lang="en-US" sz="1800" spc="-1" strike="noStrike">
                  <a:latin typeface="Arial"/>
                </a:endParaRPr>
              </a:p>
            </p:txBody>
          </p:sp>
          <p:sp>
            <p:nvSpPr>
              <p:cNvPr id="235" name="CustomShape 22"/>
              <p:cNvSpPr/>
              <p:nvPr/>
            </p:nvSpPr>
            <p:spPr>
              <a:xfrm flipH="1">
                <a:off x="8598600" y="3176280"/>
                <a:ext cx="2384280" cy="828360"/>
              </a:xfrm>
              <a:prstGeom prst="verticalScroll">
                <a:avLst>
                  <a:gd name="adj" fmla="val 19852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9360">
                <a:solidFill>
                  <a:schemeClr val="bg2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r>
                  <a:rPr b="0" lang="en-US" sz="1800" spc="-1" strike="noStrike">
                    <a:solidFill>
                      <a:srgbClr val="003399"/>
                    </a:solidFill>
                    <a:latin typeface="Calibri"/>
                    <a:ea typeface="DejaVu Sans"/>
                  </a:rPr>
                  <a:t>Qualification</a:t>
                </a:r>
                <a:endParaRPr b="0" lang="en-US" sz="1800" spc="-1" strike="noStrike">
                  <a:latin typeface="Arial"/>
                </a:endParaRPr>
              </a:p>
            </p:txBody>
          </p:sp>
          <p:sp>
            <p:nvSpPr>
              <p:cNvPr id="236" name="CustomShape 23"/>
              <p:cNvSpPr/>
              <p:nvPr/>
            </p:nvSpPr>
            <p:spPr>
              <a:xfrm flipH="1">
                <a:off x="8981280" y="1723680"/>
                <a:ext cx="2384280" cy="828360"/>
              </a:xfrm>
              <a:prstGeom prst="verticalScroll">
                <a:avLst>
                  <a:gd name="adj" fmla="val 19852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 w="9360">
                <a:solidFill>
                  <a:schemeClr val="bg2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r>
                  <a:rPr b="0" lang="en-US" sz="1800" spc="-1" strike="noStrike">
                    <a:solidFill>
                      <a:srgbClr val="003399"/>
                    </a:solidFill>
                    <a:latin typeface="Calibri"/>
                    <a:ea typeface="DejaVu Sans"/>
                  </a:rPr>
                  <a:t>Qualification</a:t>
                </a:r>
                <a:endParaRPr b="0" lang="en-US" sz="1800" spc="-1" strike="noStrike">
                  <a:latin typeface="Arial"/>
                </a:endParaRPr>
              </a:p>
            </p:txBody>
          </p:sp>
        </p:grpSp>
        <p:grpSp>
          <p:nvGrpSpPr>
            <p:cNvPr id="237" name="Group 24"/>
            <p:cNvGrpSpPr/>
            <p:nvPr/>
          </p:nvGrpSpPr>
          <p:grpSpPr>
            <a:xfrm>
              <a:off x="2588400" y="1308960"/>
              <a:ext cx="1909800" cy="4078440"/>
              <a:chOff x="2588400" y="1308960"/>
              <a:chExt cx="1909800" cy="4078440"/>
            </a:xfrm>
          </p:grpSpPr>
          <p:sp>
            <p:nvSpPr>
              <p:cNvPr id="238" name="Line 25"/>
              <p:cNvSpPr/>
              <p:nvPr/>
            </p:nvSpPr>
            <p:spPr>
              <a:xfrm>
                <a:off x="2779920" y="2968560"/>
                <a:ext cx="1621440" cy="276120"/>
              </a:xfrm>
              <a:prstGeom prst="line">
                <a:avLst/>
              </a:prstGeom>
              <a:ln w="50760">
                <a:solidFill>
                  <a:schemeClr val="tx1"/>
                </a:solidFill>
                <a:round/>
                <a:headEnd len="med" type="triangle" w="lg"/>
                <a:tailEnd len="med" type="triangle" w="lg"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39" name="Line 26"/>
              <p:cNvSpPr/>
              <p:nvPr/>
            </p:nvSpPr>
            <p:spPr>
              <a:xfrm flipV="1">
                <a:off x="2588400" y="1308960"/>
                <a:ext cx="1909800" cy="483120"/>
              </a:xfrm>
              <a:prstGeom prst="line">
                <a:avLst/>
              </a:prstGeom>
              <a:ln w="50760">
                <a:solidFill>
                  <a:schemeClr val="tx1"/>
                </a:solidFill>
                <a:round/>
                <a:headEnd len="med" type="triangle" w="lg"/>
                <a:tailEnd len="med" type="triangle" w="lg"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40" name="Line 27"/>
              <p:cNvSpPr/>
              <p:nvPr/>
            </p:nvSpPr>
            <p:spPr>
              <a:xfrm flipV="1">
                <a:off x="2685240" y="4005000"/>
                <a:ext cx="1716120" cy="208800"/>
              </a:xfrm>
              <a:prstGeom prst="line">
                <a:avLst/>
              </a:prstGeom>
              <a:ln w="50760">
                <a:solidFill>
                  <a:schemeClr val="tx1"/>
                </a:solidFill>
                <a:round/>
                <a:headEnd len="med" type="triangle" w="lg"/>
                <a:tailEnd len="med" type="triangle" w="lg"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41" name="Line 28"/>
              <p:cNvSpPr/>
              <p:nvPr/>
            </p:nvSpPr>
            <p:spPr>
              <a:xfrm flipV="1">
                <a:off x="2876760" y="5248440"/>
                <a:ext cx="1621440" cy="138960"/>
              </a:xfrm>
              <a:prstGeom prst="line">
                <a:avLst/>
              </a:prstGeom>
              <a:ln w="50760">
                <a:solidFill>
                  <a:schemeClr val="tx1"/>
                </a:solidFill>
                <a:round/>
                <a:headEnd len="med" type="triangle" w="lg"/>
                <a:tailEnd len="med" type="triangle" w="lg"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242" name="Group 29"/>
            <p:cNvGrpSpPr/>
            <p:nvPr/>
          </p:nvGrpSpPr>
          <p:grpSpPr>
            <a:xfrm>
              <a:off x="7169040" y="1377720"/>
              <a:ext cx="2001960" cy="3870720"/>
              <a:chOff x="7169040" y="1377720"/>
              <a:chExt cx="2001960" cy="3870720"/>
            </a:xfrm>
          </p:grpSpPr>
          <p:sp>
            <p:nvSpPr>
              <p:cNvPr id="243" name="Line 30"/>
              <p:cNvSpPr/>
              <p:nvPr/>
            </p:nvSpPr>
            <p:spPr>
              <a:xfrm>
                <a:off x="7169040" y="1377720"/>
                <a:ext cx="1907280" cy="691920"/>
              </a:xfrm>
              <a:prstGeom prst="line">
                <a:avLst/>
              </a:prstGeom>
              <a:ln w="50760">
                <a:solidFill>
                  <a:schemeClr val="tx1"/>
                </a:solidFill>
                <a:round/>
                <a:headEnd len="med" type="triangle" w="lg"/>
                <a:tailEnd len="med" type="triangle" w="lg"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44" name="Line 31"/>
              <p:cNvSpPr/>
              <p:nvPr/>
            </p:nvSpPr>
            <p:spPr>
              <a:xfrm>
                <a:off x="7169040" y="3383280"/>
                <a:ext cx="1524600" cy="275760"/>
              </a:xfrm>
              <a:prstGeom prst="line">
                <a:avLst/>
              </a:prstGeom>
              <a:ln w="50760">
                <a:solidFill>
                  <a:schemeClr val="tx1"/>
                </a:solidFill>
                <a:round/>
                <a:headEnd len="med" type="triangle" w="lg"/>
                <a:tailEnd len="med" type="triangle" w="lg"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45" name="Line 32"/>
              <p:cNvSpPr/>
              <p:nvPr/>
            </p:nvSpPr>
            <p:spPr>
              <a:xfrm flipV="1">
                <a:off x="7169040" y="5180040"/>
                <a:ext cx="2001960" cy="68400"/>
              </a:xfrm>
              <a:prstGeom prst="line">
                <a:avLst/>
              </a:prstGeom>
              <a:ln w="50760">
                <a:solidFill>
                  <a:schemeClr val="tx1"/>
                </a:solidFill>
                <a:round/>
                <a:headEnd len="med" type="triangle" w="lg"/>
                <a:tailEnd len="med" type="triangle" w="lg"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CustomShape 1"/>
          <p:cNvSpPr/>
          <p:nvPr/>
        </p:nvSpPr>
        <p:spPr>
          <a:xfrm>
            <a:off x="835560" y="22032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1" lang="en-US" sz="3100" spc="-1" strike="noStrike">
                <a:solidFill>
                  <a:srgbClr val="ffc000"/>
                </a:solidFill>
                <a:latin typeface="Calibri Light"/>
              </a:rPr>
              <a:t>EQF: поддержка прозрачности, мобильности и образования в течение всей жизни (1)</a:t>
            </a:r>
            <a:br/>
            <a:endParaRPr b="0" lang="en-US" sz="3100" spc="-1" strike="noStrike">
              <a:latin typeface="Arial"/>
            </a:endParaRPr>
          </a:p>
        </p:txBody>
      </p:sp>
      <p:sp>
        <p:nvSpPr>
          <p:cNvPr id="247" name="CustomShape 2"/>
          <p:cNvSpPr/>
          <p:nvPr/>
        </p:nvSpPr>
        <p:spPr>
          <a:xfrm>
            <a:off x="731160" y="1545840"/>
            <a:ext cx="10935000" cy="4282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0" lang="en-US" sz="2800" spc="-1" strike="noStrike">
                <a:solidFill>
                  <a:srgbClr val="002060"/>
                </a:solidFill>
                <a:latin typeface="Calibri"/>
              </a:rPr>
              <a:t> </a:t>
            </a:r>
            <a:r>
              <a:rPr b="1" lang="en-US" sz="2800" spc="-1" strike="noStrike">
                <a:solidFill>
                  <a:srgbClr val="ffc000"/>
                </a:solidFill>
                <a:latin typeface="Calibri Light"/>
              </a:rPr>
              <a:t>EQF – Европейская рамка квалификаций</a:t>
            </a:r>
            <a:endParaRPr b="0" lang="en-US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2800" spc="-1" strike="noStrike">
                <a:solidFill>
                  <a:srgbClr val="ffc000"/>
                </a:solidFill>
                <a:latin typeface="Calibri Light"/>
              </a:rPr>
              <a:t>Ядро EQF </a:t>
            </a:r>
            <a:r>
              <a:rPr b="0" lang="en-US" sz="2800" spc="-1" strike="noStrike">
                <a:solidFill>
                  <a:srgbClr val="002060"/>
                </a:solidFill>
                <a:latin typeface="Calibri"/>
              </a:rPr>
              <a:t>– 8  квалификационных уровней, определяемых в терминах результатов обучения: </a:t>
            </a:r>
            <a:r>
              <a:rPr b="1" lang="en-US" sz="2800" spc="-1" strike="noStrike">
                <a:solidFill>
                  <a:srgbClr val="ffc000"/>
                </a:solidFill>
                <a:latin typeface="Calibri Light"/>
              </a:rPr>
              <a:t>знаний, навыков/умений и компетенций.</a:t>
            </a:r>
            <a:endParaRPr b="0" lang="en-US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2800" spc="-1" strike="noStrike">
                <a:solidFill>
                  <a:srgbClr val="ffc000"/>
                </a:solidFill>
                <a:latin typeface="Calibri Light"/>
              </a:rPr>
              <a:t>Рекомендации:</a:t>
            </a:r>
            <a:endParaRPr b="0" lang="en-US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2060"/>
              </a:buClr>
              <a:buFont typeface="Arial"/>
              <a:buChar char="-"/>
            </a:pPr>
            <a:r>
              <a:rPr b="1" lang="en-US" sz="2800" spc="-1" strike="noStrike">
                <a:solidFill>
                  <a:srgbClr val="002060"/>
                </a:solidFill>
                <a:latin typeface="Calibri"/>
              </a:rPr>
              <a:t>связать НРК/НСК c EQF;</a:t>
            </a:r>
            <a:endParaRPr b="0" lang="en-US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2060"/>
              </a:buClr>
              <a:buFont typeface="Arial"/>
              <a:buChar char="-"/>
            </a:pPr>
            <a:r>
              <a:rPr b="1" lang="en-US" sz="2800" spc="-1" strike="noStrike">
                <a:solidFill>
                  <a:srgbClr val="002060"/>
                </a:solidFill>
                <a:latin typeface="Calibri"/>
              </a:rPr>
              <a:t> </a:t>
            </a:r>
            <a:r>
              <a:rPr b="1" lang="en-US" sz="2800" spc="-1" strike="noStrike">
                <a:solidFill>
                  <a:srgbClr val="002060"/>
                </a:solidFill>
                <a:latin typeface="Calibri"/>
              </a:rPr>
              <a:t>связать дипломы и сертификаты по отношению EQF к 2012 г.</a:t>
            </a:r>
            <a:endParaRPr b="0" lang="en-US" sz="2800" spc="-1" strike="noStrike">
              <a:latin typeface="Arial"/>
            </a:endParaRPr>
          </a:p>
          <a:p>
            <a:pPr algn="just">
              <a:lnSpc>
                <a:spcPct val="120000"/>
              </a:lnSpc>
            </a:pPr>
            <a:endParaRPr b="0" lang="en-US" sz="2800" spc="-1" strike="noStrike">
              <a:latin typeface="Arial"/>
            </a:endParaRPr>
          </a:p>
        </p:txBody>
      </p:sp>
      <p:pic>
        <p:nvPicPr>
          <p:cNvPr id="248" name="Рисунок 4" descr=""/>
          <p:cNvPicPr/>
          <p:nvPr/>
        </p:nvPicPr>
        <p:blipFill>
          <a:blip r:embed="rId1"/>
          <a:stretch/>
        </p:blipFill>
        <p:spPr>
          <a:xfrm>
            <a:off x="0" y="5964120"/>
            <a:ext cx="12192480" cy="893160"/>
          </a:xfrm>
          <a:prstGeom prst="rect">
            <a:avLst/>
          </a:prstGeom>
          <a:ln>
            <a:noFill/>
          </a:ln>
        </p:spPr>
      </p:pic>
      <p:sp>
        <p:nvSpPr>
          <p:cNvPr id="249" name="Line 3"/>
          <p:cNvSpPr/>
          <p:nvPr/>
        </p:nvSpPr>
        <p:spPr>
          <a:xfrm flipH="1" flipV="1">
            <a:off x="13284000" y="799920"/>
            <a:ext cx="23760" cy="5636880"/>
          </a:xfrm>
          <a:prstGeom prst="line">
            <a:avLst/>
          </a:prstGeom>
          <a:ln w="57240">
            <a:solidFill>
              <a:srgbClr val="efd75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CustomShape 1"/>
          <p:cNvSpPr/>
          <p:nvPr/>
        </p:nvSpPr>
        <p:spPr>
          <a:xfrm>
            <a:off x="835560" y="220320"/>
            <a:ext cx="10514880" cy="680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61000"/>
          </a:bodyPr>
          <a:p>
            <a:pPr>
              <a:lnSpc>
                <a:spcPct val="90000"/>
              </a:lnSpc>
            </a:pPr>
            <a:r>
              <a:rPr b="1" lang="en-US" sz="3100" spc="-1" strike="noStrike">
                <a:solidFill>
                  <a:srgbClr val="ffc000"/>
                </a:solidFill>
                <a:latin typeface="Calibri Light"/>
              </a:rPr>
              <a:t>EQF(1)</a:t>
            </a:r>
            <a:br/>
            <a:endParaRPr b="0" lang="en-US" sz="3100" spc="-1" strike="noStrike">
              <a:latin typeface="Arial"/>
            </a:endParaRPr>
          </a:p>
        </p:txBody>
      </p:sp>
      <p:pic>
        <p:nvPicPr>
          <p:cNvPr id="251" name="Рисунок 4" descr=""/>
          <p:cNvPicPr/>
          <p:nvPr/>
        </p:nvPicPr>
        <p:blipFill>
          <a:blip r:embed="rId1"/>
          <a:stretch/>
        </p:blipFill>
        <p:spPr>
          <a:xfrm>
            <a:off x="0" y="5964120"/>
            <a:ext cx="12192480" cy="893160"/>
          </a:xfrm>
          <a:prstGeom prst="rect">
            <a:avLst/>
          </a:prstGeom>
          <a:ln>
            <a:noFill/>
          </a:ln>
        </p:spPr>
      </p:pic>
      <p:sp>
        <p:nvSpPr>
          <p:cNvPr id="252" name="Line 2"/>
          <p:cNvSpPr/>
          <p:nvPr/>
        </p:nvSpPr>
        <p:spPr>
          <a:xfrm flipH="1" flipV="1">
            <a:off x="13284000" y="799920"/>
            <a:ext cx="23760" cy="5636880"/>
          </a:xfrm>
          <a:prstGeom prst="line">
            <a:avLst/>
          </a:prstGeom>
          <a:ln w="57240">
            <a:solidFill>
              <a:srgbClr val="efd75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253" name="Table 3"/>
          <p:cNvGraphicFramePr/>
          <p:nvPr/>
        </p:nvGraphicFramePr>
        <p:xfrm>
          <a:off x="304920" y="837720"/>
          <a:ext cx="11045880" cy="5060160"/>
        </p:xfrm>
        <a:graphic>
          <a:graphicData uri="http://schemas.openxmlformats.org/drawingml/2006/table">
            <a:tbl>
              <a:tblPr/>
              <a:tblGrid>
                <a:gridCol w="713520"/>
                <a:gridCol w="1955520"/>
                <a:gridCol w="3773880"/>
                <a:gridCol w="4603320"/>
              </a:tblGrid>
              <a:tr h="5353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Уровень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Знания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Умения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Компетенции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</a:tr>
              <a:tr h="67896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Базовые общие знания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Базовые умения, требующие выполнения простых заданий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Работать или обучаться под непосредственным руководством в структурированной среде 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121428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Знания базовых фактов в области трудовой деятельности или обучения 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Базовые когнитивные и практические умения, требующие использования соответствующей информации, для выполнения простых заданий и решения однотипных задач с использованием простых правил и инструментов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Работать или обучаться под руководством с некоторой степенью автономии 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121428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Знание фактов, принципов, процессов и общих концепций в области трудовой деятельности или обучения 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Набор когнитивных и практических умений, необходимых для выполнения заданий и решения задач путем отбора и применения базовых методов, инструментов, материалов и информации 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Брать на себя ответственность за выполнение заданий в трудовой деятельности или при обучении. При решении задач адаптировать свое поведение к существующим обстоятельствам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141768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Фактические и теоретические знания в широком контексте в области трудовой деятельности или обучения 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Набор когнитивных и практических умений, необходимых для нахождения решений конкретных проблем в сфере трудовой деятельности или обучения 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Осуществлять само-менеджмент в пределах, ограниченных инструкциями, в условиях трудовой деятельности или обучения, которые , как правило, являются предсказуемыми, но подвержены изменениям; Руководить однотипной деятельностью других, при определенной ответственности за оценку и совершенствование трудовой деятельности или  обучения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835560" y="22032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1" lang="en-US" sz="3200" spc="-1" strike="noStrike">
                <a:solidFill>
                  <a:srgbClr val="ffc000"/>
                </a:solidFill>
                <a:latin typeface="Calibri Light"/>
              </a:rPr>
              <a:t>Предпосылки развития национальных квалификационных систем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37" name="CustomShape 2"/>
          <p:cNvSpPr/>
          <p:nvPr/>
        </p:nvSpPr>
        <p:spPr>
          <a:xfrm>
            <a:off x="838080" y="1545840"/>
            <a:ext cx="10514880" cy="4282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97000"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40139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40139"/>
                </a:solidFill>
                <a:latin typeface="Calibri"/>
              </a:rPr>
              <a:t>рост трудовой мобильности;</a:t>
            </a:r>
            <a:endParaRPr b="0" lang="en-US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40139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40139"/>
                </a:solidFill>
                <a:latin typeface="Calibri"/>
              </a:rPr>
              <a:t>усиление спроса на высокопрофессиональные навыки и таланты по всему миру;</a:t>
            </a:r>
            <a:endParaRPr b="0" lang="en-US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40139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40139"/>
                </a:solidFill>
                <a:latin typeface="Calibri"/>
              </a:rPr>
              <a:t>рост транснациональных корпораций;</a:t>
            </a:r>
            <a:endParaRPr b="0" lang="en-US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40139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40139"/>
                </a:solidFill>
                <a:latin typeface="Calibri"/>
              </a:rPr>
              <a:t>интернационализация образования и обучения;</a:t>
            </a:r>
            <a:endParaRPr b="0" lang="en-US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40139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40139"/>
                </a:solidFill>
                <a:latin typeface="Calibri"/>
              </a:rPr>
              <a:t>развитие электронного обучения;</a:t>
            </a:r>
            <a:endParaRPr b="0" lang="en-US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40139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40139"/>
                </a:solidFill>
                <a:latin typeface="Calibri"/>
              </a:rPr>
              <a:t>онлайн сертификация;</a:t>
            </a:r>
            <a:endParaRPr b="0" lang="en-US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40139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40139"/>
                </a:solidFill>
                <a:latin typeface="Calibri"/>
              </a:rPr>
              <a:t>прогресс в развитии обучения в течение всей жизни;</a:t>
            </a:r>
            <a:endParaRPr b="0" lang="en-US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40139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40139"/>
                </a:solidFill>
                <a:latin typeface="Calibri"/>
              </a:rPr>
              <a:t>развитие сетевых образовательных структур;</a:t>
            </a:r>
            <a:endParaRPr b="0" lang="en-US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40139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40139"/>
                </a:solidFill>
                <a:latin typeface="Calibri"/>
              </a:rPr>
              <a:t>отставание систем образования от требований рынка труда. </a:t>
            </a:r>
            <a:endParaRPr b="0" lang="en-US" sz="2800" spc="-1" strike="noStrike">
              <a:latin typeface="Arial"/>
            </a:endParaRPr>
          </a:p>
        </p:txBody>
      </p:sp>
      <p:pic>
        <p:nvPicPr>
          <p:cNvPr id="138" name="Рисунок 4" descr=""/>
          <p:cNvPicPr/>
          <p:nvPr/>
        </p:nvPicPr>
        <p:blipFill>
          <a:blip r:embed="rId1"/>
          <a:stretch/>
        </p:blipFill>
        <p:spPr>
          <a:xfrm>
            <a:off x="0" y="5964120"/>
            <a:ext cx="12192480" cy="893160"/>
          </a:xfrm>
          <a:prstGeom prst="rect">
            <a:avLst/>
          </a:prstGeom>
          <a:ln>
            <a:noFill/>
          </a:ln>
        </p:spPr>
      </p:pic>
      <p:sp>
        <p:nvSpPr>
          <p:cNvPr id="139" name="Line 3"/>
          <p:cNvSpPr/>
          <p:nvPr/>
        </p:nvSpPr>
        <p:spPr>
          <a:xfrm flipH="1" flipV="1">
            <a:off x="13284000" y="799920"/>
            <a:ext cx="23760" cy="5636880"/>
          </a:xfrm>
          <a:prstGeom prst="line">
            <a:avLst/>
          </a:prstGeom>
          <a:ln w="57240">
            <a:solidFill>
              <a:srgbClr val="efd75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CustomShape 1"/>
          <p:cNvSpPr/>
          <p:nvPr/>
        </p:nvSpPr>
        <p:spPr>
          <a:xfrm>
            <a:off x="835560" y="220320"/>
            <a:ext cx="10514880" cy="680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61000"/>
          </a:bodyPr>
          <a:p>
            <a:pPr>
              <a:lnSpc>
                <a:spcPct val="90000"/>
              </a:lnSpc>
            </a:pPr>
            <a:r>
              <a:rPr b="1" lang="en-US" sz="3100" spc="-1" strike="noStrike">
                <a:solidFill>
                  <a:srgbClr val="ffc000"/>
                </a:solidFill>
                <a:latin typeface="Calibri Light"/>
              </a:rPr>
              <a:t>EQF(2)</a:t>
            </a:r>
            <a:br/>
            <a:endParaRPr b="0" lang="en-US" sz="3100" spc="-1" strike="noStrike">
              <a:latin typeface="Arial"/>
            </a:endParaRPr>
          </a:p>
        </p:txBody>
      </p:sp>
      <p:graphicFrame>
        <p:nvGraphicFramePr>
          <p:cNvPr id="255" name="Table 2"/>
          <p:cNvGraphicFramePr/>
          <p:nvPr/>
        </p:nvGraphicFramePr>
        <p:xfrm>
          <a:off x="254160" y="800280"/>
          <a:ext cx="11264040" cy="5163480"/>
        </p:xfrm>
        <a:graphic>
          <a:graphicData uri="http://schemas.openxmlformats.org/drawingml/2006/table">
            <a:tbl>
              <a:tblPr/>
              <a:tblGrid>
                <a:gridCol w="553680"/>
                <a:gridCol w="3508560"/>
                <a:gridCol w="3047040"/>
                <a:gridCol w="4155120"/>
              </a:tblGrid>
              <a:tr h="3679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Ур-нь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Знания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Умения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Компетенции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</a:tr>
              <a:tr h="80136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Всесторонние, специализированные фактические и теоретические знания в области трудовой деятельности или обучения и понимание ограниченности этих знаний 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Широкий диапазон когнитивных и практических умений, необходимых для выработки творческих решений абстрактных проблем/задач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Управлять и руководить в условиях трудовой деятельности или обучения при наличии непредсказуемых изменений. Анализировать и совершенствовать собственную деятельность и деятельности других. 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10904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Передовые знания в области трудовой деятельности или обучения, включая критическое осмысление теорий и принципов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Продвинутые умения, демонстрирующие мастерство и инновации, необходимые для решения сложных и непредсказуемых проблем в специализированной области трудовой деятельности или обучения 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Управлять сложной или профессиональной деятельностью или проектами при ответственности за принятие решений в непредсказуемых условиях трудовой деятельности или обучения. Нести ответственность за управление профессиональным развитием отдельных лиц и групп. 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13795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Высокоспециализированные знания, часть из которых относится к последним достижениям в соответствующей области трудовой деятельности или обучения, на основе которых формируются оригинальные идеи и/или проводятся исследования; критическое осмысление вопросов в области изучения в смежных областях 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Умения решать специализированные проблемы, необходимые для проведения исследований и/или осуществления инноваций с целью создания новых знаний и процедур, а также интегрировать знания из различных областей 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Управлять и преобразовывать контексты трудовой деятельности или обучения, которые являются непредсказуемыми и требуют новых стратегических подходов. Нести ответственность за вклад в профессиональные знания и практическую деятельность и/или за оценку стратегической деятельности команд. 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15246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Самые передовые знания в области трудовой деятельности или обучения в смежных областях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Самые передовые и специализированные умения и методы, включая синтез и оценку, необходимые для решения важнейших проблем в области исследований и/или инноваций, а также для расширения и переосмысления существующих знаний или профессиональной практики 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Демонстрировать значительный авторитет, автономию, инновационность, научную и профессиональную цельность, а также устойчивую приверженность разработке новых идей или процессов в передовых областях трудовой деятельности или обучения, включая исследования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  <p:pic>
        <p:nvPicPr>
          <p:cNvPr id="256" name="Рисунок 4" descr=""/>
          <p:cNvPicPr/>
          <p:nvPr/>
        </p:nvPicPr>
        <p:blipFill>
          <a:blip r:embed="rId1"/>
          <a:stretch/>
        </p:blipFill>
        <p:spPr>
          <a:xfrm>
            <a:off x="0" y="5964120"/>
            <a:ext cx="12192480" cy="893160"/>
          </a:xfrm>
          <a:prstGeom prst="rect">
            <a:avLst/>
          </a:prstGeom>
          <a:ln>
            <a:noFill/>
          </a:ln>
        </p:spPr>
      </p:pic>
      <p:sp>
        <p:nvSpPr>
          <p:cNvPr id="257" name="Line 3"/>
          <p:cNvSpPr/>
          <p:nvPr/>
        </p:nvSpPr>
        <p:spPr>
          <a:xfrm flipH="1" flipV="1">
            <a:off x="13284000" y="799920"/>
            <a:ext cx="23760" cy="5636880"/>
          </a:xfrm>
          <a:prstGeom prst="line">
            <a:avLst/>
          </a:prstGeom>
          <a:ln w="57240">
            <a:solidFill>
              <a:srgbClr val="efd75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CustomShape 1"/>
          <p:cNvSpPr/>
          <p:nvPr/>
        </p:nvSpPr>
        <p:spPr>
          <a:xfrm>
            <a:off x="835560" y="22032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34000"/>
          </a:bodyPr>
          <a:p>
            <a:pPr>
              <a:lnSpc>
                <a:spcPct val="90000"/>
              </a:lnSpc>
            </a:pPr>
            <a:r>
              <a:rPr b="1" lang="en-US" sz="3200" spc="-1" strike="noStrike">
                <a:solidFill>
                  <a:srgbClr val="ffc000"/>
                </a:solidFill>
                <a:latin typeface="Calibri Light"/>
              </a:rPr>
              <a:t>Национальная рамка квалификаций в Европе: поддержка прозрачности, мобильности и образования в течение всей жизни</a:t>
            </a:r>
            <a:br/>
            <a:br/>
            <a:endParaRPr b="0" lang="en-US" sz="3200" spc="-1" strike="noStrike">
              <a:latin typeface="Arial"/>
            </a:endParaRPr>
          </a:p>
        </p:txBody>
      </p:sp>
      <p:sp>
        <p:nvSpPr>
          <p:cNvPr id="259" name="CustomShape 2"/>
          <p:cNvSpPr/>
          <p:nvPr/>
        </p:nvSpPr>
        <p:spPr>
          <a:xfrm>
            <a:off x="952560" y="1545840"/>
            <a:ext cx="10286280" cy="4282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2400" spc="-1" strike="noStrike">
                <a:solidFill>
                  <a:srgbClr val="ffc000"/>
                </a:solidFill>
                <a:latin typeface="Calibri"/>
              </a:rPr>
              <a:t>QF-EHEA – Рамка квалификаций для Европейского пространства высшего образования</a:t>
            </a: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2400" spc="-1" strike="noStrike">
                <a:solidFill>
                  <a:srgbClr val="ffc000"/>
                </a:solidFill>
                <a:latin typeface="Calibri"/>
              </a:rPr>
              <a:t>Ядро QF-EHEA </a:t>
            </a:r>
            <a:r>
              <a:rPr b="0" lang="en-US" sz="2400" spc="-1" strike="noStrike">
                <a:solidFill>
                  <a:srgbClr val="002060"/>
                </a:solidFill>
                <a:latin typeface="Calibri"/>
              </a:rPr>
              <a:t>– Дублинские дескрипторы, определяемых в терминах результатов обучения:</a:t>
            </a:r>
            <a:endParaRPr b="0" lang="en-US" sz="2400" spc="-1" strike="noStrike">
              <a:latin typeface="Arial"/>
            </a:endParaRPr>
          </a:p>
          <a:p>
            <a:pPr marL="228600" indent="12600">
              <a:lnSpc>
                <a:spcPct val="9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002060"/>
                </a:solidFill>
                <a:latin typeface="Calibri"/>
              </a:rPr>
              <a:t>- знания и понимания;</a:t>
            </a:r>
            <a:endParaRPr b="0" lang="en-US" sz="2400" spc="-1" strike="noStrike">
              <a:latin typeface="Arial"/>
            </a:endParaRPr>
          </a:p>
          <a:p>
            <a:pPr marL="228600" indent="12600">
              <a:lnSpc>
                <a:spcPct val="9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002060"/>
                </a:solidFill>
                <a:latin typeface="Calibri"/>
              </a:rPr>
              <a:t>- применение знаний и пониманий;</a:t>
            </a:r>
            <a:endParaRPr b="0" lang="en-US" sz="2400" spc="-1" strike="noStrike">
              <a:latin typeface="Arial"/>
            </a:endParaRPr>
          </a:p>
          <a:p>
            <a:pPr marL="228600" indent="12600">
              <a:lnSpc>
                <a:spcPct val="90000"/>
              </a:lnSpc>
              <a:spcBef>
                <a:spcPts val="1001"/>
              </a:spcBef>
              <a:buClr>
                <a:srgbClr val="002060"/>
              </a:buClr>
              <a:buFont typeface="Arial"/>
              <a:buChar char="-"/>
            </a:pPr>
            <a:r>
              <a:rPr b="0" lang="en-US" sz="2400" spc="-1" strike="noStrike">
                <a:solidFill>
                  <a:srgbClr val="002060"/>
                </a:solidFill>
                <a:latin typeface="Calibri"/>
              </a:rPr>
              <a:t> </a:t>
            </a:r>
            <a:r>
              <a:rPr b="0" lang="en-US" sz="2400" spc="-1" strike="noStrike">
                <a:solidFill>
                  <a:srgbClr val="002060"/>
                </a:solidFill>
                <a:latin typeface="Calibri"/>
              </a:rPr>
              <a:t>выражение суждений;</a:t>
            </a:r>
            <a:endParaRPr b="0" lang="en-US" sz="2400" spc="-1" strike="noStrike">
              <a:latin typeface="Arial"/>
            </a:endParaRPr>
          </a:p>
          <a:p>
            <a:pPr marL="228600" indent="12600">
              <a:lnSpc>
                <a:spcPct val="90000"/>
              </a:lnSpc>
              <a:spcBef>
                <a:spcPts val="1001"/>
              </a:spcBef>
              <a:buClr>
                <a:srgbClr val="002060"/>
              </a:buClr>
              <a:buFont typeface="Arial"/>
              <a:buChar char="-"/>
            </a:pPr>
            <a:r>
              <a:rPr b="0" lang="en-US" sz="2400" spc="-1" strike="noStrike">
                <a:solidFill>
                  <a:srgbClr val="002060"/>
                </a:solidFill>
                <a:latin typeface="Calibri"/>
              </a:rPr>
              <a:t> </a:t>
            </a:r>
            <a:r>
              <a:rPr b="0" lang="en-US" sz="2400" spc="-1" strike="noStrike">
                <a:solidFill>
                  <a:srgbClr val="002060"/>
                </a:solidFill>
                <a:latin typeface="Calibri"/>
              </a:rPr>
              <a:t>коммуникативные способности;</a:t>
            </a:r>
            <a:endParaRPr b="0" lang="en-US" sz="2400" spc="-1" strike="noStrike">
              <a:latin typeface="Arial"/>
            </a:endParaRPr>
          </a:p>
          <a:p>
            <a:pPr marL="228600" indent="12600">
              <a:lnSpc>
                <a:spcPct val="90000"/>
              </a:lnSpc>
              <a:spcBef>
                <a:spcPts val="1001"/>
              </a:spcBef>
              <a:buClr>
                <a:srgbClr val="002060"/>
              </a:buClr>
              <a:buFont typeface="Arial"/>
              <a:buChar char="-"/>
            </a:pPr>
            <a:r>
              <a:rPr b="0" lang="en-US" sz="2400" spc="-1" strike="noStrike">
                <a:solidFill>
                  <a:srgbClr val="002060"/>
                </a:solidFill>
                <a:latin typeface="Calibri"/>
              </a:rPr>
              <a:t> </a:t>
            </a:r>
            <a:r>
              <a:rPr b="0" lang="en-US" sz="2400" spc="-1" strike="noStrike">
                <a:solidFill>
                  <a:srgbClr val="002060"/>
                </a:solidFill>
                <a:latin typeface="Calibri"/>
              </a:rPr>
              <a:t>способности к обучению.</a:t>
            </a: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2400" spc="-1" strike="noStrike">
                <a:solidFill>
                  <a:srgbClr val="ffc000"/>
                </a:solidFill>
                <a:latin typeface="Calibri"/>
              </a:rPr>
              <a:t>Трудоемкость –</a:t>
            </a:r>
            <a:r>
              <a:rPr b="1" lang="en-US" sz="2400" spc="-1" strike="noStrike">
                <a:solidFill>
                  <a:srgbClr val="efd75f"/>
                </a:solidFill>
                <a:latin typeface="Calibri"/>
              </a:rPr>
              <a:t> </a:t>
            </a:r>
            <a:r>
              <a:rPr b="0" lang="en-US" sz="2400" spc="-1" strike="noStrike">
                <a:solidFill>
                  <a:srgbClr val="002060"/>
                </a:solidFill>
                <a:latin typeface="Calibri"/>
              </a:rPr>
              <a:t>в кредитах ECTS</a:t>
            </a:r>
            <a:endParaRPr b="0" lang="en-US" sz="2400" spc="-1" strike="noStrike">
              <a:latin typeface="Arial"/>
            </a:endParaRPr>
          </a:p>
        </p:txBody>
      </p:sp>
      <p:pic>
        <p:nvPicPr>
          <p:cNvPr id="260" name="Рисунок 4" descr=""/>
          <p:cNvPicPr/>
          <p:nvPr/>
        </p:nvPicPr>
        <p:blipFill>
          <a:blip r:embed="rId1"/>
          <a:stretch/>
        </p:blipFill>
        <p:spPr>
          <a:xfrm>
            <a:off x="0" y="5964120"/>
            <a:ext cx="12192480" cy="893160"/>
          </a:xfrm>
          <a:prstGeom prst="rect">
            <a:avLst/>
          </a:prstGeom>
          <a:ln>
            <a:noFill/>
          </a:ln>
        </p:spPr>
      </p:pic>
      <p:sp>
        <p:nvSpPr>
          <p:cNvPr id="261" name="Line 3"/>
          <p:cNvSpPr/>
          <p:nvPr/>
        </p:nvSpPr>
        <p:spPr>
          <a:xfrm flipH="1" flipV="1">
            <a:off x="13284000" y="799920"/>
            <a:ext cx="23760" cy="5636880"/>
          </a:xfrm>
          <a:prstGeom prst="line">
            <a:avLst/>
          </a:prstGeom>
          <a:ln w="57240">
            <a:solidFill>
              <a:srgbClr val="efd75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CustomShape 1"/>
          <p:cNvSpPr/>
          <p:nvPr/>
        </p:nvSpPr>
        <p:spPr>
          <a:xfrm>
            <a:off x="835560" y="220320"/>
            <a:ext cx="10514880" cy="80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1" lang="en-US" sz="3200" spc="-1" strike="noStrike">
                <a:solidFill>
                  <a:srgbClr val="ffc000"/>
                </a:solidFill>
                <a:latin typeface="Calibri Light"/>
              </a:rPr>
              <a:t>QF-EHEA (1)</a:t>
            </a:r>
            <a:endParaRPr b="0" lang="en-US" sz="3200" spc="-1" strike="noStrike">
              <a:latin typeface="Arial"/>
            </a:endParaRPr>
          </a:p>
        </p:txBody>
      </p:sp>
      <p:graphicFrame>
        <p:nvGraphicFramePr>
          <p:cNvPr id="263" name="Table 2"/>
          <p:cNvGraphicFramePr/>
          <p:nvPr/>
        </p:nvGraphicFramePr>
        <p:xfrm>
          <a:off x="698400" y="1190880"/>
          <a:ext cx="10652040" cy="4561560"/>
        </p:xfrm>
        <a:graphic>
          <a:graphicData uri="http://schemas.openxmlformats.org/drawingml/2006/table">
            <a:tbl>
              <a:tblPr/>
              <a:tblGrid>
                <a:gridCol w="976320"/>
                <a:gridCol w="8502480"/>
                <a:gridCol w="1173600"/>
              </a:tblGrid>
              <a:tr h="51228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Цикл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Квалификации присуждаются студентам, которые: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ECTS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</a:tr>
              <a:tr h="18126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Короткий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• 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продемонстрировали знания и понимание в области изучения, сформированные на основе общего среднего образования и, как правило, на уровне, который поддерживается продвинутыми учебниками. Эти знания формируют основу для трудовой деятельности или профессии, личностного развития и продолжения обучения для завершения первого цикла;</a:t>
                      </a:r>
                      <a:endParaRPr b="0" lang="en-US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• 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могут применять свои знания и понимание в профессиональных контекстах;</a:t>
                      </a:r>
                      <a:endParaRPr b="0" lang="en-US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• 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способны определять и использовать данные для формулирования ответов на четко определенные конкретные и абстрактные проблемы;</a:t>
                      </a:r>
                      <a:endParaRPr b="0" lang="en-US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• 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могут сообщать собственное понимание, умения и деятельность коллегам своего уровня, руководителям и клиентам;</a:t>
                      </a:r>
                      <a:endParaRPr b="0" lang="en-US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• 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обладают умениями в области обучения для продолжения дальнейшего обучения при определенной степени автономности.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22370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Первый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marL="216000" indent="-2156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продемонстрировали знания и понимание в области изучения, сформированные на основе общего среднего образования и, как правило, которые соответствуют, как правило, уровню, который поддерживается передовыми учебниками, и включает в себя</a:t>
                      </a:r>
                      <a:endParaRPr b="0" lang="en-US" sz="1200" spc="-1" strike="noStrike">
                        <a:latin typeface="Arial"/>
                      </a:endParaRPr>
                    </a:p>
                    <a:p>
                      <a:pPr marL="216000" indent="-2156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определенные аспекты, связанные с наиболее передовыми знаниями в области изучения;</a:t>
                      </a:r>
                      <a:endParaRPr b="0" lang="en-US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• 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могут применять свои знания и понимание способом, свидетельствующим о профессиональном подходе к трудовой деятельности или к профессии, и имеют компетенции, обычно демонстрируемые посредством формирования и обоснования</a:t>
                      </a:r>
                      <a:endParaRPr b="0" lang="en-US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доводов и решения проблем в рамках области изучения;</a:t>
                      </a:r>
                      <a:endParaRPr b="0" lang="en-US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• 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способны осуществлять сбор и интерпретацию значимых данных (обычно в рамках области изучения) для вынесения суждений, предполагающих учет значимых социальных, научных или этических вопросов;</a:t>
                      </a:r>
                      <a:endParaRPr b="0" lang="en-US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• 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могут сообщать информацию, идеи, проблемы и решения как специалистам, так и неспециалистам;</a:t>
                      </a:r>
                      <a:endParaRPr b="0" lang="en-US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• 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развили такие умения в области обучения, которые необходимы для продолжения обучения с высокой степенью автономности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  <p:pic>
        <p:nvPicPr>
          <p:cNvPr id="264" name="Рисунок 4" descr=""/>
          <p:cNvPicPr/>
          <p:nvPr/>
        </p:nvPicPr>
        <p:blipFill>
          <a:blip r:embed="rId1"/>
          <a:stretch/>
        </p:blipFill>
        <p:spPr>
          <a:xfrm>
            <a:off x="0" y="5964120"/>
            <a:ext cx="12192480" cy="893160"/>
          </a:xfrm>
          <a:prstGeom prst="rect">
            <a:avLst/>
          </a:prstGeom>
          <a:ln>
            <a:noFill/>
          </a:ln>
        </p:spPr>
      </p:pic>
      <p:sp>
        <p:nvSpPr>
          <p:cNvPr id="265" name="Line 3"/>
          <p:cNvSpPr/>
          <p:nvPr/>
        </p:nvSpPr>
        <p:spPr>
          <a:xfrm flipH="1" flipV="1">
            <a:off x="13284000" y="799920"/>
            <a:ext cx="23760" cy="5636880"/>
          </a:xfrm>
          <a:prstGeom prst="line">
            <a:avLst/>
          </a:prstGeom>
          <a:ln w="57240">
            <a:solidFill>
              <a:srgbClr val="efd75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CustomShape 1"/>
          <p:cNvSpPr/>
          <p:nvPr/>
        </p:nvSpPr>
        <p:spPr>
          <a:xfrm>
            <a:off x="835560" y="220320"/>
            <a:ext cx="10514880" cy="80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1" lang="en-US" sz="3200" spc="-1" strike="noStrike">
                <a:solidFill>
                  <a:srgbClr val="ffc000"/>
                </a:solidFill>
                <a:latin typeface="Calibri Light"/>
              </a:rPr>
              <a:t>QF-EHEA (1)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267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68" name="Рисунок 4" descr=""/>
          <p:cNvPicPr/>
          <p:nvPr/>
        </p:nvPicPr>
        <p:blipFill>
          <a:blip r:embed="rId1"/>
          <a:stretch/>
        </p:blipFill>
        <p:spPr>
          <a:xfrm>
            <a:off x="0" y="5964120"/>
            <a:ext cx="12192480" cy="893160"/>
          </a:xfrm>
          <a:prstGeom prst="rect">
            <a:avLst/>
          </a:prstGeom>
          <a:ln>
            <a:noFill/>
          </a:ln>
        </p:spPr>
      </p:pic>
      <p:sp>
        <p:nvSpPr>
          <p:cNvPr id="269" name="Line 3"/>
          <p:cNvSpPr/>
          <p:nvPr/>
        </p:nvSpPr>
        <p:spPr>
          <a:xfrm flipH="1" flipV="1">
            <a:off x="13284000" y="799920"/>
            <a:ext cx="23760" cy="5636880"/>
          </a:xfrm>
          <a:prstGeom prst="line">
            <a:avLst/>
          </a:prstGeom>
          <a:ln w="57240">
            <a:solidFill>
              <a:srgbClr val="efd75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270" name="Table 4"/>
          <p:cNvGraphicFramePr/>
          <p:nvPr/>
        </p:nvGraphicFramePr>
        <p:xfrm>
          <a:off x="279360" y="1028880"/>
          <a:ext cx="11289600" cy="4787280"/>
        </p:xfrm>
        <a:graphic>
          <a:graphicData uri="http://schemas.openxmlformats.org/drawingml/2006/table">
            <a:tbl>
              <a:tblPr/>
              <a:tblGrid>
                <a:gridCol w="981720"/>
                <a:gridCol w="8737560"/>
                <a:gridCol w="1570680"/>
              </a:tblGrid>
              <a:tr h="49176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Цикл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Квалификации присуждаются студентам, которые: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ECTS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</a:tr>
              <a:tr h="23515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Второй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• 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продемонстрировали знания и понимание, основанные на и выходящие за рамки и/или углубляющие знания и понимание, обычно ассоциирующиеся с уровнем бакалавра, которые составляют основу или возможность для проявления оригинальности при</a:t>
                      </a:r>
                      <a:endParaRPr b="0" lang="en-US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разработке и/или применении идей, часто в рамках исследовательского контекста;__</a:t>
                      </a:r>
                      <a:endParaRPr b="0" lang="en-US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• 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могут применять свои знания и понимание и способность решать проблемы в новых и незнакомых контекстах в рамках более широких (междисциплинарных) контекстов, связанных с их областью изучения;</a:t>
                      </a:r>
                      <a:endParaRPr b="0" lang="en-US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• 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способны интегрировать знания и справляться со сложными вопросами и формулировать суждения на основе неполной или ограниченной информации, предполагающей учет социальной и этической ответственности, связанной с использованием их  знаний и суждений;</a:t>
                      </a:r>
                      <a:endParaRPr b="0" lang="en-US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• 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могут сообщать свои выводы и использованные для их формулировки знания и обоснование специалистам и неспециалистам четко и непротиворечиво;</a:t>
                      </a:r>
                      <a:endParaRPr b="0" lang="en-US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• 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обладают умениями в области обучения, позволяющие им продолжать обучение в значительной мере самостоятельно и автономно.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194436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Третий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• 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продемонстрировали системное понимание в области изучения и освоение умений и методов исследования в определенной области;</a:t>
                      </a:r>
                      <a:endParaRPr b="0" lang="en-US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• 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продемонстрировали способность создавать, разрабатывать и адаптировать важный процесс исследований с научной целостностью;</a:t>
                      </a:r>
                      <a:endParaRPr b="0" lang="en-US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• 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внесли вклад посредством оригинального исследования, расширяющего рамки существующих знаний путем разработки существенного труда, некоторые аспекты которого отражены в национальных или международных реферированных публикациях;</a:t>
                      </a:r>
                      <a:endParaRPr b="0" lang="en-US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• 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способны к критическому анализу, оценке и синтезу новых и сложных идей;</a:t>
                      </a:r>
                      <a:endParaRPr b="0" lang="en-US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• 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могут общаться по тематике своей области компетенции с равными по статусу, широким научным сообществом и обществом;</a:t>
                      </a:r>
                      <a:endParaRPr b="0" lang="en-US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• 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способны содействовать, в рамках академических и профессиональных контекстов, технологическому, социальному или культурному развитию в интересах формирования общества, основанного на знаниях. 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CustomShape 1"/>
          <p:cNvSpPr/>
          <p:nvPr/>
        </p:nvSpPr>
        <p:spPr>
          <a:xfrm>
            <a:off x="835560" y="220320"/>
            <a:ext cx="10514880" cy="80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1" lang="en-US" sz="3200" spc="-1" strike="noStrike">
                <a:solidFill>
                  <a:srgbClr val="efd75f"/>
                </a:solidFill>
                <a:latin typeface="Calibri Light"/>
              </a:rPr>
              <a:t>EQF/QF-EHEA </a:t>
            </a:r>
            <a:endParaRPr b="0" lang="en-US" sz="3200" spc="-1" strike="noStrike">
              <a:latin typeface="Arial"/>
            </a:endParaRPr>
          </a:p>
        </p:txBody>
      </p:sp>
      <p:graphicFrame>
        <p:nvGraphicFramePr>
          <p:cNvPr id="272" name="Table 2"/>
          <p:cNvGraphicFramePr/>
          <p:nvPr/>
        </p:nvGraphicFramePr>
        <p:xfrm>
          <a:off x="1214280" y="1305720"/>
          <a:ext cx="5357160" cy="3094560"/>
        </p:xfrm>
        <a:graphic>
          <a:graphicData uri="http://schemas.openxmlformats.org/drawingml/2006/table">
            <a:tbl>
              <a:tblPr/>
              <a:tblGrid>
                <a:gridCol w="2513520"/>
                <a:gridCol w="2844000"/>
              </a:tblGrid>
              <a:tr h="36288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c000"/>
                          </a:solidFill>
                          <a:latin typeface="Calibri"/>
                        </a:rPr>
                        <a:t>EQF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c000"/>
                          </a:solidFill>
                          <a:latin typeface="Calibri"/>
                        </a:rPr>
                        <a:t>QF-EHEA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</a:tr>
              <a:tr h="34164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2060"/>
                          </a:solidFill>
                          <a:latin typeface="Calibri"/>
                        </a:rPr>
                        <a:t>8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2060"/>
                          </a:solidFill>
                          <a:latin typeface="Calibri"/>
                        </a:rPr>
                        <a:t>3 цикл (докторантура)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4164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2060"/>
                          </a:solidFill>
                          <a:latin typeface="Calibri"/>
                        </a:rPr>
                        <a:t>7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2060"/>
                          </a:solidFill>
                          <a:latin typeface="Calibri"/>
                        </a:rPr>
                        <a:t>2 цикл (магистратура)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32184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2060"/>
                          </a:solidFill>
                          <a:latin typeface="Calibri"/>
                        </a:rPr>
                        <a:t>6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2060"/>
                          </a:solidFill>
                          <a:latin typeface="Calibri"/>
                        </a:rPr>
                        <a:t>1 цикл (бакалвриат)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4164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2060"/>
                          </a:solidFill>
                          <a:latin typeface="Calibri"/>
                        </a:rPr>
                        <a:t>5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2060"/>
                          </a:solidFill>
                          <a:latin typeface="Calibri"/>
                        </a:rPr>
                        <a:t>Короткий цикл????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34164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2060"/>
                          </a:solidFill>
                          <a:latin typeface="Calibri"/>
                        </a:rPr>
                        <a:t>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4164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2060"/>
                          </a:solidFill>
                          <a:latin typeface="Calibri"/>
                        </a:rPr>
                        <a:t>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34164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2060"/>
                          </a:solidFill>
                          <a:latin typeface="Calibri"/>
                        </a:rPr>
                        <a:t>2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600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2060"/>
                          </a:solidFill>
                          <a:latin typeface="Calibri"/>
                        </a:rPr>
                        <a:t>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  <p:pic>
        <p:nvPicPr>
          <p:cNvPr id="273" name="Рисунок 4" descr=""/>
          <p:cNvPicPr/>
          <p:nvPr/>
        </p:nvPicPr>
        <p:blipFill>
          <a:blip r:embed="rId1"/>
          <a:stretch/>
        </p:blipFill>
        <p:spPr>
          <a:xfrm>
            <a:off x="0" y="5964120"/>
            <a:ext cx="12192480" cy="893160"/>
          </a:xfrm>
          <a:prstGeom prst="rect">
            <a:avLst/>
          </a:prstGeom>
          <a:ln>
            <a:noFill/>
          </a:ln>
        </p:spPr>
      </p:pic>
      <p:sp>
        <p:nvSpPr>
          <p:cNvPr id="274" name="Line 3"/>
          <p:cNvSpPr/>
          <p:nvPr/>
        </p:nvSpPr>
        <p:spPr>
          <a:xfrm flipH="1" flipV="1">
            <a:off x="13284000" y="799920"/>
            <a:ext cx="23760" cy="5636880"/>
          </a:xfrm>
          <a:prstGeom prst="line">
            <a:avLst/>
          </a:prstGeom>
          <a:ln w="57240">
            <a:solidFill>
              <a:srgbClr val="efd75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5" name="CustomShape 4"/>
          <p:cNvSpPr/>
          <p:nvPr/>
        </p:nvSpPr>
        <p:spPr>
          <a:xfrm>
            <a:off x="6480000" y="1849320"/>
            <a:ext cx="428040" cy="2916360"/>
          </a:xfrm>
          <a:prstGeom prst="rightBrace">
            <a:avLst>
              <a:gd name="adj1" fmla="val 8333"/>
              <a:gd name="adj2" fmla="val 50000"/>
            </a:avLst>
          </a:prstGeom>
          <a:noFill/>
          <a:ln>
            <a:solidFill>
              <a:srgbClr val="5597d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6" name="CustomShape 5"/>
          <p:cNvSpPr/>
          <p:nvPr/>
        </p:nvSpPr>
        <p:spPr>
          <a:xfrm>
            <a:off x="6790680" y="2107440"/>
            <a:ext cx="1928160" cy="642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c000"/>
                </a:solidFill>
                <a:latin typeface="Calibri"/>
                <a:ea typeface="DejaVu Sans"/>
              </a:rPr>
              <a:t>Разнообразные подходы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7" name="Рисунок 4" descr=""/>
          <p:cNvPicPr/>
          <p:nvPr/>
        </p:nvPicPr>
        <p:blipFill>
          <a:blip r:embed="rId1"/>
          <a:stretch/>
        </p:blipFill>
        <p:spPr>
          <a:xfrm>
            <a:off x="0" y="5964120"/>
            <a:ext cx="12192480" cy="893160"/>
          </a:xfrm>
          <a:prstGeom prst="rect">
            <a:avLst/>
          </a:prstGeom>
          <a:ln>
            <a:noFill/>
          </a:ln>
        </p:spPr>
      </p:pic>
      <p:sp>
        <p:nvSpPr>
          <p:cNvPr id="278" name="Line 1"/>
          <p:cNvSpPr/>
          <p:nvPr/>
        </p:nvSpPr>
        <p:spPr>
          <a:xfrm flipH="1" flipV="1">
            <a:off x="13284000" y="799920"/>
            <a:ext cx="23760" cy="5636880"/>
          </a:xfrm>
          <a:prstGeom prst="line">
            <a:avLst/>
          </a:prstGeom>
          <a:ln w="57240">
            <a:solidFill>
              <a:srgbClr val="efd75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9" name="CustomShape 2"/>
          <p:cNvSpPr/>
          <p:nvPr/>
        </p:nvSpPr>
        <p:spPr>
          <a:xfrm>
            <a:off x="444600" y="333360"/>
            <a:ext cx="11532240" cy="5380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2200" spc="-1" strike="noStrike">
                <a:solidFill>
                  <a:srgbClr val="ffc000"/>
                </a:solidFill>
                <a:latin typeface="Calibri"/>
                <a:ea typeface="DejaVu Sans"/>
              </a:rPr>
              <a:t>Связь НРК с EQF и QF-EHEA (1)</a:t>
            </a:r>
            <a:endParaRPr b="0" lang="en-US" sz="2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2200" spc="-1" strike="noStrike">
                <a:solidFill>
                  <a:srgbClr val="ffc000"/>
                </a:solidFill>
                <a:latin typeface="Calibri"/>
                <a:ea typeface="DejaVu Sans"/>
              </a:rPr>
              <a:t>34 страны  (42 рамки) </a:t>
            </a:r>
            <a:r>
              <a:rPr b="1" lang="en-US" sz="2200" spc="-1" strike="noStrike">
                <a:solidFill>
                  <a:srgbClr val="c00000"/>
                </a:solidFill>
                <a:latin typeface="Calibri"/>
                <a:ea typeface="DejaVu Sans"/>
              </a:rPr>
              <a:t>– </a:t>
            </a:r>
            <a:r>
              <a:rPr b="0" lang="en-US" sz="2200" spc="-1" strike="noStrike">
                <a:solidFill>
                  <a:srgbClr val="002060"/>
                </a:solidFill>
                <a:latin typeface="Calibri"/>
                <a:ea typeface="DejaVu Sans"/>
              </a:rPr>
              <a:t>работают над НКС, охватывающие все типы и уровни квалификации</a:t>
            </a:r>
            <a:endParaRPr b="0" lang="en-US" sz="2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2200" spc="-1" strike="noStrike">
                <a:solidFill>
                  <a:srgbClr val="ffc000"/>
                </a:solidFill>
                <a:latin typeface="Calibri"/>
                <a:ea typeface="DejaVu Sans"/>
              </a:rPr>
              <a:t>4 страны </a:t>
            </a:r>
            <a:r>
              <a:rPr b="1" lang="en-US" sz="2200" spc="-1" strike="noStrike">
                <a:solidFill>
                  <a:srgbClr val="c00000"/>
                </a:solidFill>
                <a:latin typeface="Calibri"/>
                <a:ea typeface="DejaVu Sans"/>
              </a:rPr>
              <a:t>- </a:t>
            </a:r>
            <a:r>
              <a:rPr b="0" lang="en-US" sz="2200" spc="-1" strike="noStrike">
                <a:solidFill>
                  <a:srgbClr val="002060"/>
                </a:solidFill>
                <a:latin typeface="Calibri"/>
                <a:ea typeface="DejaVu Sans"/>
              </a:rPr>
              <a:t>частичные НКС , покрывающие ограниченный диапазон типов и уровней квалификации или состоящие отдельных структур,  функционирующих отдельно от друг друга. (Чехия, Швейцария, Франция, Италия).</a:t>
            </a:r>
            <a:endParaRPr b="0" lang="en-US" sz="2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2200" spc="-1" strike="noStrike">
                <a:solidFill>
                  <a:srgbClr val="ffc000"/>
                </a:solidFill>
                <a:latin typeface="Calibri"/>
                <a:ea typeface="DejaVu Sans"/>
              </a:rPr>
              <a:t>29 НКС  </a:t>
            </a:r>
            <a:r>
              <a:rPr b="1" lang="en-US" sz="2200" spc="-1" strike="noStrike">
                <a:solidFill>
                  <a:srgbClr val="c00000"/>
                </a:solidFill>
                <a:latin typeface="Calibri"/>
                <a:ea typeface="DejaVu Sans"/>
              </a:rPr>
              <a:t>- </a:t>
            </a:r>
            <a:r>
              <a:rPr b="0" lang="en-US" sz="2200" spc="-1" strike="noStrike">
                <a:solidFill>
                  <a:srgbClr val="002060"/>
                </a:solidFill>
                <a:latin typeface="Calibri"/>
                <a:ea typeface="DejaVu Sans"/>
              </a:rPr>
              <a:t>официально приняты </a:t>
            </a:r>
            <a:endParaRPr b="0" lang="en-US" sz="2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2200" spc="-1" strike="noStrike">
                <a:solidFill>
                  <a:srgbClr val="ffc000"/>
                </a:solidFill>
                <a:latin typeface="Calibri"/>
                <a:ea typeface="DejaVu Sans"/>
              </a:rPr>
              <a:t>18 стран – </a:t>
            </a:r>
            <a:r>
              <a:rPr b="0" lang="en-US" sz="2200" spc="-1" strike="noStrike">
                <a:solidFill>
                  <a:srgbClr val="002060"/>
                </a:solidFill>
                <a:latin typeface="Calibri"/>
                <a:ea typeface="DejaVu Sans"/>
              </a:rPr>
              <a:t>операциональная стадия. В 7 из них - Бельгия (Фландрия), Дания, Франция, Ирландия, Мальта, Нидерланды и Соединенное Королевство - в полном объеме.</a:t>
            </a:r>
            <a:endParaRPr b="0" lang="en-US" sz="2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2200" spc="-1" strike="noStrike">
                <a:solidFill>
                  <a:srgbClr val="ffc000"/>
                </a:solidFill>
                <a:latin typeface="Calibri"/>
                <a:ea typeface="DejaVu Sans"/>
              </a:rPr>
              <a:t>32 страны – </a:t>
            </a:r>
            <a:r>
              <a:rPr b="0" lang="en-US" sz="2200" spc="-1" strike="noStrike">
                <a:solidFill>
                  <a:srgbClr val="002060"/>
                </a:solidFill>
                <a:latin typeface="Calibri"/>
                <a:ea typeface="DejaVu Sans"/>
              </a:rPr>
              <a:t>предложили/приняли  8-ми уровневые структуры.</a:t>
            </a:r>
            <a:endParaRPr b="0" lang="en-US" sz="2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2200" spc="-1" strike="noStrike">
                <a:solidFill>
                  <a:srgbClr val="ffc000"/>
                </a:solidFill>
                <a:latin typeface="Calibri"/>
                <a:ea typeface="DejaVu Sans"/>
              </a:rPr>
              <a:t>27 стран формально связали НРК с EQF</a:t>
            </a:r>
            <a:r>
              <a:rPr b="1" lang="en-US" sz="2200" spc="-1" strike="noStrike">
                <a:solidFill>
                  <a:srgbClr val="c00000"/>
                </a:solidFill>
                <a:latin typeface="Calibri"/>
                <a:ea typeface="DejaVu Sans"/>
              </a:rPr>
              <a:t>:</a:t>
            </a:r>
            <a:endParaRPr b="0" lang="en-US" sz="2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2200" spc="-1" strike="noStrike">
                <a:solidFill>
                  <a:srgbClr val="c00000"/>
                </a:solidFill>
                <a:latin typeface="Calibri"/>
                <a:ea typeface="DejaVu Sans"/>
              </a:rPr>
              <a:t> </a:t>
            </a:r>
            <a:r>
              <a:rPr b="0" lang="en-US" sz="2200" spc="-1" strike="noStrike">
                <a:solidFill>
                  <a:srgbClr val="002060"/>
                </a:solidFill>
                <a:latin typeface="Calibri"/>
                <a:ea typeface="DejaVu Sans"/>
              </a:rPr>
              <a:t>- Австрия, Бельгия (Fl, W), Болгария, Хорватия, Чехия, Дания, Эстония, Франция, Германия, Венгрия, Исландия, Италия, Ирландия, Латвия, Литва, Люксембург, Мальта, Черногория, Нидерланды, Норвегия, Польша, Португалия, Румыния, Словения, Великобритания , Кипр, Греция.</a:t>
            </a:r>
            <a:endParaRPr b="0" lang="en-US" sz="2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2200" spc="-1" strike="noStrike">
                <a:solidFill>
                  <a:srgbClr val="ffc000"/>
                </a:solidFill>
                <a:latin typeface="Calibri"/>
                <a:ea typeface="DejaVu Sans"/>
              </a:rPr>
              <a:t>9 стран </a:t>
            </a:r>
            <a:r>
              <a:rPr b="0" lang="en-US" sz="2200" spc="-1" strike="noStrike">
                <a:solidFill>
                  <a:srgbClr val="002060"/>
                </a:solidFill>
                <a:latin typeface="Calibri"/>
                <a:ea typeface="DejaVu Sans"/>
              </a:rPr>
              <a:t>указывают на EQF при выдаче сертификатов, дипломов или Europass документов.</a:t>
            </a:r>
            <a:endParaRPr b="0" lang="en-US" sz="2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endParaRPr b="0" lang="en-US" sz="2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2200" spc="-1" strike="noStrike">
                <a:solidFill>
                  <a:srgbClr val="c00000"/>
                </a:solidFill>
                <a:latin typeface="Calibri"/>
                <a:ea typeface="DejaVu Sans"/>
              </a:rPr>
              <a:t>   </a:t>
            </a:r>
            <a:endParaRPr b="0" lang="en-US" sz="2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endParaRPr b="0" lang="en-US" sz="22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</a:pPr>
            <a:endParaRPr b="0" lang="en-US" sz="22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</a:pPr>
            <a:endParaRPr b="0" lang="en-US" sz="22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</a:pPr>
            <a:endParaRPr b="0" lang="en-US" sz="22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</a:pPr>
            <a:endParaRPr b="0" lang="en-US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Рисунок 4" descr=""/>
          <p:cNvPicPr/>
          <p:nvPr/>
        </p:nvPicPr>
        <p:blipFill>
          <a:blip r:embed="rId1"/>
          <a:stretch/>
        </p:blipFill>
        <p:spPr>
          <a:xfrm>
            <a:off x="0" y="5964120"/>
            <a:ext cx="12192480" cy="893160"/>
          </a:xfrm>
          <a:prstGeom prst="rect">
            <a:avLst/>
          </a:prstGeom>
          <a:ln>
            <a:noFill/>
          </a:ln>
        </p:spPr>
      </p:pic>
      <p:sp>
        <p:nvSpPr>
          <p:cNvPr id="281" name="Line 1"/>
          <p:cNvSpPr/>
          <p:nvPr/>
        </p:nvSpPr>
        <p:spPr>
          <a:xfrm flipH="1" flipV="1">
            <a:off x="13284000" y="799920"/>
            <a:ext cx="23760" cy="5636880"/>
          </a:xfrm>
          <a:prstGeom prst="line">
            <a:avLst/>
          </a:prstGeom>
          <a:ln w="57240">
            <a:solidFill>
              <a:srgbClr val="efd75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2" name="CustomShape 2"/>
          <p:cNvSpPr/>
          <p:nvPr/>
        </p:nvSpPr>
        <p:spPr>
          <a:xfrm>
            <a:off x="444600" y="333360"/>
            <a:ext cx="11124360" cy="5380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2300" spc="-1" strike="noStrike">
                <a:solidFill>
                  <a:srgbClr val="ffc000"/>
                </a:solidFill>
                <a:latin typeface="Calibri"/>
                <a:ea typeface="DejaVu Sans"/>
              </a:rPr>
              <a:t>27 стран формально связали НРК с EQF:</a:t>
            </a:r>
            <a:endParaRPr b="0" lang="en-US" sz="23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2300" spc="-1" strike="noStrike">
                <a:solidFill>
                  <a:srgbClr val="c00000"/>
                </a:solidFill>
                <a:latin typeface="Calibri"/>
                <a:ea typeface="DejaVu Sans"/>
              </a:rPr>
              <a:t> </a:t>
            </a:r>
            <a:r>
              <a:rPr b="0" lang="en-US" sz="2300" spc="-1" strike="noStrike">
                <a:solidFill>
                  <a:srgbClr val="002060"/>
                </a:solidFill>
                <a:latin typeface="Calibri"/>
                <a:ea typeface="DejaVu Sans"/>
              </a:rPr>
              <a:t>- Австрия, Бельгия (Fl, W), Болгария, Хорватия, Чехия, Дания, Эстония, Франция, Германия, Исландия, Италия, Ирландия, Латвия, Литва, Люксембург, Мальта, Нидерланды, Польша, Португалия, Румыния, Словения, Великобритания  </a:t>
            </a:r>
            <a:endParaRPr b="0" lang="en-US" sz="23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2300" spc="-1" strike="noStrike">
                <a:solidFill>
                  <a:srgbClr val="ffc000"/>
                </a:solidFill>
                <a:latin typeface="Calibri"/>
                <a:ea typeface="DejaVu Sans"/>
              </a:rPr>
              <a:t>Вызовы</a:t>
            </a:r>
            <a:endParaRPr b="0" lang="en-US" sz="23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2060"/>
              </a:buClr>
              <a:buFont typeface="Arial"/>
              <a:buChar char="-"/>
            </a:pPr>
            <a:r>
              <a:rPr b="0" lang="en-US" sz="2300" spc="-1" strike="noStrike">
                <a:solidFill>
                  <a:srgbClr val="002060"/>
                </a:solidFill>
                <a:latin typeface="Calibri"/>
                <a:ea typeface="DejaVu Sans"/>
              </a:rPr>
              <a:t>ресусозатратность;</a:t>
            </a:r>
            <a:endParaRPr b="0" lang="en-US" sz="23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2060"/>
              </a:buClr>
              <a:buFont typeface="Arial"/>
              <a:buChar char="-"/>
            </a:pPr>
            <a:r>
              <a:rPr b="0" lang="en-US" sz="2300" spc="-1" strike="noStrike">
                <a:solidFill>
                  <a:srgbClr val="002060"/>
                </a:solidFill>
                <a:latin typeface="Calibri"/>
                <a:ea typeface="DejaVu Sans"/>
              </a:rPr>
              <a:t>времязатратность; </a:t>
            </a:r>
            <a:endParaRPr b="0" lang="en-US" sz="23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2060"/>
              </a:buClr>
              <a:buFont typeface="Arial"/>
              <a:buChar char="-"/>
            </a:pPr>
            <a:r>
              <a:rPr b="0" lang="en-US" sz="2300" spc="-1" strike="noStrike">
                <a:solidFill>
                  <a:srgbClr val="002060"/>
                </a:solidFill>
                <a:latin typeface="Calibri"/>
                <a:ea typeface="DejaVu Sans"/>
              </a:rPr>
              <a:t>наличие политической воли.</a:t>
            </a:r>
            <a:endParaRPr b="0" lang="en-US" sz="23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2300" spc="-1" strike="noStrike">
                <a:solidFill>
                  <a:srgbClr val="ffc000"/>
                </a:solidFill>
                <a:latin typeface="Calibri"/>
                <a:ea typeface="DejaVu Sans"/>
              </a:rPr>
              <a:t>24 стран провели самосертификацию для QF-EHEA:</a:t>
            </a:r>
            <a:endParaRPr b="0" lang="en-US" sz="23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endParaRPr b="0" lang="en-US" sz="23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2000" spc="-1" strike="noStrike">
                <a:solidFill>
                  <a:srgbClr val="c00000"/>
                </a:solidFill>
                <a:latin typeface="Calibri"/>
                <a:ea typeface="DejaVu Sans"/>
              </a:rPr>
              <a:t>   </a:t>
            </a:r>
            <a:endParaRPr b="0" lang="en-US" sz="20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endParaRPr b="0" lang="en-US" sz="20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</a:pPr>
            <a:endParaRPr b="0" lang="en-US" sz="20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</a:pPr>
            <a:endParaRPr b="0" lang="en-US" sz="20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</a:pPr>
            <a:endParaRPr b="0" lang="en-US" sz="20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</a:pPr>
            <a:endParaRPr b="0" lang="en-US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3" name="Рисунок 4" descr=""/>
          <p:cNvPicPr/>
          <p:nvPr/>
        </p:nvPicPr>
        <p:blipFill>
          <a:blip r:embed="rId1"/>
          <a:stretch/>
        </p:blipFill>
        <p:spPr>
          <a:xfrm>
            <a:off x="0" y="5964120"/>
            <a:ext cx="12192480" cy="893160"/>
          </a:xfrm>
          <a:prstGeom prst="rect">
            <a:avLst/>
          </a:prstGeom>
          <a:ln>
            <a:noFill/>
          </a:ln>
        </p:spPr>
      </p:pic>
      <p:sp>
        <p:nvSpPr>
          <p:cNvPr id="284" name="Line 1"/>
          <p:cNvSpPr/>
          <p:nvPr/>
        </p:nvSpPr>
        <p:spPr>
          <a:xfrm flipH="1" flipV="1">
            <a:off x="13284000" y="799920"/>
            <a:ext cx="23760" cy="5636880"/>
          </a:xfrm>
          <a:prstGeom prst="line">
            <a:avLst/>
          </a:prstGeom>
          <a:ln w="57240">
            <a:solidFill>
              <a:srgbClr val="efd75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5" name="CustomShape 2"/>
          <p:cNvSpPr/>
          <p:nvPr/>
        </p:nvSpPr>
        <p:spPr>
          <a:xfrm>
            <a:off x="444600" y="333360"/>
            <a:ext cx="11124360" cy="5380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2300" spc="-1" strike="noStrike">
                <a:solidFill>
                  <a:srgbClr val="ffc000"/>
                </a:solidFill>
                <a:latin typeface="Calibri"/>
                <a:ea typeface="DejaVu Sans"/>
              </a:rPr>
              <a:t>Связь НРК с EQF и QF-EHEA</a:t>
            </a:r>
            <a:endParaRPr b="0" lang="en-US" sz="23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endParaRPr b="0" lang="en-US" sz="23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2300" spc="-1" strike="noStrike">
                <a:solidFill>
                  <a:srgbClr val="ffc000"/>
                </a:solidFill>
                <a:latin typeface="Calibri"/>
                <a:ea typeface="DejaVu Sans"/>
              </a:rPr>
              <a:t>15 стран создали совместный отчет</a:t>
            </a:r>
            <a:endParaRPr b="0" lang="en-US" sz="23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0" lang="en-US" sz="2300" spc="-1" strike="noStrike">
                <a:solidFill>
                  <a:srgbClr val="002060"/>
                </a:solidFill>
                <a:latin typeface="Calibri"/>
                <a:ea typeface="DejaVu Sans"/>
              </a:rPr>
              <a:t>- Мальта – 2009 – совместный отчет : самосертификация и связь с EQF</a:t>
            </a:r>
            <a:endParaRPr b="0" lang="en-US" sz="23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2060"/>
              </a:buClr>
              <a:buFont typeface="Arial"/>
              <a:buChar char="-"/>
            </a:pPr>
            <a:r>
              <a:rPr b="0" lang="en-US" sz="2300" spc="-1" strike="noStrike">
                <a:solidFill>
                  <a:srgbClr val="002060"/>
                </a:solidFill>
                <a:latin typeface="Calibri"/>
                <a:ea typeface="DejaVu Sans"/>
              </a:rPr>
              <a:t>Австрия, Болгария, Хорватия, Эстония, Венгрия, Исландия, Латвия, Литва, Люксембург, Мальта, Черногория, Норвегия. Польша, Португалия, Словения </a:t>
            </a:r>
            <a:endParaRPr b="0" lang="en-US" sz="23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3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US" sz="2300" spc="-1" strike="noStrike">
                <a:solidFill>
                  <a:srgbClr val="002060"/>
                </a:solidFill>
                <a:latin typeface="Calibri"/>
                <a:ea typeface="DejaVu Sans"/>
              </a:rPr>
              <a:t> </a:t>
            </a:r>
            <a:endParaRPr b="0" lang="en-US" sz="23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2300" spc="-1" strike="noStrike">
                <a:solidFill>
                  <a:srgbClr val="ffc000"/>
                </a:solidFill>
                <a:latin typeface="Calibri"/>
                <a:ea typeface="DejaVu Sans"/>
              </a:rPr>
              <a:t>Вызовы</a:t>
            </a:r>
            <a:endParaRPr b="0" lang="en-US" sz="23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2060"/>
              </a:buClr>
              <a:buFont typeface="Arial"/>
              <a:buChar char="-"/>
            </a:pPr>
            <a:r>
              <a:rPr b="0" lang="en-US" sz="2300" spc="-1" strike="noStrike">
                <a:solidFill>
                  <a:srgbClr val="002060"/>
                </a:solidFill>
                <a:latin typeface="Calibri"/>
                <a:ea typeface="DejaVu Sans"/>
              </a:rPr>
              <a:t>ресусозатратность;</a:t>
            </a:r>
            <a:endParaRPr b="0" lang="en-US" sz="23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2060"/>
              </a:buClr>
              <a:buFont typeface="Arial"/>
              <a:buChar char="-"/>
            </a:pPr>
            <a:r>
              <a:rPr b="0" lang="en-US" sz="2300" spc="-1" strike="noStrike">
                <a:solidFill>
                  <a:srgbClr val="002060"/>
                </a:solidFill>
                <a:latin typeface="Calibri"/>
                <a:ea typeface="DejaVu Sans"/>
              </a:rPr>
              <a:t>времязатратность; </a:t>
            </a:r>
            <a:endParaRPr b="0" lang="en-US" sz="23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2060"/>
              </a:buClr>
              <a:buFont typeface="Arial"/>
              <a:buChar char="-"/>
            </a:pPr>
            <a:r>
              <a:rPr b="0" lang="en-US" sz="2300" spc="-1" strike="noStrike">
                <a:solidFill>
                  <a:srgbClr val="002060"/>
                </a:solidFill>
                <a:latin typeface="Calibri"/>
                <a:ea typeface="DejaVu Sans"/>
              </a:rPr>
              <a:t>наличие политической воли.</a:t>
            </a:r>
            <a:endParaRPr b="0" lang="en-US" sz="23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2300" spc="-1" strike="noStrike">
                <a:solidFill>
                  <a:srgbClr val="c00000"/>
                </a:solidFill>
                <a:latin typeface="Calibri"/>
                <a:ea typeface="DejaVu Sans"/>
              </a:rPr>
              <a:t>   </a:t>
            </a:r>
            <a:endParaRPr b="0" lang="en-US" sz="23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endParaRPr b="0" lang="en-US" sz="23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</a:pPr>
            <a:endParaRPr b="0" lang="en-US" sz="23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</a:pPr>
            <a:endParaRPr b="0" lang="en-US" sz="23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</a:pPr>
            <a:endParaRPr b="0" lang="en-US" sz="23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</a:pPr>
            <a:endParaRPr b="0" lang="en-US" sz="23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" name="Рисунок 4" descr=""/>
          <p:cNvPicPr/>
          <p:nvPr/>
        </p:nvPicPr>
        <p:blipFill>
          <a:blip r:embed="rId1"/>
          <a:stretch/>
        </p:blipFill>
        <p:spPr>
          <a:xfrm>
            <a:off x="0" y="5964120"/>
            <a:ext cx="12192480" cy="893160"/>
          </a:xfrm>
          <a:prstGeom prst="rect">
            <a:avLst/>
          </a:prstGeom>
          <a:ln>
            <a:noFill/>
          </a:ln>
        </p:spPr>
      </p:pic>
      <p:sp>
        <p:nvSpPr>
          <p:cNvPr id="287" name="Line 1"/>
          <p:cNvSpPr/>
          <p:nvPr/>
        </p:nvSpPr>
        <p:spPr>
          <a:xfrm flipH="1" flipV="1">
            <a:off x="13284000" y="799920"/>
            <a:ext cx="23760" cy="5636880"/>
          </a:xfrm>
          <a:prstGeom prst="line">
            <a:avLst/>
          </a:prstGeom>
          <a:ln w="57240">
            <a:solidFill>
              <a:srgbClr val="efd75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8" name="CustomShape 2"/>
          <p:cNvSpPr/>
          <p:nvPr/>
        </p:nvSpPr>
        <p:spPr>
          <a:xfrm>
            <a:off x="444600" y="333360"/>
            <a:ext cx="11124360" cy="5380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2400" spc="-1" strike="noStrike">
                <a:solidFill>
                  <a:srgbClr val="ffc000"/>
                </a:solidFill>
                <a:latin typeface="Calibri"/>
                <a:ea typeface="DejaVu Sans"/>
              </a:rPr>
              <a:t>Взаимосвязь между Рамкой квалификаций для непрерывного образования (EQF) и Рамки квалификаций для высшего образования (QF-EHEA) (1)</a:t>
            </a: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002060"/>
                </a:solidFill>
                <a:latin typeface="Calibri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2060"/>
                </a:solidFill>
                <a:latin typeface="Calibri"/>
                <a:ea typeface="DejaVu Sans"/>
              </a:rPr>
              <a:t>- </a:t>
            </a:r>
            <a:r>
              <a:rPr b="0" lang="en-US" sz="2400" spc="-1" strike="noStrike" u="sng">
                <a:solidFill>
                  <a:srgbClr val="002060"/>
                </a:solidFill>
                <a:uFillTx/>
                <a:latin typeface="Calibri"/>
                <a:ea typeface="DejaVu Sans"/>
              </a:rPr>
              <a:t>Cходство:</a:t>
            </a: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002060"/>
                </a:solidFill>
                <a:latin typeface="Calibri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2060"/>
                </a:solidFill>
                <a:latin typeface="Calibri"/>
                <a:ea typeface="DejaVu Sans"/>
              </a:rPr>
              <a:t>В рекомендациях EQF подчеркиваетcся,  что уровни 6-8 EQF соответствуют 1-му, 2-му, 3-му циклам QF-ЕНЕА</a:t>
            </a: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002060"/>
                </a:solidFill>
                <a:latin typeface="Calibri"/>
                <a:ea typeface="DejaVu Sans"/>
              </a:rPr>
              <a:t>	</a:t>
            </a:r>
            <a:r>
              <a:rPr b="0" lang="en-US" sz="2400" spc="-1" strike="noStrike" u="sng">
                <a:solidFill>
                  <a:srgbClr val="002060"/>
                </a:solidFill>
                <a:uFillTx/>
                <a:latin typeface="Calibri"/>
                <a:ea typeface="DejaVu Sans"/>
              </a:rPr>
              <a:t>Отличие:</a:t>
            </a: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002060"/>
                </a:solidFill>
                <a:latin typeface="Calibri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2060"/>
                </a:solidFill>
                <a:latin typeface="Calibri"/>
                <a:ea typeface="DejaVu Sans"/>
              </a:rPr>
              <a:t>QF-EHEA обращает особое внимание на потребности сектора высшего образования и поддерживает определенную гармонизацию положений.</a:t>
            </a: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002060"/>
                </a:solidFill>
                <a:latin typeface="Calibri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2060"/>
                </a:solidFill>
                <a:latin typeface="Calibri"/>
                <a:ea typeface="DejaVu Sans"/>
              </a:rPr>
              <a:t>EQF сосредоточивается на общей системе квалификаций, ее прозрачности и проницаемость и не стремятся к институциональной гармонизации</a:t>
            </a: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2000" spc="-1" strike="noStrike">
                <a:solidFill>
                  <a:srgbClr val="c00000"/>
                </a:solidFill>
                <a:latin typeface="Calibri"/>
                <a:ea typeface="DejaVu Sans"/>
              </a:rPr>
              <a:t>   </a:t>
            </a:r>
            <a:endParaRPr b="0" lang="en-US" sz="20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endParaRPr b="0" lang="en-US" sz="20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</a:pPr>
            <a:endParaRPr b="0" lang="en-US" sz="20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</a:pPr>
            <a:endParaRPr b="0" lang="en-US" sz="20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</a:pPr>
            <a:endParaRPr b="0" lang="en-US" sz="20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</a:pPr>
            <a:endParaRPr b="0" lang="en-US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9" name="Рисунок 4" descr=""/>
          <p:cNvPicPr/>
          <p:nvPr/>
        </p:nvPicPr>
        <p:blipFill>
          <a:blip r:embed="rId1"/>
          <a:stretch/>
        </p:blipFill>
        <p:spPr>
          <a:xfrm>
            <a:off x="0" y="5964120"/>
            <a:ext cx="12192480" cy="893160"/>
          </a:xfrm>
          <a:prstGeom prst="rect">
            <a:avLst/>
          </a:prstGeom>
          <a:ln>
            <a:noFill/>
          </a:ln>
        </p:spPr>
      </p:pic>
      <p:sp>
        <p:nvSpPr>
          <p:cNvPr id="290" name="Line 1"/>
          <p:cNvSpPr/>
          <p:nvPr/>
        </p:nvSpPr>
        <p:spPr>
          <a:xfrm flipH="1" flipV="1">
            <a:off x="13284000" y="799920"/>
            <a:ext cx="23760" cy="5636880"/>
          </a:xfrm>
          <a:prstGeom prst="line">
            <a:avLst/>
          </a:prstGeom>
          <a:ln w="57240">
            <a:solidFill>
              <a:srgbClr val="efd75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1" name="CustomShape 2"/>
          <p:cNvSpPr/>
          <p:nvPr/>
        </p:nvSpPr>
        <p:spPr>
          <a:xfrm>
            <a:off x="444600" y="333360"/>
            <a:ext cx="11124360" cy="5380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2400" spc="-1" strike="noStrike">
                <a:solidFill>
                  <a:srgbClr val="ffc000"/>
                </a:solidFill>
                <a:latin typeface="Calibri"/>
                <a:ea typeface="DejaVu Sans"/>
              </a:rPr>
              <a:t>Взаимосвязь между рамками квалификаций для непрерывного образования (EQF) и Рамки квалификаций для высшего образования (QF-EHEA) (2)</a:t>
            </a: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2400" spc="-1" strike="noStrike">
                <a:solidFill>
                  <a:srgbClr val="ffc000"/>
                </a:solidFill>
                <a:latin typeface="Calibri"/>
                <a:ea typeface="DejaVu Sans"/>
              </a:rPr>
              <a:t>	</a:t>
            </a:r>
            <a:r>
              <a:rPr b="1" lang="en-US" sz="2400" spc="-1" strike="noStrike">
                <a:solidFill>
                  <a:srgbClr val="ffc000"/>
                </a:solidFill>
                <a:latin typeface="Calibri"/>
                <a:ea typeface="DejaVu Sans"/>
              </a:rPr>
              <a:t>Страны, разрабатывающие интегрированные НРК</a:t>
            </a:r>
            <a:endParaRPr b="0" lang="en-US" sz="2400" spc="-1" strike="noStrike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499"/>
              </a:spcBef>
            </a:pPr>
            <a:r>
              <a:rPr b="0" lang="en-US" sz="2400" spc="-1" strike="noStrike">
                <a:solidFill>
                  <a:srgbClr val="002060"/>
                </a:solidFill>
                <a:latin typeface="Calibri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2060"/>
                </a:solidFill>
                <a:latin typeface="Calibri"/>
                <a:ea typeface="DejaVu Sans"/>
              </a:rPr>
              <a:t>- Явный акцент на проницаемость, строгая необходимость  вертикальной и горизонтальной прогрессии;</a:t>
            </a:r>
            <a:endParaRPr b="0" lang="en-US" sz="2400" spc="-1" strike="noStrike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499"/>
              </a:spcBef>
            </a:pPr>
            <a:r>
              <a:rPr b="0" lang="en-US" sz="2400" spc="-1" strike="noStrike">
                <a:solidFill>
                  <a:srgbClr val="002060"/>
                </a:solidFill>
                <a:latin typeface="Calibri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2060"/>
                </a:solidFill>
                <a:latin typeface="Calibri"/>
                <a:ea typeface="DejaVu Sans"/>
              </a:rPr>
              <a:t>- Дескрипторы уровней следуют той же логике той же логике , от 1-8 уровня; </a:t>
            </a:r>
            <a:endParaRPr b="0" lang="en-US" sz="2400" spc="-1" strike="noStrike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499"/>
              </a:spcBef>
            </a:pPr>
            <a:r>
              <a:rPr b="0" lang="en-US" sz="2400" spc="-1" strike="noStrike">
                <a:solidFill>
                  <a:srgbClr val="002060"/>
                </a:solidFill>
                <a:latin typeface="Calibri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2060"/>
                </a:solidFill>
                <a:latin typeface="Calibri"/>
                <a:ea typeface="DejaVu Sans"/>
              </a:rPr>
              <a:t>- Уровни 6-8 явно открыты для квалификаций , присваиваемых вне  традиционной области высшего образования (определяемого QF-EHEA)</a:t>
            </a: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206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2060"/>
                </a:solidFill>
                <a:latin typeface="Calibri"/>
                <a:ea typeface="DejaVu Sans"/>
              </a:rPr>
              <a:t>Примеры: НРК Ирландии, Польши, Германии</a:t>
            </a:r>
            <a:r>
              <a:rPr b="1" lang="en-US" sz="2400" spc="-1" strike="noStrike">
                <a:solidFill>
                  <a:srgbClr val="c00000"/>
                </a:solidFill>
                <a:latin typeface="Calibri"/>
                <a:ea typeface="DejaVu Sans"/>
              </a:rPr>
              <a:t>   </a:t>
            </a: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</a:pP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</a:pP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</a:pP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</a:pP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835560" y="22032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1" lang="en-US" sz="3200" spc="-1" strike="noStrike">
                <a:solidFill>
                  <a:srgbClr val="ffc000"/>
                </a:solidFill>
                <a:latin typeface="Calibri Light"/>
              </a:rPr>
              <a:t>Основные вызовы: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41" name="CustomShape 2"/>
          <p:cNvSpPr/>
          <p:nvPr/>
        </p:nvSpPr>
        <p:spPr>
          <a:xfrm>
            <a:off x="838080" y="1545840"/>
            <a:ext cx="10514880" cy="4282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40139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40139"/>
                </a:solidFill>
                <a:latin typeface="Calibri"/>
              </a:rPr>
              <a:t>Как увеличить взаимное доверие к квалификациям?</a:t>
            </a:r>
            <a:endParaRPr b="0" lang="en-US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40139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40139"/>
                </a:solidFill>
                <a:latin typeface="Calibri"/>
              </a:rPr>
              <a:t>Как обеспечить, чтобы знания, навыки, компетенции, отраженные в документах, признавались на национальном и международном уровнях?</a:t>
            </a:r>
            <a:endParaRPr b="0" lang="en-US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40139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40139"/>
                </a:solidFill>
                <a:latin typeface="Calibri"/>
              </a:rPr>
              <a:t>Как установить понятную форму для разных заинтересованных сторон?</a:t>
            </a:r>
            <a:endParaRPr b="0" lang="en-US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40139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40139"/>
                </a:solidFill>
                <a:latin typeface="Calibri"/>
              </a:rPr>
              <a:t>Как обеспечить соответствие квалификаций требованиям рынка труда? </a:t>
            </a:r>
            <a:endParaRPr b="0" lang="en-US" sz="2800" spc="-1" strike="noStrike">
              <a:latin typeface="Arial"/>
            </a:endParaRPr>
          </a:p>
        </p:txBody>
      </p:sp>
      <p:pic>
        <p:nvPicPr>
          <p:cNvPr id="142" name="Рисунок 4" descr=""/>
          <p:cNvPicPr/>
          <p:nvPr/>
        </p:nvPicPr>
        <p:blipFill>
          <a:blip r:embed="rId1"/>
          <a:stretch/>
        </p:blipFill>
        <p:spPr>
          <a:xfrm>
            <a:off x="0" y="5964120"/>
            <a:ext cx="12192480" cy="893160"/>
          </a:xfrm>
          <a:prstGeom prst="rect">
            <a:avLst/>
          </a:prstGeom>
          <a:ln>
            <a:noFill/>
          </a:ln>
        </p:spPr>
      </p:pic>
      <p:sp>
        <p:nvSpPr>
          <p:cNvPr id="143" name="Line 3"/>
          <p:cNvSpPr/>
          <p:nvPr/>
        </p:nvSpPr>
        <p:spPr>
          <a:xfrm flipH="1" flipV="1">
            <a:off x="13284000" y="799920"/>
            <a:ext cx="23760" cy="5636880"/>
          </a:xfrm>
          <a:prstGeom prst="line">
            <a:avLst/>
          </a:prstGeom>
          <a:ln w="57240">
            <a:solidFill>
              <a:srgbClr val="efd75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2" name="Рисунок 4" descr=""/>
          <p:cNvPicPr/>
          <p:nvPr/>
        </p:nvPicPr>
        <p:blipFill>
          <a:blip r:embed="rId1"/>
          <a:stretch/>
        </p:blipFill>
        <p:spPr>
          <a:xfrm>
            <a:off x="0" y="5964120"/>
            <a:ext cx="12192480" cy="893160"/>
          </a:xfrm>
          <a:prstGeom prst="rect">
            <a:avLst/>
          </a:prstGeom>
          <a:ln>
            <a:noFill/>
          </a:ln>
        </p:spPr>
      </p:pic>
      <p:sp>
        <p:nvSpPr>
          <p:cNvPr id="293" name="Line 1"/>
          <p:cNvSpPr/>
          <p:nvPr/>
        </p:nvSpPr>
        <p:spPr>
          <a:xfrm flipH="1" flipV="1">
            <a:off x="13284000" y="799920"/>
            <a:ext cx="23760" cy="5636880"/>
          </a:xfrm>
          <a:prstGeom prst="line">
            <a:avLst/>
          </a:prstGeom>
          <a:ln w="57240">
            <a:solidFill>
              <a:srgbClr val="efd75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4" name="CustomShape 2"/>
          <p:cNvSpPr/>
          <p:nvPr/>
        </p:nvSpPr>
        <p:spPr>
          <a:xfrm>
            <a:off x="444600" y="333360"/>
            <a:ext cx="11124360" cy="5380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2400" spc="-1" strike="noStrike">
                <a:solidFill>
                  <a:srgbClr val="ffc000"/>
                </a:solidFill>
                <a:latin typeface="Calibri"/>
                <a:ea typeface="DejaVu Sans"/>
              </a:rPr>
              <a:t>Взаимосвязь между рамками квалификаций для непрерывного образования (EQF) и Рамки квалификаций для высшего образования (QF-EHEA) (3)</a:t>
            </a: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2400" spc="-1" strike="noStrike">
                <a:solidFill>
                  <a:srgbClr val="ffc000"/>
                </a:solidFill>
                <a:latin typeface="Calibri"/>
                <a:ea typeface="DejaVu Sans"/>
              </a:rPr>
              <a:t>	</a:t>
            </a:r>
            <a:r>
              <a:rPr b="1" lang="en-US" sz="2400" spc="-1" strike="noStrike">
                <a:solidFill>
                  <a:srgbClr val="ffc000"/>
                </a:solidFill>
                <a:latin typeface="Calibri"/>
                <a:ea typeface="DejaVu Sans"/>
              </a:rPr>
              <a:t>Страны, </a:t>
            </a:r>
            <a:r>
              <a:rPr b="0" lang="en-US" sz="2400" spc="-1" strike="noStrike">
                <a:solidFill>
                  <a:srgbClr val="ffc000"/>
                </a:solidFill>
                <a:latin typeface="Calibri"/>
                <a:ea typeface="DejaVu Sans"/>
              </a:rPr>
              <a:t> с </a:t>
            </a:r>
            <a:r>
              <a:rPr b="1" lang="en-US" sz="2400" spc="-1" strike="noStrike">
                <a:solidFill>
                  <a:srgbClr val="ffc000"/>
                </a:solidFill>
                <a:latin typeface="Calibri"/>
                <a:ea typeface="DejaVu Sans"/>
              </a:rPr>
              <a:t>четкой разделительной линии между тем, что соответствует уровню 1-5 и 6-8 ЕСК</a:t>
            </a:r>
            <a:endParaRPr b="0" lang="en-US" sz="2400" spc="-1" strike="noStrike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499"/>
              </a:spcBef>
            </a:pPr>
            <a:r>
              <a:rPr b="0" lang="en-US" sz="2400" spc="-1" strike="noStrike">
                <a:solidFill>
                  <a:srgbClr val="002060"/>
                </a:solidFill>
                <a:latin typeface="Calibri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2060"/>
                </a:solidFill>
                <a:latin typeface="Calibri"/>
                <a:ea typeface="DejaVu Sans"/>
              </a:rPr>
              <a:t>- дескрипторы 1-5 уровней и дескрипторы 6-8 уровней строятся на основе различных логик;</a:t>
            </a: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002060"/>
                </a:solidFill>
                <a:latin typeface="Calibri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2060"/>
                </a:solidFill>
                <a:latin typeface="Calibri"/>
                <a:ea typeface="DejaVu Sans"/>
              </a:rPr>
              <a:t>- Уровни 6-8 не являются открытыми для квалификаций, присвоенных  вне традиционной области высшего образования. </a:t>
            </a: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206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2060"/>
                </a:solidFill>
                <a:latin typeface="Calibri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2060"/>
                </a:solidFill>
                <a:latin typeface="Calibri"/>
                <a:ea typeface="DejaVu Sans"/>
              </a:rPr>
              <a:t>Примеры: НКС Дании, Бельгии (Фр)</a:t>
            </a: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</a:pP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</a:pP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</a:pP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</a:pP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5" name="Рисунок 4" descr=""/>
          <p:cNvPicPr/>
          <p:nvPr/>
        </p:nvPicPr>
        <p:blipFill>
          <a:blip r:embed="rId1"/>
          <a:stretch/>
        </p:blipFill>
        <p:spPr>
          <a:xfrm>
            <a:off x="0" y="5964120"/>
            <a:ext cx="12192480" cy="893160"/>
          </a:xfrm>
          <a:prstGeom prst="rect">
            <a:avLst/>
          </a:prstGeom>
          <a:ln>
            <a:noFill/>
          </a:ln>
        </p:spPr>
      </p:pic>
      <p:sp>
        <p:nvSpPr>
          <p:cNvPr id="296" name="Line 1"/>
          <p:cNvSpPr/>
          <p:nvPr/>
        </p:nvSpPr>
        <p:spPr>
          <a:xfrm flipH="1" flipV="1">
            <a:off x="13284000" y="799920"/>
            <a:ext cx="23760" cy="5636880"/>
          </a:xfrm>
          <a:prstGeom prst="line">
            <a:avLst/>
          </a:prstGeom>
          <a:ln w="57240">
            <a:solidFill>
              <a:srgbClr val="efd75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7" name="CustomShape 2"/>
          <p:cNvSpPr/>
          <p:nvPr/>
        </p:nvSpPr>
        <p:spPr>
          <a:xfrm>
            <a:off x="444600" y="333360"/>
            <a:ext cx="11124360" cy="5380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2400" spc="-1" strike="noStrike">
                <a:solidFill>
                  <a:srgbClr val="ffc000"/>
                </a:solidFill>
                <a:latin typeface="Calibri"/>
                <a:ea typeface="DejaVu Sans"/>
              </a:rPr>
              <a:t>Взаимосвязь между рамками квалификаций для непрерывного образования (EQF) и Рамки квалификаций для высшего образования (QF-EHEA)</a:t>
            </a: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2400" spc="-1" strike="noStrike">
                <a:solidFill>
                  <a:srgbClr val="ffc000"/>
                </a:solidFill>
                <a:latin typeface="Calibri"/>
                <a:ea typeface="DejaVu Sans"/>
              </a:rPr>
              <a:t>	</a:t>
            </a:r>
            <a:r>
              <a:rPr b="1" lang="en-US" sz="2400" spc="-1" strike="noStrike">
                <a:solidFill>
                  <a:srgbClr val="ffc000"/>
                </a:solidFill>
                <a:latin typeface="Calibri"/>
                <a:ea typeface="DejaVu Sans"/>
              </a:rPr>
              <a:t>Страны, </a:t>
            </a:r>
            <a:r>
              <a:rPr b="0" lang="en-US" sz="2400" spc="-1" strike="noStrike">
                <a:solidFill>
                  <a:srgbClr val="ffc000"/>
                </a:solidFill>
                <a:latin typeface="Calibri"/>
                <a:ea typeface="DejaVu Sans"/>
              </a:rPr>
              <a:t> </a:t>
            </a:r>
            <a:r>
              <a:rPr b="1" lang="en-US" sz="2400" spc="-1" strike="noStrike">
                <a:solidFill>
                  <a:srgbClr val="ffc000"/>
                </a:solidFill>
                <a:latin typeface="Calibri"/>
                <a:ea typeface="DejaVu Sans"/>
              </a:rPr>
              <a:t>разрабатывающие параллельные  структуры уровней и дескрипторов для 6-8 уровней</a:t>
            </a: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002060"/>
                </a:solidFill>
                <a:latin typeface="Calibri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2060"/>
                </a:solidFill>
                <a:latin typeface="Calibri"/>
                <a:ea typeface="DejaVu Sans"/>
              </a:rPr>
              <a:t>- Уровни 6-8 открыты для разных типов квалификаций, но характеризуются различными направлениями квалификаций и описываются различными дескрипторами. Пример: НКС Австрии </a:t>
            </a: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002060"/>
                </a:solidFill>
                <a:latin typeface="Calibri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2060"/>
                </a:solidFill>
                <a:latin typeface="Calibri"/>
                <a:ea typeface="DejaVu Sans"/>
              </a:rPr>
              <a:t>- Уровни 6-8 открыты для всех квалификаций , но характеризуются различными направлениями квалификаций и описываются теми же дескрипторами. </a:t>
            </a: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206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2060"/>
                </a:solidFill>
                <a:latin typeface="Calibri"/>
                <a:ea typeface="DejaVu Sans"/>
              </a:rPr>
              <a:t>Пример: НКС Бельгии(Флам).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20000"/>
              </a:lnSpc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20000"/>
              </a:lnSpc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20000"/>
              </a:lnSpc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20000"/>
              </a:lnSpc>
            </a:pP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8" name="Рисунок 4" descr=""/>
          <p:cNvPicPr/>
          <p:nvPr/>
        </p:nvPicPr>
        <p:blipFill>
          <a:blip r:embed="rId1"/>
          <a:stretch/>
        </p:blipFill>
        <p:spPr>
          <a:xfrm>
            <a:off x="0" y="5964120"/>
            <a:ext cx="12192480" cy="893160"/>
          </a:xfrm>
          <a:prstGeom prst="rect">
            <a:avLst/>
          </a:prstGeom>
          <a:ln>
            <a:noFill/>
          </a:ln>
        </p:spPr>
      </p:pic>
      <p:sp>
        <p:nvSpPr>
          <p:cNvPr id="299" name="Line 1"/>
          <p:cNvSpPr/>
          <p:nvPr/>
        </p:nvSpPr>
        <p:spPr>
          <a:xfrm flipH="1" flipV="1">
            <a:off x="13284000" y="799920"/>
            <a:ext cx="23760" cy="5636880"/>
          </a:xfrm>
          <a:prstGeom prst="line">
            <a:avLst/>
          </a:prstGeom>
          <a:ln w="57240">
            <a:solidFill>
              <a:srgbClr val="efd75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0" name="CustomShape 2"/>
          <p:cNvSpPr/>
          <p:nvPr/>
        </p:nvSpPr>
        <p:spPr>
          <a:xfrm>
            <a:off x="444600" y="333360"/>
            <a:ext cx="11124360" cy="5380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2400" spc="-1" strike="noStrike">
                <a:solidFill>
                  <a:srgbClr val="ffc000"/>
                </a:solidFill>
                <a:latin typeface="Calibri"/>
                <a:ea typeface="DejaVu Sans"/>
              </a:rPr>
              <a:t>Руководство развитием НРК (1)</a:t>
            </a: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2400" spc="-1" strike="noStrike">
                <a:solidFill>
                  <a:srgbClr val="ffc000"/>
                </a:solidFill>
                <a:latin typeface="Calibri"/>
                <a:ea typeface="DejaVu Sans"/>
              </a:rPr>
              <a:t>На общеевропейском уровне:</a:t>
            </a: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2400" spc="-1" strike="noStrike">
                <a:solidFill>
                  <a:srgbClr val="c00000"/>
                </a:solidFill>
                <a:latin typeface="Calibri"/>
                <a:ea typeface="DejaVu Sans"/>
              </a:rPr>
              <a:t> </a:t>
            </a:r>
            <a:r>
              <a:rPr b="0" lang="en-US" sz="2400" spc="-1" strike="noStrike">
                <a:solidFill>
                  <a:srgbClr val="002060"/>
                </a:solidFill>
                <a:latin typeface="Calibri"/>
                <a:ea typeface="DejaVu Sans"/>
              </a:rPr>
              <a:t>- EQF Advisory Group (сопредседательство EC и Cedefop) через регулярные встречи (4-5 раз/год) – взаимное обучение, рабочие группы; Cedefop – аналитические отчеты.</a:t>
            </a: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002060"/>
                </a:solidFill>
                <a:latin typeface="Calibri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2060"/>
                </a:solidFill>
                <a:latin typeface="Calibri"/>
                <a:ea typeface="DejaVu Sans"/>
              </a:rPr>
              <a:t>EQF AG – 10 критериев и процедур</a:t>
            </a: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</a:pP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</a:pP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</a:pP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1" name="Рисунок 4" descr=""/>
          <p:cNvPicPr/>
          <p:nvPr/>
        </p:nvPicPr>
        <p:blipFill>
          <a:blip r:embed="rId1"/>
          <a:stretch/>
        </p:blipFill>
        <p:spPr>
          <a:xfrm>
            <a:off x="0" y="5964120"/>
            <a:ext cx="12192480" cy="893160"/>
          </a:xfrm>
          <a:prstGeom prst="rect">
            <a:avLst/>
          </a:prstGeom>
          <a:ln>
            <a:noFill/>
          </a:ln>
        </p:spPr>
      </p:pic>
      <p:sp>
        <p:nvSpPr>
          <p:cNvPr id="302" name="Line 1"/>
          <p:cNvSpPr/>
          <p:nvPr/>
        </p:nvSpPr>
        <p:spPr>
          <a:xfrm flipH="1" flipV="1">
            <a:off x="13284000" y="799920"/>
            <a:ext cx="23760" cy="5636880"/>
          </a:xfrm>
          <a:prstGeom prst="line">
            <a:avLst/>
          </a:prstGeom>
          <a:ln w="57240">
            <a:solidFill>
              <a:srgbClr val="efd75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3" name="CustomShape 2"/>
          <p:cNvSpPr/>
          <p:nvPr/>
        </p:nvSpPr>
        <p:spPr>
          <a:xfrm>
            <a:off x="444600" y="333360"/>
            <a:ext cx="11124360" cy="5380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2400" spc="-1" strike="noStrike">
                <a:solidFill>
                  <a:srgbClr val="ffc000"/>
                </a:solidFill>
                <a:latin typeface="Calibri"/>
                <a:ea typeface="DejaVu Sans"/>
              </a:rPr>
              <a:t>Руководство развитием НРК (2)</a:t>
            </a: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2400" spc="-1" strike="noStrike">
                <a:solidFill>
                  <a:srgbClr val="ffc000"/>
                </a:solidFill>
                <a:latin typeface="Calibri"/>
                <a:ea typeface="DejaVu Sans"/>
              </a:rPr>
              <a:t>На общеевропейском уровне:</a:t>
            </a: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2400" spc="-1" strike="noStrike">
                <a:solidFill>
                  <a:srgbClr val="c00000"/>
                </a:solidFill>
                <a:latin typeface="Calibri"/>
                <a:ea typeface="DejaVu Sans"/>
              </a:rPr>
              <a:t> </a:t>
            </a:r>
            <a:r>
              <a:rPr b="0" lang="en-US" sz="2300" spc="-1" strike="noStrike">
                <a:solidFill>
                  <a:srgbClr val="002060"/>
                </a:solidFill>
                <a:latin typeface="Calibri"/>
                <a:ea typeface="DejaVu Sans"/>
              </a:rPr>
              <a:t>- сеть национальных координационных пунктов (NCPs)</a:t>
            </a:r>
            <a:endParaRPr b="0" lang="en-US" sz="23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0" lang="en-US" sz="2300" spc="-1" strike="noStrike">
                <a:solidFill>
                  <a:srgbClr val="002060"/>
                </a:solidFill>
                <a:latin typeface="Calibri"/>
                <a:ea typeface="DejaVu Sans"/>
              </a:rPr>
              <a:t>	</a:t>
            </a:r>
            <a:r>
              <a:rPr b="0" lang="en-US" sz="2300" spc="-1" strike="noStrike">
                <a:solidFill>
                  <a:srgbClr val="002060"/>
                </a:solidFill>
                <a:latin typeface="Calibri"/>
                <a:ea typeface="DejaVu Sans"/>
              </a:rPr>
              <a:t>- 2008 год – рекомендация европейским странам  установить NCP, чтобы «говорить на одном языке»;</a:t>
            </a:r>
            <a:endParaRPr b="0" lang="en-US" sz="23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0" lang="en-US" sz="2300" spc="-1" strike="noStrike">
                <a:solidFill>
                  <a:srgbClr val="002060"/>
                </a:solidFill>
                <a:latin typeface="Calibri"/>
                <a:ea typeface="DejaVu Sans"/>
              </a:rPr>
              <a:t>	</a:t>
            </a:r>
            <a:r>
              <a:rPr b="0" lang="en-US" sz="2300" spc="-1" strike="noStrike">
                <a:solidFill>
                  <a:srgbClr val="002060"/>
                </a:solidFill>
                <a:latin typeface="Calibri"/>
                <a:ea typeface="DejaVu Sans"/>
              </a:rPr>
              <a:t>- NCP действуют во всех странах-участницах;</a:t>
            </a:r>
            <a:endParaRPr b="0" lang="en-US" sz="23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0" lang="en-US" sz="2300" spc="-1" strike="noStrike">
                <a:solidFill>
                  <a:srgbClr val="002060"/>
                </a:solidFill>
                <a:latin typeface="Calibri"/>
                <a:ea typeface="DejaVu Sans"/>
              </a:rPr>
              <a:t>	</a:t>
            </a:r>
            <a:r>
              <a:rPr b="0" lang="en-US" sz="2300" spc="-1" strike="noStrike">
                <a:solidFill>
                  <a:srgbClr val="002060"/>
                </a:solidFill>
                <a:latin typeface="Calibri"/>
                <a:ea typeface="DejaVu Sans"/>
              </a:rPr>
              <a:t>	</a:t>
            </a:r>
            <a:r>
              <a:rPr b="0" lang="en-US" sz="2300" spc="-1" strike="noStrike">
                <a:solidFill>
                  <a:srgbClr val="002060"/>
                </a:solidFill>
                <a:latin typeface="Calibri"/>
                <a:ea typeface="DejaVu Sans"/>
              </a:rPr>
              <a:t>- в большинстве стран действуют под эгидой Министерства образования;</a:t>
            </a:r>
            <a:endParaRPr b="0" lang="en-US" sz="23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0" lang="en-US" sz="2300" spc="-1" strike="noStrike">
                <a:solidFill>
                  <a:srgbClr val="002060"/>
                </a:solidFill>
                <a:latin typeface="Calibri"/>
                <a:ea typeface="DejaVu Sans"/>
              </a:rPr>
              <a:t>	</a:t>
            </a:r>
            <a:r>
              <a:rPr b="0" lang="en-US" sz="2300" spc="-1" strike="noStrike">
                <a:solidFill>
                  <a:srgbClr val="002060"/>
                </a:solidFill>
                <a:latin typeface="Calibri"/>
                <a:ea typeface="DejaVu Sans"/>
              </a:rPr>
              <a:t>	</a:t>
            </a:r>
            <a:r>
              <a:rPr b="0" lang="en-US" sz="2300" spc="-1" strike="noStrike">
                <a:solidFill>
                  <a:srgbClr val="002060"/>
                </a:solidFill>
                <a:latin typeface="Calibri"/>
                <a:ea typeface="DejaVu Sans"/>
              </a:rPr>
              <a:t>- Бельгия (Фр.), Италия – действуют под эгидой Министерства труда;</a:t>
            </a:r>
            <a:endParaRPr b="0" lang="en-US" sz="23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0" lang="en-US" sz="2300" spc="-1" strike="noStrike">
                <a:solidFill>
                  <a:srgbClr val="002060"/>
                </a:solidFill>
                <a:latin typeface="Calibri"/>
                <a:ea typeface="DejaVu Sans"/>
              </a:rPr>
              <a:t>	</a:t>
            </a:r>
            <a:r>
              <a:rPr b="0" lang="en-US" sz="2300" spc="-1" strike="noStrike">
                <a:solidFill>
                  <a:srgbClr val="002060"/>
                </a:solidFill>
                <a:latin typeface="Calibri"/>
                <a:ea typeface="DejaVu Sans"/>
              </a:rPr>
              <a:t>	</a:t>
            </a:r>
            <a:r>
              <a:rPr b="0" lang="en-US" sz="2300" spc="-1" strike="noStrike">
                <a:solidFill>
                  <a:srgbClr val="002060"/>
                </a:solidFill>
                <a:latin typeface="Calibri"/>
                <a:ea typeface="DejaVu Sans"/>
              </a:rPr>
              <a:t>- Португалия, Словения – оба министерства руководят VET агентством;</a:t>
            </a:r>
            <a:endParaRPr b="0" lang="en-US" sz="23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0" lang="en-US" sz="2300" spc="-1" strike="noStrike">
                <a:solidFill>
                  <a:srgbClr val="002060"/>
                </a:solidFill>
                <a:latin typeface="Calibri"/>
                <a:ea typeface="DejaVu Sans"/>
              </a:rPr>
              <a:t>	</a:t>
            </a:r>
            <a:r>
              <a:rPr b="0" lang="en-US" sz="2300" spc="-1" strike="noStrike">
                <a:solidFill>
                  <a:srgbClr val="002060"/>
                </a:solidFill>
                <a:latin typeface="Calibri"/>
                <a:ea typeface="DejaVu Sans"/>
              </a:rPr>
              <a:t>	</a:t>
            </a:r>
            <a:r>
              <a:rPr b="0" lang="en-US" sz="2300" spc="-1" strike="noStrike">
                <a:solidFill>
                  <a:srgbClr val="002060"/>
                </a:solidFill>
                <a:latin typeface="Calibri"/>
                <a:ea typeface="DejaVu Sans"/>
              </a:rPr>
              <a:t>- только в Латвии – Центр ENIC/NARIC;</a:t>
            </a:r>
            <a:endParaRPr b="0" lang="en-US" sz="23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0" lang="en-US" sz="2300" spc="-1" strike="noStrike">
                <a:solidFill>
                  <a:srgbClr val="002060"/>
                </a:solidFill>
                <a:latin typeface="Calibri"/>
                <a:ea typeface="DejaVu Sans"/>
              </a:rPr>
              <a:t>	</a:t>
            </a:r>
            <a:r>
              <a:rPr b="0" lang="en-US" sz="2300" spc="-1" strike="noStrike">
                <a:solidFill>
                  <a:srgbClr val="002060"/>
                </a:solidFill>
                <a:latin typeface="Calibri"/>
                <a:ea typeface="DejaVu Sans"/>
              </a:rPr>
              <a:t>	</a:t>
            </a:r>
            <a:r>
              <a:rPr b="0" lang="en-US" sz="2300" spc="-1" strike="noStrike">
                <a:solidFill>
                  <a:srgbClr val="002060"/>
                </a:solidFill>
                <a:latin typeface="Calibri"/>
                <a:ea typeface="DejaVu Sans"/>
              </a:rPr>
              <a:t>- Шотландия – независимая организация;</a:t>
            </a:r>
            <a:endParaRPr b="0" lang="en-US" sz="23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0" lang="en-US" sz="2300" spc="-1" strike="noStrike">
                <a:solidFill>
                  <a:srgbClr val="002060"/>
                </a:solidFill>
                <a:latin typeface="Calibri"/>
                <a:ea typeface="DejaVu Sans"/>
              </a:rPr>
              <a:t>	</a:t>
            </a:r>
            <a:r>
              <a:rPr b="0" lang="en-US" sz="2300" spc="-1" strike="noStrike">
                <a:solidFill>
                  <a:srgbClr val="002060"/>
                </a:solidFill>
                <a:latin typeface="Calibri"/>
                <a:ea typeface="DejaVu Sans"/>
              </a:rPr>
              <a:t>	</a:t>
            </a:r>
            <a:r>
              <a:rPr b="0" lang="en-US" sz="2300" spc="-1" strike="noStrike">
                <a:solidFill>
                  <a:srgbClr val="002060"/>
                </a:solidFill>
                <a:latin typeface="Calibri"/>
                <a:ea typeface="DejaVu Sans"/>
              </a:rPr>
              <a:t>- Германия – объединенная инициатива федерального правительства и земель;</a:t>
            </a:r>
            <a:endParaRPr b="0" lang="en-US" sz="23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0" lang="en-US" sz="2300" spc="-1" strike="noStrike">
                <a:solidFill>
                  <a:srgbClr val="002060"/>
                </a:solidFill>
                <a:latin typeface="Calibri"/>
                <a:ea typeface="DejaVu Sans"/>
              </a:rPr>
              <a:t>	</a:t>
            </a:r>
            <a:r>
              <a:rPr b="0" lang="en-US" sz="2300" spc="-1" strike="noStrike">
                <a:solidFill>
                  <a:srgbClr val="002060"/>
                </a:solidFill>
                <a:latin typeface="Calibri"/>
                <a:ea typeface="DejaVu Sans"/>
              </a:rPr>
              <a:t>	</a:t>
            </a:r>
            <a:r>
              <a:rPr b="0" lang="en-US" sz="2300" spc="-1" strike="noStrike">
                <a:solidFill>
                  <a:srgbClr val="002060"/>
                </a:solidFill>
                <a:latin typeface="Calibri"/>
                <a:ea typeface="DejaVu Sans"/>
              </a:rPr>
              <a:t>- Франция- национальный комитет по профессиональной квалификации</a:t>
            </a:r>
            <a:endParaRPr b="0" lang="en-US" sz="23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4" name="Рисунок 4" descr=""/>
          <p:cNvPicPr/>
          <p:nvPr/>
        </p:nvPicPr>
        <p:blipFill>
          <a:blip r:embed="rId1"/>
          <a:stretch/>
        </p:blipFill>
        <p:spPr>
          <a:xfrm>
            <a:off x="0" y="5964120"/>
            <a:ext cx="12192480" cy="893160"/>
          </a:xfrm>
          <a:prstGeom prst="rect">
            <a:avLst/>
          </a:prstGeom>
          <a:ln>
            <a:noFill/>
          </a:ln>
        </p:spPr>
      </p:pic>
      <p:sp>
        <p:nvSpPr>
          <p:cNvPr id="305" name="Line 1"/>
          <p:cNvSpPr/>
          <p:nvPr/>
        </p:nvSpPr>
        <p:spPr>
          <a:xfrm flipH="1" flipV="1">
            <a:off x="13284000" y="799920"/>
            <a:ext cx="23760" cy="5636880"/>
          </a:xfrm>
          <a:prstGeom prst="line">
            <a:avLst/>
          </a:prstGeom>
          <a:ln w="57240">
            <a:solidFill>
              <a:srgbClr val="efd75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6" name="CustomShape 2"/>
          <p:cNvSpPr/>
          <p:nvPr/>
        </p:nvSpPr>
        <p:spPr>
          <a:xfrm>
            <a:off x="444600" y="333360"/>
            <a:ext cx="11124360" cy="5380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2400" spc="-1" strike="noStrike">
                <a:solidFill>
                  <a:srgbClr val="ffc000"/>
                </a:solidFill>
                <a:latin typeface="Calibri"/>
                <a:ea typeface="DejaVu Sans"/>
              </a:rPr>
              <a:t>Цели и задачи НРК (3) (только у одной или нескольких стран)</a:t>
            </a: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2400" spc="-1" strike="noStrike">
                <a:solidFill>
                  <a:srgbClr val="c00000"/>
                </a:solidFill>
                <a:latin typeface="Calibri"/>
                <a:ea typeface="DejaVu Sans"/>
              </a:rPr>
              <a:t> </a:t>
            </a:r>
            <a:r>
              <a:rPr b="0" lang="en-US" sz="2400" spc="-1" strike="noStrike">
                <a:solidFill>
                  <a:srgbClr val="002060"/>
                </a:solidFill>
                <a:latin typeface="Calibri"/>
                <a:ea typeface="DejaVu Sans"/>
              </a:rPr>
              <a:t>1) достижение паритета важности между профессиональным и высшим образованием (Германия, Греция);</a:t>
            </a: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002060"/>
                </a:solidFill>
                <a:latin typeface="Calibri"/>
                <a:ea typeface="DejaVu Sans"/>
              </a:rPr>
              <a:t>2) Мониторинг спроса и предложения системы образования и обучения (Эстония);</a:t>
            </a: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002060"/>
                </a:solidFill>
                <a:latin typeface="Calibri"/>
                <a:ea typeface="DejaVu Sans"/>
              </a:rPr>
              <a:t>3) Повышение приспособления системы образования и обучения к индивидуальным нуждам (Великобритания);</a:t>
            </a: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002060"/>
                </a:solidFill>
                <a:latin typeface="Calibri"/>
                <a:ea typeface="DejaVu Sans"/>
              </a:rPr>
              <a:t>4) Поддержка участия в среднем образовании (Португалия);</a:t>
            </a: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002060"/>
                </a:solidFill>
                <a:latin typeface="Calibri"/>
                <a:ea typeface="DejaVu Sans"/>
              </a:rPr>
              <a:t>5) Продвижение социальной инклюзии и развития(Хорватия);</a:t>
            </a: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" name="Рисунок 4" descr=""/>
          <p:cNvPicPr/>
          <p:nvPr/>
        </p:nvPicPr>
        <p:blipFill>
          <a:blip r:embed="rId1"/>
          <a:stretch/>
        </p:blipFill>
        <p:spPr>
          <a:xfrm>
            <a:off x="0" y="5964120"/>
            <a:ext cx="12192480" cy="893160"/>
          </a:xfrm>
          <a:prstGeom prst="rect">
            <a:avLst/>
          </a:prstGeom>
          <a:ln>
            <a:noFill/>
          </a:ln>
        </p:spPr>
      </p:pic>
      <p:sp>
        <p:nvSpPr>
          <p:cNvPr id="308" name="Line 1"/>
          <p:cNvSpPr/>
          <p:nvPr/>
        </p:nvSpPr>
        <p:spPr>
          <a:xfrm flipH="1" flipV="1">
            <a:off x="13284000" y="799920"/>
            <a:ext cx="23760" cy="5636880"/>
          </a:xfrm>
          <a:prstGeom prst="line">
            <a:avLst/>
          </a:prstGeom>
          <a:ln w="57240">
            <a:solidFill>
              <a:srgbClr val="efd75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9" name="CustomShape 2"/>
          <p:cNvSpPr/>
          <p:nvPr/>
        </p:nvSpPr>
        <p:spPr>
          <a:xfrm>
            <a:off x="444600" y="333360"/>
            <a:ext cx="11124360" cy="5380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2400" spc="-1" strike="noStrike">
                <a:solidFill>
                  <a:srgbClr val="ffc000"/>
                </a:solidFill>
                <a:latin typeface="Calibri"/>
                <a:ea typeface="DejaVu Sans"/>
              </a:rPr>
              <a:t>Функции трансформационной системы НРК</a:t>
            </a: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206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2060"/>
                </a:solidFill>
                <a:latin typeface="Calibri"/>
                <a:ea typeface="DejaVu Sans"/>
              </a:rPr>
              <a:t>Начинается с видения будущей системы образования и обучения;</a:t>
            </a: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206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2060"/>
                </a:solidFill>
                <a:latin typeface="Calibri"/>
                <a:ea typeface="DejaVu Sans"/>
              </a:rPr>
              <a:t>Реформы и преобразования;</a:t>
            </a: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206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2060"/>
                </a:solidFill>
                <a:latin typeface="Calibri"/>
                <a:ea typeface="DejaVu Sans"/>
              </a:rPr>
              <a:t>Драйвер изменения;</a:t>
            </a: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206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2060"/>
                </a:solidFill>
                <a:latin typeface="Calibri"/>
                <a:ea typeface="DejaVu Sans"/>
              </a:rPr>
              <a:t>‘</a:t>
            </a:r>
            <a:r>
              <a:rPr b="0" lang="en-US" sz="2400" spc="-1" strike="noStrike">
                <a:solidFill>
                  <a:srgbClr val="002060"/>
                </a:solidFill>
                <a:latin typeface="Calibri"/>
                <a:ea typeface="DejaVu Sans"/>
              </a:rPr>
              <a:t>Сверху-вниз’</a:t>
            </a: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206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2060"/>
                </a:solidFill>
                <a:latin typeface="Calibri"/>
                <a:ea typeface="DejaVu Sans"/>
              </a:rPr>
              <a:t>Регулятивный характер</a:t>
            </a: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206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2060"/>
                </a:solidFill>
                <a:latin typeface="Calibri"/>
                <a:ea typeface="DejaVu Sans"/>
              </a:rPr>
              <a:t>Провайдеры образования являются одной из заинтересованных сторон</a:t>
            </a: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0" name="Рисунок 4" descr=""/>
          <p:cNvPicPr/>
          <p:nvPr/>
        </p:nvPicPr>
        <p:blipFill>
          <a:blip r:embed="rId1"/>
          <a:stretch/>
        </p:blipFill>
        <p:spPr>
          <a:xfrm>
            <a:off x="0" y="5964120"/>
            <a:ext cx="12192480" cy="893160"/>
          </a:xfrm>
          <a:prstGeom prst="rect">
            <a:avLst/>
          </a:prstGeom>
          <a:ln>
            <a:noFill/>
          </a:ln>
        </p:spPr>
      </p:pic>
      <p:sp>
        <p:nvSpPr>
          <p:cNvPr id="311" name="Line 1"/>
          <p:cNvSpPr/>
          <p:nvPr/>
        </p:nvSpPr>
        <p:spPr>
          <a:xfrm flipH="1" flipV="1">
            <a:off x="13284000" y="799920"/>
            <a:ext cx="23760" cy="5636880"/>
          </a:xfrm>
          <a:prstGeom prst="line">
            <a:avLst/>
          </a:prstGeom>
          <a:ln w="57240">
            <a:solidFill>
              <a:srgbClr val="efd75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2" name="CustomShape 2"/>
          <p:cNvSpPr/>
          <p:nvPr/>
        </p:nvSpPr>
        <p:spPr>
          <a:xfrm>
            <a:off x="444600" y="333360"/>
            <a:ext cx="11124360" cy="5380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2600" spc="-1" strike="noStrike">
                <a:solidFill>
                  <a:srgbClr val="ffc000"/>
                </a:solidFill>
                <a:latin typeface="Calibri"/>
                <a:ea typeface="DejaVu Sans"/>
              </a:rPr>
              <a:t>Развитие НСК в Кыргызстане</a:t>
            </a:r>
            <a:endParaRPr b="0" lang="en-US" sz="26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2600" spc="-1" strike="noStrike">
                <a:solidFill>
                  <a:srgbClr val="ffc000"/>
                </a:solidFill>
                <a:latin typeface="Calibri"/>
                <a:ea typeface="DejaVu Sans"/>
              </a:rPr>
              <a:t>1 этап - 2-3 квартал 2019 г</a:t>
            </a:r>
            <a:endParaRPr b="0" lang="en-US" sz="26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0" lang="en-US" sz="2200" spc="-1" strike="noStrike">
                <a:solidFill>
                  <a:srgbClr val="002060"/>
                </a:solidFill>
                <a:latin typeface="Calibri"/>
                <a:ea typeface="DejaVu Sans"/>
              </a:rPr>
              <a:t>1) Утверждение плана действий Межведомственной рабочей группы</a:t>
            </a:r>
            <a:endParaRPr b="0" lang="en-US" sz="2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0" lang="en-US" sz="2200" spc="-1" strike="noStrike">
                <a:solidFill>
                  <a:srgbClr val="002060"/>
                </a:solidFill>
                <a:latin typeface="Calibri"/>
                <a:ea typeface="DejaVu Sans"/>
              </a:rPr>
              <a:t>2) Определение и изыскание финансовых и иных ресурсов, необходимых для поддержки работы;</a:t>
            </a:r>
            <a:endParaRPr b="0" lang="en-US" sz="2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0" lang="en-US" sz="2200" spc="-1" strike="noStrike">
                <a:solidFill>
                  <a:srgbClr val="002060"/>
                </a:solidFill>
                <a:latin typeface="Calibri"/>
                <a:ea typeface="DejaVu Sans"/>
              </a:rPr>
              <a:t>3) Согласование деятельности проектов в области развития НСК (EU, ADB, GIZ, МОТ и др.);</a:t>
            </a:r>
            <a:endParaRPr b="0" lang="en-US" sz="2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0" lang="en-US" sz="2200" spc="-1" strike="noStrike">
                <a:solidFill>
                  <a:srgbClr val="002060"/>
                </a:solidFill>
                <a:latin typeface="Calibri"/>
                <a:ea typeface="DejaVu Sans"/>
              </a:rPr>
              <a:t>4) Уточнение структуры НСК и ее основных элементов с учетом европейских и региональных трендов;</a:t>
            </a:r>
            <a:endParaRPr b="0" lang="en-US" sz="2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0" lang="en-US" sz="2200" spc="-1" strike="noStrike">
                <a:solidFill>
                  <a:srgbClr val="002060"/>
                </a:solidFill>
                <a:latin typeface="Calibri"/>
                <a:ea typeface="DejaVu Sans"/>
              </a:rPr>
              <a:t>5) Корректировка (НРК): уточнение количества квалификационных уровней с учетом реформ, осуществляемых в сфере начального, среднего и высшего профессионального образования в Кыргызской Республике;</a:t>
            </a:r>
            <a:endParaRPr b="0" lang="en-US" sz="2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0" lang="en-US" sz="2200" spc="-1" strike="noStrike">
                <a:solidFill>
                  <a:srgbClr val="002060"/>
                </a:solidFill>
                <a:latin typeface="Calibri"/>
                <a:ea typeface="DejaVu Sans"/>
              </a:rPr>
              <a:t>6) Установление связи построения и развития НСК с предлагаемым реформированием уровней магистратуры, реформой системы организации науки, а также уточнением статуса среднего профессионального образования; </a:t>
            </a:r>
            <a:endParaRPr b="0" lang="en-US" sz="2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endParaRPr b="0" lang="en-US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3" name="Рисунок 4" descr=""/>
          <p:cNvPicPr/>
          <p:nvPr/>
        </p:nvPicPr>
        <p:blipFill>
          <a:blip r:embed="rId1"/>
          <a:stretch/>
        </p:blipFill>
        <p:spPr>
          <a:xfrm>
            <a:off x="0" y="5964120"/>
            <a:ext cx="12192480" cy="893160"/>
          </a:xfrm>
          <a:prstGeom prst="rect">
            <a:avLst/>
          </a:prstGeom>
          <a:ln>
            <a:noFill/>
          </a:ln>
        </p:spPr>
      </p:pic>
      <p:sp>
        <p:nvSpPr>
          <p:cNvPr id="314" name="Line 1"/>
          <p:cNvSpPr/>
          <p:nvPr/>
        </p:nvSpPr>
        <p:spPr>
          <a:xfrm flipH="1" flipV="1">
            <a:off x="13284000" y="799920"/>
            <a:ext cx="23760" cy="5636880"/>
          </a:xfrm>
          <a:prstGeom prst="line">
            <a:avLst/>
          </a:prstGeom>
          <a:ln w="57240">
            <a:solidFill>
              <a:srgbClr val="efd75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5" name="CustomShape 2"/>
          <p:cNvSpPr/>
          <p:nvPr/>
        </p:nvSpPr>
        <p:spPr>
          <a:xfrm>
            <a:off x="533520" y="431280"/>
            <a:ext cx="11124360" cy="5380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2600" spc="-1" strike="noStrike">
                <a:solidFill>
                  <a:srgbClr val="ffc000"/>
                </a:solidFill>
                <a:latin typeface="Calibri"/>
                <a:ea typeface="DejaVu Sans"/>
              </a:rPr>
              <a:t>Развитие НСК в Кыргызстане</a:t>
            </a:r>
            <a:endParaRPr b="0" lang="en-US" sz="26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0" lang="en-US" sz="2200" spc="-1" strike="noStrike">
                <a:solidFill>
                  <a:srgbClr val="002060"/>
                </a:solidFill>
                <a:latin typeface="Calibri"/>
                <a:ea typeface="DejaVu Sans"/>
              </a:rPr>
              <a:t>7) Уточнение и обоснование перечня дескрипторов квалификационных уровней, а также трудоемкости, необходимой для достижения результатов обучения, определенных для каждого квалификационного уровня в рамках формального образования;</a:t>
            </a:r>
            <a:endParaRPr b="0" lang="en-US" sz="2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0" lang="en-US" sz="2200" spc="-1" strike="noStrike">
                <a:solidFill>
                  <a:srgbClr val="002060"/>
                </a:solidFill>
                <a:latin typeface="Calibri"/>
                <a:ea typeface="DejaVu Sans"/>
              </a:rPr>
              <a:t>8) Установление связи с дескрипторами ГОС СПО, ГОС ВПО, отраслевыми исследованиями НПО;</a:t>
            </a:r>
            <a:endParaRPr b="0" lang="en-US" sz="2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0" lang="en-US" sz="2200" spc="-1" strike="noStrike">
                <a:solidFill>
                  <a:srgbClr val="002060"/>
                </a:solidFill>
                <a:latin typeface="Calibri"/>
                <a:ea typeface="DejaVu Sans"/>
              </a:rPr>
              <a:t>9) Организация широкой дискуссии на национальном уровне с привлечение внешних экспертов.</a:t>
            </a:r>
            <a:endParaRPr b="0" lang="en-US" sz="2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0" lang="en-US" sz="2200" spc="-1" strike="noStrike">
                <a:solidFill>
                  <a:srgbClr val="002060"/>
                </a:solidFill>
                <a:latin typeface="Calibri"/>
                <a:ea typeface="DejaVu Sans"/>
              </a:rPr>
              <a:t>10) Определение пилотных отраслей для разработки ОРК (с учетом реализации проектов EU, ADB, а также приоритетов Национальной стратегии развития Кыргызской Республики 2018-2040 гг.);</a:t>
            </a:r>
            <a:endParaRPr b="0" lang="en-US" sz="2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0" lang="en-US" sz="2200" spc="-1" strike="noStrike">
                <a:solidFill>
                  <a:srgbClr val="002060"/>
                </a:solidFill>
                <a:latin typeface="Calibri"/>
                <a:ea typeface="DejaVu Sans"/>
              </a:rPr>
              <a:t>11) Разработка и создание Макета и методологии ПС;</a:t>
            </a:r>
            <a:endParaRPr b="0" lang="en-US" sz="2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0" lang="en-US" sz="2200" spc="-1" strike="noStrike">
                <a:solidFill>
                  <a:srgbClr val="002060"/>
                </a:solidFill>
                <a:latin typeface="Calibri"/>
                <a:ea typeface="DejaVu Sans"/>
              </a:rPr>
              <a:t>12) Разработка и создание Макета и методологии ОРК/СРК.</a:t>
            </a:r>
            <a:endParaRPr b="0" lang="en-US" sz="2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endParaRPr b="0" lang="en-US" sz="2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endParaRPr b="0" lang="en-US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6" name="Рисунок 4" descr=""/>
          <p:cNvPicPr/>
          <p:nvPr/>
        </p:nvPicPr>
        <p:blipFill>
          <a:blip r:embed="rId1"/>
          <a:stretch/>
        </p:blipFill>
        <p:spPr>
          <a:xfrm>
            <a:off x="0" y="5964120"/>
            <a:ext cx="12192480" cy="893160"/>
          </a:xfrm>
          <a:prstGeom prst="rect">
            <a:avLst/>
          </a:prstGeom>
          <a:ln>
            <a:noFill/>
          </a:ln>
        </p:spPr>
      </p:pic>
      <p:sp>
        <p:nvSpPr>
          <p:cNvPr id="317" name="Line 1"/>
          <p:cNvSpPr/>
          <p:nvPr/>
        </p:nvSpPr>
        <p:spPr>
          <a:xfrm flipH="1" flipV="1">
            <a:off x="13284000" y="799920"/>
            <a:ext cx="23760" cy="5636880"/>
          </a:xfrm>
          <a:prstGeom prst="line">
            <a:avLst/>
          </a:prstGeom>
          <a:ln w="57240">
            <a:solidFill>
              <a:srgbClr val="efd75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8" name="CustomShape 2"/>
          <p:cNvSpPr/>
          <p:nvPr/>
        </p:nvSpPr>
        <p:spPr>
          <a:xfrm>
            <a:off x="775080" y="333360"/>
            <a:ext cx="10793880" cy="5380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2600" spc="-1" strike="noStrike">
                <a:solidFill>
                  <a:srgbClr val="ffc000"/>
                </a:solidFill>
                <a:latin typeface="Calibri"/>
                <a:ea typeface="DejaVu Sans"/>
              </a:rPr>
              <a:t>Развитие НСК в Кыргызстане</a:t>
            </a:r>
            <a:endParaRPr b="0" lang="en-US" sz="26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2600" spc="-1" strike="noStrike">
                <a:solidFill>
                  <a:srgbClr val="ffc000"/>
                </a:solidFill>
                <a:latin typeface="Calibri"/>
                <a:ea typeface="DejaVu Sans"/>
              </a:rPr>
              <a:t>2 этап – 4 квартал 2019 г</a:t>
            </a:r>
            <a:endParaRPr b="0" lang="en-US" sz="26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endParaRPr b="0" lang="en-US" sz="26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002060"/>
                </a:solidFill>
                <a:latin typeface="Calibri"/>
                <a:ea typeface="DejaVu Sans"/>
              </a:rPr>
              <a:t>4-квартал 2019 г.</a:t>
            </a: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002060"/>
                </a:solidFill>
                <a:latin typeface="Calibri"/>
                <a:ea typeface="DejaVu Sans"/>
              </a:rPr>
              <a:t>1) Определение перечня нормативных правовых актов, требующих изменения на основе утверждённой НСК и требующих разработки;</a:t>
            </a: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002060"/>
                </a:solidFill>
                <a:latin typeface="Calibri"/>
                <a:ea typeface="DejaVu Sans"/>
              </a:rPr>
              <a:t>2) Координация работы по разработке ОРК/СРК с взаимосвязанными работами по разработке ПС и созданию системы оценивания квалификаций, а также корректировке ГОС НПО, ГОС СПО, ГОС ВПО; </a:t>
            </a: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002060"/>
                </a:solidFill>
                <a:latin typeface="Calibri"/>
                <a:ea typeface="DejaVu Sans"/>
              </a:rPr>
              <a:t>3) Уточнение взаимосвязи НСК и национальной системы обеспечения качества образования;</a:t>
            </a: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002060"/>
                </a:solidFill>
                <a:latin typeface="Calibri"/>
                <a:ea typeface="DejaVu Sans"/>
              </a:rPr>
              <a:t>4) Разработка пилотных ОРК/СРК и ПС.</a:t>
            </a:r>
            <a:endParaRPr b="0" lang="en-US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9" name="Рисунок 4" descr=""/>
          <p:cNvPicPr/>
          <p:nvPr/>
        </p:nvPicPr>
        <p:blipFill>
          <a:blip r:embed="rId1"/>
          <a:stretch/>
        </p:blipFill>
        <p:spPr>
          <a:xfrm>
            <a:off x="0" y="5964120"/>
            <a:ext cx="12192480" cy="893160"/>
          </a:xfrm>
          <a:prstGeom prst="rect">
            <a:avLst/>
          </a:prstGeom>
          <a:ln>
            <a:noFill/>
          </a:ln>
        </p:spPr>
      </p:pic>
      <p:sp>
        <p:nvSpPr>
          <p:cNvPr id="320" name="Line 1"/>
          <p:cNvSpPr/>
          <p:nvPr/>
        </p:nvSpPr>
        <p:spPr>
          <a:xfrm flipH="1" flipV="1">
            <a:off x="13284000" y="799920"/>
            <a:ext cx="23760" cy="5636880"/>
          </a:xfrm>
          <a:prstGeom prst="line">
            <a:avLst/>
          </a:prstGeom>
          <a:ln w="57240">
            <a:solidFill>
              <a:srgbClr val="efd75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1" name="CustomShape 2"/>
          <p:cNvSpPr/>
          <p:nvPr/>
        </p:nvSpPr>
        <p:spPr>
          <a:xfrm>
            <a:off x="775080" y="333360"/>
            <a:ext cx="10793880" cy="5380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2600" spc="-1" strike="noStrike">
                <a:solidFill>
                  <a:srgbClr val="ffc000"/>
                </a:solidFill>
                <a:latin typeface="Calibri"/>
                <a:ea typeface="DejaVu Sans"/>
              </a:rPr>
              <a:t>Развитие НСК в Кыргызстане</a:t>
            </a:r>
            <a:endParaRPr b="0" lang="en-US" sz="26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2600" spc="-1" strike="noStrike">
                <a:solidFill>
                  <a:srgbClr val="ffc000"/>
                </a:solidFill>
                <a:latin typeface="Calibri"/>
                <a:ea typeface="DejaVu Sans"/>
              </a:rPr>
              <a:t>2 этап – 1-4 кварталы 2020 г</a:t>
            </a:r>
            <a:endParaRPr b="0" lang="en-US" sz="26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endParaRPr b="0" lang="en-US" sz="2600" spc="-1" strike="noStrike">
              <a:latin typeface="Arial"/>
            </a:endParaRPr>
          </a:p>
        </p:txBody>
      </p:sp>
      <p:sp>
        <p:nvSpPr>
          <p:cNvPr id="322" name="CustomShape 3"/>
          <p:cNvSpPr/>
          <p:nvPr/>
        </p:nvSpPr>
        <p:spPr>
          <a:xfrm>
            <a:off x="265680" y="1109880"/>
            <a:ext cx="11150640" cy="51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just">
              <a:lnSpc>
                <a:spcPct val="100000"/>
              </a:lnSpc>
            </a:pPr>
            <a:r>
              <a:rPr b="0" lang="en-US" sz="2200" spc="-1" strike="noStrike">
                <a:solidFill>
                  <a:srgbClr val="002060"/>
                </a:solidFill>
                <a:latin typeface="Calibri"/>
                <a:ea typeface="Calibri"/>
              </a:rPr>
              <a:t>1) Создание и утверждение 6 </a:t>
            </a:r>
            <a:r>
              <a:rPr b="0" i="1" lang="en-US" sz="2200" spc="-1" strike="noStrike">
                <a:solidFill>
                  <a:srgbClr val="002060"/>
                </a:solidFill>
                <a:latin typeface="Calibri"/>
                <a:ea typeface="Calibri"/>
              </a:rPr>
              <a:t>ОРК/СРК </a:t>
            </a:r>
            <a:r>
              <a:rPr b="0" lang="en-US" sz="2200" spc="-1" strike="noStrike">
                <a:solidFill>
                  <a:srgbClr val="002060"/>
                </a:solidFill>
                <a:latin typeface="Calibri"/>
                <a:ea typeface="Calibri"/>
              </a:rPr>
              <a:t>с учетом национальных приоритетов в соответствии с утвержденным планом;</a:t>
            </a:r>
            <a:endParaRPr b="0" lang="en-US" sz="2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en-US" sz="2200" spc="-1" strike="noStrike">
                <a:solidFill>
                  <a:srgbClr val="002060"/>
                </a:solidFill>
                <a:latin typeface="Calibri"/>
                <a:ea typeface="Calibri"/>
              </a:rPr>
              <a:t>2) Создание и утверждение ПС и сертификации с учетом национальных приоритетов в соответствии с утвержденным планом;</a:t>
            </a:r>
            <a:endParaRPr b="0" lang="en-US" sz="2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en-US" sz="2200" spc="-1" strike="noStrike">
                <a:solidFill>
                  <a:srgbClr val="002060"/>
                </a:solidFill>
                <a:latin typeface="Calibri"/>
                <a:ea typeface="Calibri"/>
              </a:rPr>
              <a:t>3) Разработка критериев и процедур для самосертификации НРК и ее корректировка на основе самосертификации;</a:t>
            </a:r>
            <a:endParaRPr b="0" lang="en-US" sz="2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en-US" sz="2200" spc="-1" strike="noStrike">
                <a:solidFill>
                  <a:srgbClr val="002060"/>
                </a:solidFill>
                <a:latin typeface="Calibri"/>
                <a:ea typeface="Calibri"/>
              </a:rPr>
              <a:t>4) Создание и развитие информационной инфраструктуры для НРК и ОРК/СРК, ПС, консультационных служб и служб по профориентации.</a:t>
            </a:r>
            <a:endParaRPr b="0" lang="en-US" sz="2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en-US" sz="2200" spc="-1" strike="noStrike">
                <a:solidFill>
                  <a:srgbClr val="002060"/>
                </a:solidFill>
                <a:latin typeface="Calibri"/>
                <a:ea typeface="Calibri"/>
              </a:rPr>
              <a:t>5) Корректировка ГОС НПО, ГОС СПО, ГОС ВПО.</a:t>
            </a:r>
            <a:endParaRPr b="0" lang="en-US" sz="2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en-US" sz="2200" spc="-1" strike="noStrike">
                <a:solidFill>
                  <a:srgbClr val="002060"/>
                </a:solidFill>
                <a:latin typeface="Calibri"/>
                <a:ea typeface="Calibri"/>
              </a:rPr>
              <a:t>6) Корректировка нормативных документов по гарантии качества.</a:t>
            </a:r>
            <a:endParaRPr b="0" lang="en-US" sz="2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US" sz="2200" spc="-1" strike="noStrike">
              <a:latin typeface="Arial"/>
            </a:endParaRPr>
          </a:p>
          <a:p>
            <a:pPr marL="228600" indent="309600">
              <a:lnSpc>
                <a:spcPct val="90000"/>
              </a:lnSpc>
              <a:spcBef>
                <a:spcPts val="1001"/>
              </a:spcBef>
            </a:pPr>
            <a:r>
              <a:rPr b="1" lang="en-US" sz="2600" spc="-1" strike="noStrike">
                <a:solidFill>
                  <a:srgbClr val="ffc000"/>
                </a:solidFill>
                <a:latin typeface="Calibri"/>
                <a:ea typeface="Calibri"/>
              </a:rPr>
              <a:t>4 этап с 2021</a:t>
            </a:r>
            <a:endParaRPr b="0" lang="en-US" sz="2600" spc="-1" strike="noStrike">
              <a:latin typeface="Arial"/>
            </a:endParaRPr>
          </a:p>
          <a:p>
            <a:pPr marL="228600" indent="309600">
              <a:lnSpc>
                <a:spcPct val="90000"/>
              </a:lnSpc>
              <a:spcBef>
                <a:spcPts val="1001"/>
              </a:spcBef>
            </a:pPr>
            <a:r>
              <a:rPr b="1" lang="en-US" sz="2600" spc="-1" strike="noStrike">
                <a:solidFill>
                  <a:srgbClr val="ffc000"/>
                </a:solidFill>
                <a:latin typeface="Calibri"/>
                <a:ea typeface="Calibri"/>
              </a:rPr>
              <a:t>Дальнейшее поэтапное развитие всех элементов НСК;</a:t>
            </a:r>
            <a:endParaRPr b="0" lang="en-US" sz="2600" spc="-1" strike="noStrike">
              <a:latin typeface="Arial"/>
            </a:endParaRPr>
          </a:p>
          <a:p>
            <a:pPr marL="228600" indent="309600" algn="just">
              <a:lnSpc>
                <a:spcPct val="100000"/>
              </a:lnSpc>
            </a:pPr>
            <a:endParaRPr b="0" lang="en-US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835560" y="22032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1" lang="en-US" sz="3200" spc="-1" strike="noStrike">
                <a:solidFill>
                  <a:srgbClr val="ffc000"/>
                </a:solidFill>
                <a:latin typeface="Calibri Light"/>
              </a:rPr>
              <a:t>Квалификация: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45" name="CustomShape 2"/>
          <p:cNvSpPr/>
          <p:nvPr/>
        </p:nvSpPr>
        <p:spPr>
          <a:xfrm>
            <a:off x="838080" y="1545840"/>
            <a:ext cx="10514880" cy="4282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1800" spc="-1" strike="noStrike">
              <a:latin typeface="Arial"/>
            </a:endParaRPr>
          </a:p>
          <a:p>
            <a:pPr marL="228600" indent="-227880">
              <a:lnSpc>
                <a:spcPct val="80000"/>
              </a:lnSpc>
              <a:spcBef>
                <a:spcPts val="1001"/>
              </a:spcBef>
              <a:buClr>
                <a:srgbClr val="040139"/>
              </a:buClr>
              <a:buFont typeface="Arial"/>
              <a:buChar char="•"/>
            </a:pPr>
            <a:r>
              <a:rPr b="0" lang="en-US" sz="2600" spc="-1" strike="noStrike">
                <a:solidFill>
                  <a:srgbClr val="040139"/>
                </a:solidFill>
                <a:latin typeface="Calibri"/>
              </a:rPr>
              <a:t>Формальный результат процесса оценки и признания компетентным органом освоения индивидом определенной образовательной программы и/или практического опыта.</a:t>
            </a:r>
            <a:endParaRPr b="0" lang="en-US" sz="26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600" spc="-1" strike="noStrike">
              <a:latin typeface="Arial"/>
            </a:endParaRPr>
          </a:p>
        </p:txBody>
      </p:sp>
      <p:pic>
        <p:nvPicPr>
          <p:cNvPr id="146" name="Рисунок 4" descr=""/>
          <p:cNvPicPr/>
          <p:nvPr/>
        </p:nvPicPr>
        <p:blipFill>
          <a:blip r:embed="rId1"/>
          <a:stretch/>
        </p:blipFill>
        <p:spPr>
          <a:xfrm>
            <a:off x="0" y="5964120"/>
            <a:ext cx="12192480" cy="893160"/>
          </a:xfrm>
          <a:prstGeom prst="rect">
            <a:avLst/>
          </a:prstGeom>
          <a:ln>
            <a:noFill/>
          </a:ln>
        </p:spPr>
      </p:pic>
      <p:sp>
        <p:nvSpPr>
          <p:cNvPr id="147" name="Line 3"/>
          <p:cNvSpPr/>
          <p:nvPr/>
        </p:nvSpPr>
        <p:spPr>
          <a:xfrm flipH="1" flipV="1">
            <a:off x="13284000" y="799920"/>
            <a:ext cx="23760" cy="5636880"/>
          </a:xfrm>
          <a:prstGeom prst="line">
            <a:avLst/>
          </a:prstGeom>
          <a:ln w="57240">
            <a:solidFill>
              <a:srgbClr val="efd75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3" name="Рисунок 4" descr=""/>
          <p:cNvPicPr/>
          <p:nvPr/>
        </p:nvPicPr>
        <p:blipFill>
          <a:blip r:embed="rId1"/>
          <a:stretch/>
        </p:blipFill>
        <p:spPr>
          <a:xfrm>
            <a:off x="0" y="5964120"/>
            <a:ext cx="12192480" cy="893160"/>
          </a:xfrm>
          <a:prstGeom prst="rect">
            <a:avLst/>
          </a:prstGeom>
          <a:ln>
            <a:noFill/>
          </a:ln>
        </p:spPr>
      </p:pic>
      <p:sp>
        <p:nvSpPr>
          <p:cNvPr id="324" name="Line 1"/>
          <p:cNvSpPr/>
          <p:nvPr/>
        </p:nvSpPr>
        <p:spPr>
          <a:xfrm flipH="1" flipV="1">
            <a:off x="13284000" y="799920"/>
            <a:ext cx="23760" cy="5636880"/>
          </a:xfrm>
          <a:prstGeom prst="line">
            <a:avLst/>
          </a:prstGeom>
          <a:ln w="57240">
            <a:solidFill>
              <a:srgbClr val="efd75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5" name="CustomShape 2"/>
          <p:cNvSpPr/>
          <p:nvPr/>
        </p:nvSpPr>
        <p:spPr>
          <a:xfrm>
            <a:off x="1067760" y="582480"/>
            <a:ext cx="11124360" cy="5380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endParaRPr b="0" lang="en-US" sz="1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endParaRPr b="0" lang="en-US" sz="1800" spc="-1" strike="noStrike">
              <a:latin typeface="Arial"/>
            </a:endParaRPr>
          </a:p>
          <a:p>
            <a:pPr marL="228600" indent="-227880" algn="ctr">
              <a:lnSpc>
                <a:spcPct val="90000"/>
              </a:lnSpc>
              <a:spcBef>
                <a:spcPts val="1001"/>
              </a:spcBef>
            </a:pPr>
            <a:endParaRPr b="0" lang="en-US" sz="1800" spc="-1" strike="noStrike">
              <a:latin typeface="Arial"/>
            </a:endParaRPr>
          </a:p>
          <a:p>
            <a:pPr marL="228600" indent="-227880" algn="ctr">
              <a:lnSpc>
                <a:spcPct val="90000"/>
              </a:lnSpc>
              <a:spcBef>
                <a:spcPts val="1001"/>
              </a:spcBef>
            </a:pPr>
            <a:endParaRPr b="0" lang="en-US" sz="1800" spc="-1" strike="noStrike">
              <a:latin typeface="Arial"/>
            </a:endParaRPr>
          </a:p>
          <a:p>
            <a:pPr marL="228600" indent="-227880" algn="ctr">
              <a:lnSpc>
                <a:spcPct val="90000"/>
              </a:lnSpc>
              <a:spcBef>
                <a:spcPts val="1001"/>
              </a:spcBef>
            </a:pPr>
            <a:endParaRPr b="0" lang="en-US" sz="1800" spc="-1" strike="noStrike">
              <a:latin typeface="Arial"/>
            </a:endParaRPr>
          </a:p>
          <a:p>
            <a:pPr marL="228600" indent="-227880" algn="ctr">
              <a:lnSpc>
                <a:spcPct val="90000"/>
              </a:lnSpc>
              <a:spcBef>
                <a:spcPts val="1001"/>
              </a:spcBef>
            </a:pPr>
            <a:r>
              <a:rPr b="1" lang="en-US" sz="4000" spc="-1" strike="noStrike">
                <a:solidFill>
                  <a:srgbClr val="ffc000"/>
                </a:solidFill>
                <a:latin typeface="Calibri"/>
                <a:ea typeface="DejaVu Sans"/>
              </a:rPr>
              <a:t>Благодарю за внимание!</a:t>
            </a:r>
            <a:endParaRPr b="0" lang="en-US" sz="40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endParaRPr b="0" lang="en-US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622440" y="0"/>
            <a:ext cx="10514880" cy="799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1" lang="en-US" sz="3200" spc="-1" strike="noStrike">
                <a:solidFill>
                  <a:srgbClr val="ffc000"/>
                </a:solidFill>
                <a:latin typeface="Calibri Light"/>
              </a:rPr>
              <a:t>Квалификация:</a:t>
            </a:r>
            <a:endParaRPr b="0" lang="en-US" sz="3200" spc="-1" strike="noStrike">
              <a:latin typeface="Arial"/>
            </a:endParaRPr>
          </a:p>
        </p:txBody>
      </p:sp>
      <p:graphicFrame>
        <p:nvGraphicFramePr>
          <p:cNvPr id="149" name="Table 2"/>
          <p:cNvGraphicFramePr/>
          <p:nvPr/>
        </p:nvGraphicFramePr>
        <p:xfrm>
          <a:off x="254160" y="762120"/>
          <a:ext cx="11251440" cy="4828320"/>
        </p:xfrm>
        <a:graphic>
          <a:graphicData uri="http://schemas.openxmlformats.org/drawingml/2006/table">
            <a:tbl>
              <a:tblPr/>
              <a:tblGrid>
                <a:gridCol w="4651920"/>
                <a:gridCol w="6599880"/>
              </a:tblGrid>
              <a:tr h="3218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Традиционные квалификации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Современные квалификации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</a:tr>
              <a:tr h="3218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Сфокусированы на начальном обучении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Поддерживают обучение в течение всей жизни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218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Определяются обучающими структурами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Определяются заинтересованными сторонами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3218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Основаны на учебной программе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Основаны на результатах обучения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218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Обучение в рамках заданного контекста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Альтернативные траектории обучения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7819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Используются для первого трудоустройства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Используются для различных целей, в т.ч. Записи о трудоустройстве, смене работодателя, дальнейшего обучения и развития карьеры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218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Сфокусированы на молодых учащихся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Для всех типов учащихся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55188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В основном вертикальная последовательность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Горизонтальная и вертикальная последовательность и мобильность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7819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Контролируются единым органом, который часто управляется министерством образования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Включает различные учреждения и заинтересованные стороны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7819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Признаются только полные квалификации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Частичное признание (разделение на блок) является ключевым принципом, в том числе для содействия официальному признанию неформального и спонтанного обучения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</a:tbl>
          </a:graphicData>
        </a:graphic>
      </p:graphicFrame>
      <p:pic>
        <p:nvPicPr>
          <p:cNvPr id="150" name="Рисунок 4" descr=""/>
          <p:cNvPicPr/>
          <p:nvPr/>
        </p:nvPicPr>
        <p:blipFill>
          <a:blip r:embed="rId1"/>
          <a:stretch/>
        </p:blipFill>
        <p:spPr>
          <a:xfrm>
            <a:off x="0" y="5964120"/>
            <a:ext cx="12192480" cy="893160"/>
          </a:xfrm>
          <a:prstGeom prst="rect">
            <a:avLst/>
          </a:prstGeom>
          <a:ln>
            <a:noFill/>
          </a:ln>
        </p:spPr>
      </p:pic>
      <p:sp>
        <p:nvSpPr>
          <p:cNvPr id="151" name="Line 3"/>
          <p:cNvSpPr/>
          <p:nvPr/>
        </p:nvSpPr>
        <p:spPr>
          <a:xfrm flipH="1" flipV="1">
            <a:off x="13260240" y="774000"/>
            <a:ext cx="23760" cy="5636880"/>
          </a:xfrm>
          <a:prstGeom prst="line">
            <a:avLst/>
          </a:prstGeom>
          <a:ln w="57240">
            <a:solidFill>
              <a:srgbClr val="efd75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835560" y="22032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1" lang="en-US" sz="3200" spc="-1" strike="noStrike">
                <a:solidFill>
                  <a:srgbClr val="ffc000"/>
                </a:solidFill>
                <a:latin typeface="Calibri Light"/>
              </a:rPr>
              <a:t>Национальная система квалификаций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53" name="CustomShape 2"/>
          <p:cNvSpPr/>
          <p:nvPr/>
        </p:nvSpPr>
        <p:spPr>
          <a:xfrm>
            <a:off x="835560" y="1355400"/>
            <a:ext cx="10514880" cy="4282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90000"/>
              </a:lnSpc>
            </a:pPr>
            <a:endParaRPr b="0" lang="en-US" sz="1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buClr>
                <a:srgbClr val="040139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40139"/>
                </a:solidFill>
                <a:latin typeface="Calibri"/>
              </a:rPr>
              <a:t>Системы квалификации включают все аспекты деятельности той или иной страны, которые приводят к признанию обучения. Эти системы включают в себя средства разработки и операционализации национальной или региональной политики в отношении квалификации, институциональных механизмов, процессов обеспечения качества, оценки и процессов присуждения и признания профессиональных навыков и других механизмов, которые связывают образование и обучение с рынком труда и гражданским обществом.  Национальные квалификационные системы могут быть более или менее интегрированы и последовательны. 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latin typeface="Arial"/>
            </a:endParaRPr>
          </a:p>
        </p:txBody>
      </p:sp>
      <p:pic>
        <p:nvPicPr>
          <p:cNvPr id="154" name="Рисунок 4" descr=""/>
          <p:cNvPicPr/>
          <p:nvPr/>
        </p:nvPicPr>
        <p:blipFill>
          <a:blip r:embed="rId1"/>
          <a:stretch/>
        </p:blipFill>
        <p:spPr>
          <a:xfrm>
            <a:off x="0" y="5964120"/>
            <a:ext cx="12192480" cy="893160"/>
          </a:xfrm>
          <a:prstGeom prst="rect">
            <a:avLst/>
          </a:prstGeom>
          <a:ln>
            <a:noFill/>
          </a:ln>
        </p:spPr>
      </p:pic>
      <p:sp>
        <p:nvSpPr>
          <p:cNvPr id="155" name="Line 3"/>
          <p:cNvSpPr/>
          <p:nvPr/>
        </p:nvSpPr>
        <p:spPr>
          <a:xfrm flipH="1" flipV="1">
            <a:off x="13284000" y="799920"/>
            <a:ext cx="23760" cy="5636880"/>
          </a:xfrm>
          <a:prstGeom prst="line">
            <a:avLst/>
          </a:prstGeom>
          <a:ln w="57240">
            <a:solidFill>
              <a:srgbClr val="efd75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>
            <a:off x="862560" y="640080"/>
            <a:ext cx="10506240" cy="4554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3200" spc="-1" strike="noStrike">
                <a:solidFill>
                  <a:srgbClr val="ffc000"/>
                </a:solidFill>
                <a:latin typeface="Calibri Light"/>
              </a:rPr>
              <a:t>Варианты Национальных квалификационных структур:</a:t>
            </a:r>
            <a:endParaRPr b="0" lang="en-US" sz="3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3200" spc="-1" strike="noStrike">
                <a:solidFill>
                  <a:srgbClr val="ffc000"/>
                </a:solidFill>
                <a:latin typeface="Calibri Light"/>
              </a:rPr>
              <a:t>структура Национальной системы квалификаций Польши</a:t>
            </a:r>
            <a:endParaRPr b="0" lang="en-US" sz="3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endParaRPr b="0" lang="en-US" sz="3200" spc="-1" strike="noStrike">
              <a:latin typeface="Arial"/>
            </a:endParaRPr>
          </a:p>
          <a:p>
            <a:pPr marL="228600" indent="457200">
              <a:lnSpc>
                <a:spcPct val="120000"/>
              </a:lnSpc>
              <a:buClr>
                <a:srgbClr val="002060"/>
              </a:buClr>
              <a:buFont typeface="Arial"/>
              <a:buChar char="•"/>
            </a:pPr>
            <a:r>
              <a:rPr b="0" lang="en-US" sz="2200" spc="-1" strike="noStrike" u="sng">
                <a:solidFill>
                  <a:srgbClr val="002060"/>
                </a:solidFill>
                <a:uFillTx/>
                <a:latin typeface="Calibri"/>
              </a:rPr>
              <a:t>Национальная рамка квалификаций</a:t>
            </a:r>
            <a:endParaRPr b="0" lang="en-US" sz="2200" spc="-1" strike="noStrike">
              <a:latin typeface="Arial"/>
            </a:endParaRPr>
          </a:p>
          <a:p>
            <a:pPr marL="228600" indent="457200">
              <a:lnSpc>
                <a:spcPct val="120000"/>
              </a:lnSpc>
              <a:buClr>
                <a:srgbClr val="002060"/>
              </a:buClr>
              <a:buFont typeface="Arial"/>
              <a:buChar char="•"/>
            </a:pPr>
            <a:r>
              <a:rPr b="0" lang="en-US" sz="2200" spc="-1" strike="noStrike" u="sng">
                <a:solidFill>
                  <a:srgbClr val="002060"/>
                </a:solidFill>
                <a:uFillTx/>
                <a:latin typeface="Calibri"/>
              </a:rPr>
              <a:t>Профессиональные стандарты</a:t>
            </a:r>
            <a:endParaRPr b="0" lang="en-US" sz="2200" spc="-1" strike="noStrike">
              <a:latin typeface="Arial"/>
            </a:endParaRPr>
          </a:p>
          <a:p>
            <a:pPr marL="228600" indent="457200">
              <a:lnSpc>
                <a:spcPct val="120000"/>
              </a:lnSpc>
              <a:buClr>
                <a:srgbClr val="002060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002060"/>
                </a:solidFill>
                <a:latin typeface="Calibri"/>
              </a:rPr>
              <a:t>Секторальные квалификационные рамки</a:t>
            </a:r>
            <a:endParaRPr b="0" lang="en-US" sz="2200" spc="-1" strike="noStrike">
              <a:latin typeface="Arial"/>
            </a:endParaRPr>
          </a:p>
          <a:p>
            <a:pPr marL="228600" indent="457200">
              <a:lnSpc>
                <a:spcPct val="120000"/>
              </a:lnSpc>
              <a:buClr>
                <a:srgbClr val="002060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002060"/>
                </a:solidFill>
                <a:latin typeface="Calibri"/>
              </a:rPr>
              <a:t>Регистр квалификаций</a:t>
            </a:r>
            <a:endParaRPr b="0" lang="en-US" sz="2200" spc="-1" strike="noStrike">
              <a:latin typeface="Arial"/>
            </a:endParaRPr>
          </a:p>
          <a:p>
            <a:pPr marL="228600" indent="457200">
              <a:lnSpc>
                <a:spcPct val="120000"/>
              </a:lnSpc>
            </a:pPr>
            <a:endParaRPr b="0" lang="en-US" sz="2200" spc="-1" strike="noStrike">
              <a:latin typeface="Arial"/>
            </a:endParaRPr>
          </a:p>
          <a:p>
            <a:pPr marL="228600" indent="457200">
              <a:lnSpc>
                <a:spcPct val="120000"/>
              </a:lnSpc>
            </a:pPr>
            <a:endParaRPr b="0" lang="en-US" sz="2200" spc="-1" strike="noStrike">
              <a:latin typeface="Arial"/>
            </a:endParaRPr>
          </a:p>
          <a:p>
            <a:pPr marL="228600" indent="457200">
              <a:lnSpc>
                <a:spcPct val="120000"/>
              </a:lnSpc>
            </a:pPr>
            <a:endParaRPr b="0" lang="en-US" sz="2200" spc="-1" strike="noStrike">
              <a:latin typeface="Arial"/>
            </a:endParaRPr>
          </a:p>
        </p:txBody>
      </p:sp>
      <p:pic>
        <p:nvPicPr>
          <p:cNvPr id="157" name="Рисунок 9" descr=""/>
          <p:cNvPicPr/>
          <p:nvPr/>
        </p:nvPicPr>
        <p:blipFill>
          <a:blip r:embed="rId1"/>
          <a:stretch/>
        </p:blipFill>
        <p:spPr>
          <a:xfrm>
            <a:off x="0" y="5964120"/>
            <a:ext cx="12192480" cy="8931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1981080" y="1428840"/>
            <a:ext cx="8228880" cy="4696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3200" spc="-1" strike="noStrike">
                <a:solidFill>
                  <a:srgbClr val="ffc000"/>
                </a:solidFill>
                <a:latin typeface="Calibri Light"/>
              </a:rPr>
              <a:t>Варианты Национальных квалификационных структур:</a:t>
            </a:r>
            <a:endParaRPr b="0" lang="en-US" sz="3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3200" spc="-1" strike="noStrike">
                <a:solidFill>
                  <a:srgbClr val="ffc000"/>
                </a:solidFill>
                <a:latin typeface="Calibri Light"/>
              </a:rPr>
              <a:t>структура Национальной системы квалификаций Литвы</a:t>
            </a:r>
            <a:endParaRPr b="0" lang="en-US" sz="3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endParaRPr b="0" lang="en-US" sz="3200" spc="-1" strike="noStrike">
              <a:latin typeface="Arial"/>
            </a:endParaRPr>
          </a:p>
          <a:p>
            <a:pPr marL="228600" indent="457200">
              <a:lnSpc>
                <a:spcPct val="120000"/>
              </a:lnSpc>
              <a:buClr>
                <a:srgbClr val="002060"/>
              </a:buClr>
              <a:buFont typeface="Arial"/>
              <a:buChar char="•"/>
            </a:pPr>
            <a:r>
              <a:rPr b="0" lang="en-US" sz="2200" spc="-1" strike="noStrike" u="sng">
                <a:solidFill>
                  <a:srgbClr val="002060"/>
                </a:solidFill>
                <a:uFillTx/>
                <a:latin typeface="Calibri"/>
              </a:rPr>
              <a:t>Национальная рамка квалификаций</a:t>
            </a:r>
            <a:endParaRPr b="0" lang="en-US" sz="2200" spc="-1" strike="noStrike">
              <a:latin typeface="Arial"/>
            </a:endParaRPr>
          </a:p>
          <a:p>
            <a:pPr marL="228600" indent="457200">
              <a:lnSpc>
                <a:spcPct val="120000"/>
              </a:lnSpc>
              <a:buClr>
                <a:srgbClr val="002060"/>
              </a:buClr>
              <a:buFont typeface="Arial"/>
              <a:buChar char="•"/>
            </a:pPr>
            <a:r>
              <a:rPr b="0" lang="en-US" sz="2200" spc="-1" strike="noStrike" u="sng">
                <a:solidFill>
                  <a:srgbClr val="002060"/>
                </a:solidFill>
                <a:uFillTx/>
                <a:latin typeface="Calibri"/>
              </a:rPr>
              <a:t>Профессиональные стандарты</a:t>
            </a:r>
            <a:r>
              <a:rPr b="0" lang="en-US" sz="2200" spc="-1" strike="noStrike">
                <a:solidFill>
                  <a:srgbClr val="002060"/>
                </a:solidFill>
                <a:latin typeface="Calibri"/>
              </a:rPr>
              <a:t>, позволяющие признавать не только формальное и неформальное обучение, но и практически приобретенные умения/навыки. </a:t>
            </a:r>
            <a:endParaRPr b="0" lang="en-US" sz="2200" spc="-1" strike="noStrike">
              <a:latin typeface="Arial"/>
            </a:endParaRPr>
          </a:p>
          <a:p>
            <a:pPr marL="228600" indent="457200">
              <a:lnSpc>
                <a:spcPct val="120000"/>
              </a:lnSpc>
              <a:buClr>
                <a:srgbClr val="002060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002060"/>
                </a:solidFill>
                <a:latin typeface="Calibri"/>
              </a:rPr>
              <a:t>Оценивание квалификаций и институты оценивания</a:t>
            </a:r>
            <a:endParaRPr b="0" lang="en-US" sz="2200" spc="-1" strike="noStrike">
              <a:latin typeface="Arial"/>
            </a:endParaRPr>
          </a:p>
          <a:p>
            <a:pPr marL="228600" indent="457200">
              <a:lnSpc>
                <a:spcPct val="120000"/>
              </a:lnSpc>
              <a:buClr>
                <a:srgbClr val="002060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002060"/>
                </a:solidFill>
                <a:latin typeface="Calibri"/>
              </a:rPr>
              <a:t>Институты управления системой квалификаций</a:t>
            </a:r>
            <a:endParaRPr b="0" lang="en-US" sz="2200" spc="-1" strike="noStrike">
              <a:latin typeface="Arial"/>
            </a:endParaRPr>
          </a:p>
          <a:p>
            <a:pPr>
              <a:lnSpc>
                <a:spcPct val="120000"/>
              </a:lnSpc>
            </a:pPr>
            <a:endParaRPr b="0" lang="en-US" sz="2200" spc="-1" strike="noStrike">
              <a:latin typeface="Arial"/>
            </a:endParaRPr>
          </a:p>
          <a:p>
            <a:pPr>
              <a:lnSpc>
                <a:spcPct val="120000"/>
              </a:lnSpc>
            </a:pPr>
            <a:endParaRPr b="0" lang="en-US" sz="2200" spc="-1" strike="noStrike">
              <a:latin typeface="Arial"/>
            </a:endParaRPr>
          </a:p>
          <a:p>
            <a:pPr>
              <a:lnSpc>
                <a:spcPct val="120000"/>
              </a:lnSpc>
            </a:pPr>
            <a:endParaRPr b="0" lang="en-US" sz="2200" spc="-1" strike="noStrike">
              <a:latin typeface="Arial"/>
            </a:endParaRPr>
          </a:p>
        </p:txBody>
      </p:sp>
      <p:pic>
        <p:nvPicPr>
          <p:cNvPr id="159" name="Рисунок 9" descr=""/>
          <p:cNvPicPr/>
          <p:nvPr/>
        </p:nvPicPr>
        <p:blipFill>
          <a:blip r:embed="rId1"/>
          <a:stretch/>
        </p:blipFill>
        <p:spPr>
          <a:xfrm>
            <a:off x="0" y="5964120"/>
            <a:ext cx="12192480" cy="8931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897120" y="617760"/>
            <a:ext cx="10713240" cy="4696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3200" spc="-1" strike="noStrike">
                <a:solidFill>
                  <a:srgbClr val="ffc000"/>
                </a:solidFill>
                <a:latin typeface="Calibri Light"/>
              </a:rPr>
              <a:t>Варианты Национальных квалификационных структур:</a:t>
            </a:r>
            <a:endParaRPr b="0" lang="en-US" sz="3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r>
              <a:rPr b="1" lang="en-US" sz="3200" spc="-1" strike="noStrike">
                <a:solidFill>
                  <a:srgbClr val="ffc000"/>
                </a:solidFill>
                <a:latin typeface="Calibri Light"/>
              </a:rPr>
              <a:t>структура Национальной системы квалификаций РФ</a:t>
            </a:r>
            <a:endParaRPr b="0" lang="en-US" sz="3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</a:pPr>
            <a:endParaRPr b="0" lang="en-US" sz="3200" spc="-1" strike="noStrike">
              <a:latin typeface="Arial"/>
            </a:endParaRPr>
          </a:p>
          <a:p>
            <a:pPr marL="228600" indent="457200">
              <a:lnSpc>
                <a:spcPct val="120000"/>
              </a:lnSpc>
              <a:buClr>
                <a:srgbClr val="00206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2060"/>
                </a:solidFill>
                <a:latin typeface="Calibri"/>
              </a:rPr>
              <a:t>Перечень областей профессиональной деятельности</a:t>
            </a:r>
            <a:endParaRPr b="0" lang="en-US" sz="2400" spc="-1" strike="noStrike">
              <a:latin typeface="Arial"/>
            </a:endParaRPr>
          </a:p>
          <a:p>
            <a:pPr marL="228600" indent="457200">
              <a:lnSpc>
                <a:spcPct val="120000"/>
              </a:lnSpc>
              <a:buClr>
                <a:srgbClr val="002060"/>
              </a:buClr>
              <a:buFont typeface="Arial"/>
              <a:buChar char="•"/>
            </a:pPr>
            <a:r>
              <a:rPr b="0" lang="en-US" sz="2400" spc="-1" strike="noStrike" u="sng">
                <a:solidFill>
                  <a:srgbClr val="002060"/>
                </a:solidFill>
                <a:uFillTx/>
                <a:latin typeface="Calibri"/>
              </a:rPr>
              <a:t>Профессиональные стандарты</a:t>
            </a:r>
            <a:endParaRPr b="0" lang="en-US" sz="2400" spc="-1" strike="noStrike">
              <a:latin typeface="Arial"/>
            </a:endParaRPr>
          </a:p>
          <a:p>
            <a:pPr marL="228600" indent="457200">
              <a:lnSpc>
                <a:spcPct val="120000"/>
              </a:lnSpc>
              <a:buClr>
                <a:srgbClr val="002060"/>
              </a:buClr>
              <a:buFont typeface="Arial"/>
              <a:buChar char="•"/>
            </a:pPr>
            <a:r>
              <a:rPr b="0" lang="en-US" sz="2400" spc="-1" strike="noStrike" u="sng">
                <a:solidFill>
                  <a:srgbClr val="002060"/>
                </a:solidFill>
                <a:uFillTx/>
                <a:latin typeface="Calibri"/>
              </a:rPr>
              <a:t>Процедуры признания профессиональных стандартов</a:t>
            </a:r>
            <a:endParaRPr b="0" lang="en-US" sz="2400" spc="-1" strike="noStrike">
              <a:latin typeface="Arial"/>
            </a:endParaRPr>
          </a:p>
          <a:p>
            <a:pPr marL="228600" indent="457200">
              <a:lnSpc>
                <a:spcPct val="120000"/>
              </a:lnSpc>
              <a:buClr>
                <a:srgbClr val="002060"/>
              </a:buClr>
              <a:buFont typeface="Arial"/>
              <a:buChar char="•"/>
            </a:pPr>
            <a:r>
              <a:rPr b="0" lang="en-US" sz="2400" spc="-1" strike="noStrike" u="sng">
                <a:solidFill>
                  <a:srgbClr val="002060"/>
                </a:solidFill>
                <a:uFillTx/>
                <a:latin typeface="Calibri"/>
              </a:rPr>
              <a:t>Национальная рамка квалификаций</a:t>
            </a:r>
            <a:endParaRPr b="0" lang="en-US" sz="2400" spc="-1" strike="noStrike">
              <a:latin typeface="Arial"/>
            </a:endParaRPr>
          </a:p>
          <a:p>
            <a:pPr marL="228600" indent="457200">
              <a:lnSpc>
                <a:spcPct val="120000"/>
              </a:lnSpc>
              <a:buClr>
                <a:srgbClr val="00206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2060"/>
                </a:solidFill>
                <a:latin typeface="Calibri"/>
              </a:rPr>
              <a:t>Каталог  квалификаций</a:t>
            </a:r>
            <a:endParaRPr b="0" lang="en-US" sz="2400" spc="-1" strike="noStrike">
              <a:latin typeface="Arial"/>
            </a:endParaRPr>
          </a:p>
          <a:p>
            <a:pPr marL="228600" indent="457200">
              <a:lnSpc>
                <a:spcPct val="120000"/>
              </a:lnSpc>
              <a:buClr>
                <a:srgbClr val="00206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2060"/>
                </a:solidFill>
                <a:latin typeface="Calibri"/>
              </a:rPr>
              <a:t>Системы обеспечения качества квалификаций, включая валидацию результатов формального образования, неформального обучения, трудового опыта </a:t>
            </a:r>
            <a:endParaRPr b="0" lang="en-US" sz="2400" spc="-1" strike="noStrike">
              <a:latin typeface="Arial"/>
            </a:endParaRPr>
          </a:p>
        </p:txBody>
      </p:sp>
      <p:pic>
        <p:nvPicPr>
          <p:cNvPr id="161" name="Рисунок 9" descr=""/>
          <p:cNvPicPr/>
          <p:nvPr/>
        </p:nvPicPr>
        <p:blipFill>
          <a:blip r:embed="rId1"/>
          <a:stretch/>
        </p:blipFill>
        <p:spPr>
          <a:xfrm>
            <a:off x="0" y="5964120"/>
            <a:ext cx="12192480" cy="8931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3675</TotalTime>
  <Application>LibreOffice/6.2.3.2$Linux_X86_64 LibreOffice_project/20$Build-2</Application>
  <Words>3416</Words>
  <Paragraphs>457</Paragraphs>
  <Company>SPecialiST RePack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2018-11-10T17:10:55Z</dcterms:created>
  <dc:creator>Svetlana Sirmbard</dc:creator>
  <dc:description/>
  <dc:language>en-US</dc:language>
  <cp:lastModifiedBy/>
  <dcterms:modified xsi:type="dcterms:W3CDTF">2019-06-24T15:44:50Z</dcterms:modified>
  <cp:revision>50</cp:revision>
  <dc:subject/>
  <dc:title>Раз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SPecialiST RePack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35</vt:i4>
  </property>
  <property fmtid="{D5CDD505-2E9C-101B-9397-08002B2CF9AE}" pid="9" name="PresentationFormat">
    <vt:lpwstr>Широкоэкранный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40</vt:i4>
  </property>
</Properties>
</file>