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6" r:id="rId3"/>
    <p:sldId id="258" r:id="rId4"/>
    <p:sldId id="259" r:id="rId5"/>
    <p:sldId id="264" r:id="rId6"/>
    <p:sldId id="265" r:id="rId7"/>
    <p:sldId id="273" r:id="rId8"/>
    <p:sldId id="267" r:id="rId9"/>
    <p:sldId id="268" r:id="rId10"/>
    <p:sldId id="269" r:id="rId11"/>
    <p:sldId id="275" r:id="rId12"/>
    <p:sldId id="280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4363A-6582-4A85-AA5C-F3EF7C8D1D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500A3B-E8DF-4FDB-95DD-94905F84987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Социальное партнерство – участие в проведении практики  предпринимателей, мотивационные встречи со студентами</a:t>
          </a:r>
          <a:endParaRPr lang="ru-RU" sz="1400" b="1" dirty="0">
            <a:solidFill>
              <a:srgbClr val="002060"/>
            </a:solidFill>
          </a:endParaRPr>
        </a:p>
      </dgm:t>
    </dgm:pt>
    <dgm:pt modelId="{080DBFA3-9EDE-4BD7-9315-F1DA9D0A7E2D}" type="parTrans" cxnId="{820F75B8-A801-4595-91D5-6D7FE8ADA290}">
      <dgm:prSet/>
      <dgm:spPr/>
      <dgm:t>
        <a:bodyPr/>
        <a:lstStyle/>
        <a:p>
          <a:endParaRPr lang="ru-RU"/>
        </a:p>
      </dgm:t>
    </dgm:pt>
    <dgm:pt modelId="{76EF08BB-DAB7-4540-B750-9005A641A528}" type="sibTrans" cxnId="{820F75B8-A801-4595-91D5-6D7FE8ADA290}">
      <dgm:prSet/>
      <dgm:spPr/>
      <dgm:t>
        <a:bodyPr/>
        <a:lstStyle/>
        <a:p>
          <a:endParaRPr lang="ru-RU"/>
        </a:p>
      </dgm:t>
    </dgm:pt>
    <dgm:pt modelId="{5964A704-B5D1-4022-9F60-4C50DC4592E2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</a:rPr>
            <a:t>Постановка производственных задач </a:t>
          </a:r>
          <a:endParaRPr lang="ru-RU" sz="1600" b="1" dirty="0">
            <a:solidFill>
              <a:srgbClr val="002060"/>
            </a:solidFill>
          </a:endParaRPr>
        </a:p>
      </dgm:t>
    </dgm:pt>
    <dgm:pt modelId="{F7D801B8-F03A-4843-8EED-93F735C0D736}" type="parTrans" cxnId="{88C78192-69FC-4BB7-AD9D-0D9CF24F31B6}">
      <dgm:prSet/>
      <dgm:spPr/>
      <dgm:t>
        <a:bodyPr/>
        <a:lstStyle/>
        <a:p>
          <a:endParaRPr lang="ru-RU"/>
        </a:p>
      </dgm:t>
    </dgm:pt>
    <dgm:pt modelId="{F87740E7-345B-493D-9E1A-A5402C55C24C}" type="sibTrans" cxnId="{88C78192-69FC-4BB7-AD9D-0D9CF24F31B6}">
      <dgm:prSet/>
      <dgm:spPr/>
      <dgm:t>
        <a:bodyPr/>
        <a:lstStyle/>
        <a:p>
          <a:endParaRPr lang="ru-RU"/>
        </a:p>
      </dgm:t>
    </dgm:pt>
    <dgm:pt modelId="{4DF96E46-9F07-44B9-84BD-B2DAB047110F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</a:rPr>
            <a:t>Определение формата работы, разработка мобильного приложения</a:t>
          </a:r>
          <a:endParaRPr lang="ru-RU" sz="1600" b="1" dirty="0">
            <a:solidFill>
              <a:srgbClr val="002060"/>
            </a:solidFill>
          </a:endParaRPr>
        </a:p>
      </dgm:t>
    </dgm:pt>
    <dgm:pt modelId="{4FB348C7-EB59-4876-8AB1-E1EB978500D7}" type="parTrans" cxnId="{F36CAC13-C528-46A9-AB37-39E56B906ABE}">
      <dgm:prSet/>
      <dgm:spPr/>
      <dgm:t>
        <a:bodyPr/>
        <a:lstStyle/>
        <a:p>
          <a:endParaRPr lang="ru-RU"/>
        </a:p>
      </dgm:t>
    </dgm:pt>
    <dgm:pt modelId="{EA030C1A-F0BA-40A7-847C-2A76589389BD}" type="sibTrans" cxnId="{F36CAC13-C528-46A9-AB37-39E56B906ABE}">
      <dgm:prSet/>
      <dgm:spPr/>
      <dgm:t>
        <a:bodyPr/>
        <a:lstStyle/>
        <a:p>
          <a:endParaRPr lang="ru-RU"/>
        </a:p>
      </dgm:t>
    </dgm:pt>
    <dgm:pt modelId="{768339D9-5B35-428D-9AFF-B3891E4FB8A8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</a:rPr>
            <a:t>Составление графика посещений объектов, разбивка на группы</a:t>
          </a:r>
          <a:endParaRPr lang="ru-RU" sz="1600" b="1" dirty="0">
            <a:solidFill>
              <a:srgbClr val="002060"/>
            </a:solidFill>
          </a:endParaRPr>
        </a:p>
      </dgm:t>
    </dgm:pt>
    <dgm:pt modelId="{59FC5DC9-7720-4057-A1FA-52623FED8834}" type="parTrans" cxnId="{CF75615A-72EC-4D6E-97BD-4C7A0C2E5E00}">
      <dgm:prSet/>
      <dgm:spPr/>
      <dgm:t>
        <a:bodyPr/>
        <a:lstStyle/>
        <a:p>
          <a:endParaRPr lang="ru-RU"/>
        </a:p>
      </dgm:t>
    </dgm:pt>
    <dgm:pt modelId="{A456BE35-72FF-47AF-947D-8CF8E0EDBD39}" type="sibTrans" cxnId="{CF75615A-72EC-4D6E-97BD-4C7A0C2E5E00}">
      <dgm:prSet/>
      <dgm:spPr/>
      <dgm:t>
        <a:bodyPr/>
        <a:lstStyle/>
        <a:p>
          <a:endParaRPr lang="ru-RU"/>
        </a:p>
      </dgm:t>
    </dgm:pt>
    <dgm:pt modelId="{5DC395FE-E5C2-4635-803E-06ADBC19D12C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Встреча со студентами ПК МУКР, участие в конференции по обеспечению информационной безопасности, примеры успешных практик</a:t>
          </a:r>
          <a:endParaRPr lang="ru-RU" sz="1400" b="1" dirty="0">
            <a:solidFill>
              <a:srgbClr val="002060"/>
            </a:solidFill>
          </a:endParaRPr>
        </a:p>
      </dgm:t>
    </dgm:pt>
    <dgm:pt modelId="{C67408EB-AEFE-453A-ABB0-AE35DC4AA8DE}" type="sibTrans" cxnId="{4C4F344B-FB02-4FFA-9417-874A4E60131B}">
      <dgm:prSet/>
      <dgm:spPr/>
      <dgm:t>
        <a:bodyPr/>
        <a:lstStyle/>
        <a:p>
          <a:endParaRPr lang="ru-RU"/>
        </a:p>
      </dgm:t>
    </dgm:pt>
    <dgm:pt modelId="{6C3820A3-EAEB-456F-87FB-8AB3B89F76EA}" type="parTrans" cxnId="{4C4F344B-FB02-4FFA-9417-874A4E60131B}">
      <dgm:prSet/>
      <dgm:spPr/>
      <dgm:t>
        <a:bodyPr/>
        <a:lstStyle/>
        <a:p>
          <a:endParaRPr lang="ru-RU"/>
        </a:p>
      </dgm:t>
    </dgm:pt>
    <dgm:pt modelId="{92A47F29-C0BA-42A6-85AE-AFD6E26BE9C4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</a:rPr>
            <a:t>Договоренность сторон </a:t>
          </a:r>
          <a:endParaRPr lang="ru-RU" sz="1600" b="1" dirty="0">
            <a:solidFill>
              <a:srgbClr val="002060"/>
            </a:solidFill>
          </a:endParaRPr>
        </a:p>
      </dgm:t>
    </dgm:pt>
    <dgm:pt modelId="{2BE4F913-B0A9-47F8-A609-3ABAB23E2887}" type="sibTrans" cxnId="{259BE7FC-DAAA-40D0-A883-DE02BE3D3DBF}">
      <dgm:prSet/>
      <dgm:spPr/>
      <dgm:t>
        <a:bodyPr/>
        <a:lstStyle/>
        <a:p>
          <a:endParaRPr lang="ru-RU"/>
        </a:p>
      </dgm:t>
    </dgm:pt>
    <dgm:pt modelId="{B7EE912A-6C37-40B8-B04F-6A1561A00EE0}" type="parTrans" cxnId="{259BE7FC-DAAA-40D0-A883-DE02BE3D3DBF}">
      <dgm:prSet/>
      <dgm:spPr/>
      <dgm:t>
        <a:bodyPr/>
        <a:lstStyle/>
        <a:p>
          <a:endParaRPr lang="ru-RU"/>
        </a:p>
      </dgm:t>
    </dgm:pt>
    <dgm:pt modelId="{ED1CB9D0-0843-49CD-8C14-E34E2EC7E8B6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</a:rPr>
            <a:t>Соглашение о сотрудничестве ( Профориентация, производственная практика)</a:t>
          </a:r>
          <a:endParaRPr lang="ru-RU" sz="1600" b="1" dirty="0">
            <a:solidFill>
              <a:srgbClr val="002060"/>
            </a:solidFill>
          </a:endParaRPr>
        </a:p>
      </dgm:t>
    </dgm:pt>
    <dgm:pt modelId="{1FAFB635-03F6-4141-A11E-B737F7BB853E}" type="sibTrans" cxnId="{8EEAD477-4B6B-49FF-9311-89A68577DEF2}">
      <dgm:prSet/>
      <dgm:spPr/>
      <dgm:t>
        <a:bodyPr/>
        <a:lstStyle/>
        <a:p>
          <a:endParaRPr lang="ru-RU"/>
        </a:p>
      </dgm:t>
    </dgm:pt>
    <dgm:pt modelId="{5BB7B83B-4821-47C9-B1B4-66AF70410899}" type="parTrans" cxnId="{8EEAD477-4B6B-49FF-9311-89A68577DEF2}">
      <dgm:prSet/>
      <dgm:spPr/>
      <dgm:t>
        <a:bodyPr/>
        <a:lstStyle/>
        <a:p>
          <a:endParaRPr lang="ru-RU"/>
        </a:p>
      </dgm:t>
    </dgm:pt>
    <dgm:pt modelId="{5002BF2B-923C-4CF6-9460-D0E2DEBC3ABC}" type="pres">
      <dgm:prSet presAssocID="{28D4363A-6582-4A85-AA5C-F3EF7C8D1D2E}" presName="linear" presStyleCnt="0">
        <dgm:presLayoutVars>
          <dgm:animLvl val="lvl"/>
          <dgm:resizeHandles val="exact"/>
        </dgm:presLayoutVars>
      </dgm:prSet>
      <dgm:spPr/>
    </dgm:pt>
    <dgm:pt modelId="{482BA1B7-F19E-42B1-AEA9-E4573B070DAF}" type="pres">
      <dgm:prSet presAssocID="{ED1CB9D0-0843-49CD-8C14-E34E2EC7E8B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A244B-EC56-4F44-B05E-C2D964840FE7}" type="pres">
      <dgm:prSet presAssocID="{1FAFB635-03F6-4141-A11E-B737F7BB853E}" presName="spacer" presStyleCnt="0"/>
      <dgm:spPr/>
    </dgm:pt>
    <dgm:pt modelId="{529DE28A-9CF5-48A0-A8A6-402C6546AB23}" type="pres">
      <dgm:prSet presAssocID="{92A47F29-C0BA-42A6-85AE-AFD6E26BE9C4}" presName="parentText" presStyleLbl="node1" presStyleIdx="1" presStyleCnt="7" custScaleY="59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06129-82F6-4BB3-82C5-2A814912E9B8}" type="pres">
      <dgm:prSet presAssocID="{2BE4F913-B0A9-47F8-A609-3ABAB23E2887}" presName="spacer" presStyleCnt="0"/>
      <dgm:spPr/>
    </dgm:pt>
    <dgm:pt modelId="{82E997E6-FD2D-4637-B723-67DD5B6D3866}" type="pres">
      <dgm:prSet presAssocID="{5DC395FE-E5C2-4635-803E-06ADBC19D12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0DBEE-A631-46FE-831B-BB68B7447784}" type="pres">
      <dgm:prSet presAssocID="{C67408EB-AEFE-453A-ABB0-AE35DC4AA8DE}" presName="spacer" presStyleCnt="0"/>
      <dgm:spPr/>
    </dgm:pt>
    <dgm:pt modelId="{907C916B-6FC6-41BD-9AC0-367CF35E6540}" type="pres">
      <dgm:prSet presAssocID="{06500A3B-E8DF-4FDB-95DD-94905F84987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27FB1-7D14-49B7-A1FD-23A4DFCFB973}" type="pres">
      <dgm:prSet presAssocID="{76EF08BB-DAB7-4540-B750-9005A641A528}" presName="spacer" presStyleCnt="0"/>
      <dgm:spPr/>
    </dgm:pt>
    <dgm:pt modelId="{9D5CC734-50E6-4CEC-B502-B1541819E9B7}" type="pres">
      <dgm:prSet presAssocID="{5964A704-B5D1-4022-9F60-4C50DC4592E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FFB9B32-1B67-4315-ADCF-B5CE72BE6BFD}" type="pres">
      <dgm:prSet presAssocID="{F87740E7-345B-493D-9E1A-A5402C55C24C}" presName="spacer" presStyleCnt="0"/>
      <dgm:spPr/>
    </dgm:pt>
    <dgm:pt modelId="{CAABD87E-DCAC-4134-BF31-7C6702182244}" type="pres">
      <dgm:prSet presAssocID="{4DF96E46-9F07-44B9-84BD-B2DAB047110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4A591AD-1C26-425F-9D95-D156E52E56EF}" type="pres">
      <dgm:prSet presAssocID="{EA030C1A-F0BA-40A7-847C-2A76589389BD}" presName="spacer" presStyleCnt="0"/>
      <dgm:spPr/>
    </dgm:pt>
    <dgm:pt modelId="{EFF00AE3-D029-4654-BA7C-26B99F3CD7FE}" type="pres">
      <dgm:prSet presAssocID="{768339D9-5B35-428D-9AFF-B3891E4FB8A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20F75B8-A801-4595-91D5-6D7FE8ADA290}" srcId="{28D4363A-6582-4A85-AA5C-F3EF7C8D1D2E}" destId="{06500A3B-E8DF-4FDB-95DD-94905F84987A}" srcOrd="3" destOrd="0" parTransId="{080DBFA3-9EDE-4BD7-9315-F1DA9D0A7E2D}" sibTransId="{76EF08BB-DAB7-4540-B750-9005A641A528}"/>
    <dgm:cxn modelId="{8EEAD477-4B6B-49FF-9311-89A68577DEF2}" srcId="{28D4363A-6582-4A85-AA5C-F3EF7C8D1D2E}" destId="{ED1CB9D0-0843-49CD-8C14-E34E2EC7E8B6}" srcOrd="0" destOrd="0" parTransId="{5BB7B83B-4821-47C9-B1B4-66AF70410899}" sibTransId="{1FAFB635-03F6-4141-A11E-B737F7BB853E}"/>
    <dgm:cxn modelId="{F36CAC13-C528-46A9-AB37-39E56B906ABE}" srcId="{28D4363A-6582-4A85-AA5C-F3EF7C8D1D2E}" destId="{4DF96E46-9F07-44B9-84BD-B2DAB047110F}" srcOrd="5" destOrd="0" parTransId="{4FB348C7-EB59-4876-8AB1-E1EB978500D7}" sibTransId="{EA030C1A-F0BA-40A7-847C-2A76589389BD}"/>
    <dgm:cxn modelId="{8B7361DA-8EBE-4682-99F6-BEFD6063079D}" type="presOf" srcId="{4DF96E46-9F07-44B9-84BD-B2DAB047110F}" destId="{CAABD87E-DCAC-4134-BF31-7C6702182244}" srcOrd="0" destOrd="0" presId="urn:microsoft.com/office/officeart/2005/8/layout/vList2"/>
    <dgm:cxn modelId="{558C5027-C0CA-46D1-8684-610E9D78545A}" type="presOf" srcId="{5964A704-B5D1-4022-9F60-4C50DC4592E2}" destId="{9D5CC734-50E6-4CEC-B502-B1541819E9B7}" srcOrd="0" destOrd="0" presId="urn:microsoft.com/office/officeart/2005/8/layout/vList2"/>
    <dgm:cxn modelId="{69DF7A29-234F-4B1D-BD39-AA8C9356BBAB}" type="presOf" srcId="{28D4363A-6582-4A85-AA5C-F3EF7C8D1D2E}" destId="{5002BF2B-923C-4CF6-9460-D0E2DEBC3ABC}" srcOrd="0" destOrd="0" presId="urn:microsoft.com/office/officeart/2005/8/layout/vList2"/>
    <dgm:cxn modelId="{6FFB6DFC-07FA-40B5-9407-7B9F70CCA378}" type="presOf" srcId="{768339D9-5B35-428D-9AFF-B3891E4FB8A8}" destId="{EFF00AE3-D029-4654-BA7C-26B99F3CD7FE}" srcOrd="0" destOrd="0" presId="urn:microsoft.com/office/officeart/2005/8/layout/vList2"/>
    <dgm:cxn modelId="{CE880BCA-F568-41B3-A045-062F9414D659}" type="presOf" srcId="{ED1CB9D0-0843-49CD-8C14-E34E2EC7E8B6}" destId="{482BA1B7-F19E-42B1-AEA9-E4573B070DAF}" srcOrd="0" destOrd="0" presId="urn:microsoft.com/office/officeart/2005/8/layout/vList2"/>
    <dgm:cxn modelId="{4C4F344B-FB02-4FFA-9417-874A4E60131B}" srcId="{28D4363A-6582-4A85-AA5C-F3EF7C8D1D2E}" destId="{5DC395FE-E5C2-4635-803E-06ADBC19D12C}" srcOrd="2" destOrd="0" parTransId="{6C3820A3-EAEB-456F-87FB-8AB3B89F76EA}" sibTransId="{C67408EB-AEFE-453A-ABB0-AE35DC4AA8DE}"/>
    <dgm:cxn modelId="{88C78192-69FC-4BB7-AD9D-0D9CF24F31B6}" srcId="{28D4363A-6582-4A85-AA5C-F3EF7C8D1D2E}" destId="{5964A704-B5D1-4022-9F60-4C50DC4592E2}" srcOrd="4" destOrd="0" parTransId="{F7D801B8-F03A-4843-8EED-93F735C0D736}" sibTransId="{F87740E7-345B-493D-9E1A-A5402C55C24C}"/>
    <dgm:cxn modelId="{259BE7FC-DAAA-40D0-A883-DE02BE3D3DBF}" srcId="{28D4363A-6582-4A85-AA5C-F3EF7C8D1D2E}" destId="{92A47F29-C0BA-42A6-85AE-AFD6E26BE9C4}" srcOrd="1" destOrd="0" parTransId="{B7EE912A-6C37-40B8-B04F-6A1561A00EE0}" sibTransId="{2BE4F913-B0A9-47F8-A609-3ABAB23E2887}"/>
    <dgm:cxn modelId="{9739BCDF-9656-4302-9943-9A4DD5069892}" type="presOf" srcId="{06500A3B-E8DF-4FDB-95DD-94905F84987A}" destId="{907C916B-6FC6-41BD-9AC0-367CF35E6540}" srcOrd="0" destOrd="0" presId="urn:microsoft.com/office/officeart/2005/8/layout/vList2"/>
    <dgm:cxn modelId="{48EC50AF-80A3-4BFE-B9A6-3EC319DFDC01}" type="presOf" srcId="{92A47F29-C0BA-42A6-85AE-AFD6E26BE9C4}" destId="{529DE28A-9CF5-48A0-A8A6-402C6546AB23}" srcOrd="0" destOrd="0" presId="urn:microsoft.com/office/officeart/2005/8/layout/vList2"/>
    <dgm:cxn modelId="{CF75615A-72EC-4D6E-97BD-4C7A0C2E5E00}" srcId="{28D4363A-6582-4A85-AA5C-F3EF7C8D1D2E}" destId="{768339D9-5B35-428D-9AFF-B3891E4FB8A8}" srcOrd="6" destOrd="0" parTransId="{59FC5DC9-7720-4057-A1FA-52623FED8834}" sibTransId="{A456BE35-72FF-47AF-947D-8CF8E0EDBD39}"/>
    <dgm:cxn modelId="{BBB9FB60-D11C-4EE9-8D02-6B2B8C3C2ED8}" type="presOf" srcId="{5DC395FE-E5C2-4635-803E-06ADBC19D12C}" destId="{82E997E6-FD2D-4637-B723-67DD5B6D3866}" srcOrd="0" destOrd="0" presId="urn:microsoft.com/office/officeart/2005/8/layout/vList2"/>
    <dgm:cxn modelId="{6E58D7A7-73CA-482E-A0F3-D75063093808}" type="presParOf" srcId="{5002BF2B-923C-4CF6-9460-D0E2DEBC3ABC}" destId="{482BA1B7-F19E-42B1-AEA9-E4573B070DAF}" srcOrd="0" destOrd="0" presId="urn:microsoft.com/office/officeart/2005/8/layout/vList2"/>
    <dgm:cxn modelId="{0DC92DB2-154B-4A7C-B148-CB2CD1EB1617}" type="presParOf" srcId="{5002BF2B-923C-4CF6-9460-D0E2DEBC3ABC}" destId="{14EA244B-EC56-4F44-B05E-C2D964840FE7}" srcOrd="1" destOrd="0" presId="urn:microsoft.com/office/officeart/2005/8/layout/vList2"/>
    <dgm:cxn modelId="{1466E775-66E0-435A-A668-E03644A3FEB2}" type="presParOf" srcId="{5002BF2B-923C-4CF6-9460-D0E2DEBC3ABC}" destId="{529DE28A-9CF5-48A0-A8A6-402C6546AB23}" srcOrd="2" destOrd="0" presId="urn:microsoft.com/office/officeart/2005/8/layout/vList2"/>
    <dgm:cxn modelId="{68C4093A-1C64-413A-BDDA-B9E6B181C04B}" type="presParOf" srcId="{5002BF2B-923C-4CF6-9460-D0E2DEBC3ABC}" destId="{9FC06129-82F6-4BB3-82C5-2A814912E9B8}" srcOrd="3" destOrd="0" presId="urn:microsoft.com/office/officeart/2005/8/layout/vList2"/>
    <dgm:cxn modelId="{4FC46D1E-9B91-4EF4-AB46-F14F53827B9D}" type="presParOf" srcId="{5002BF2B-923C-4CF6-9460-D0E2DEBC3ABC}" destId="{82E997E6-FD2D-4637-B723-67DD5B6D3866}" srcOrd="4" destOrd="0" presId="urn:microsoft.com/office/officeart/2005/8/layout/vList2"/>
    <dgm:cxn modelId="{A496D142-58DC-43DA-9517-166A6B362598}" type="presParOf" srcId="{5002BF2B-923C-4CF6-9460-D0E2DEBC3ABC}" destId="{3170DBEE-A631-46FE-831B-BB68B7447784}" srcOrd="5" destOrd="0" presId="urn:microsoft.com/office/officeart/2005/8/layout/vList2"/>
    <dgm:cxn modelId="{79744C15-462D-43D5-AB2A-21BEA5A48031}" type="presParOf" srcId="{5002BF2B-923C-4CF6-9460-D0E2DEBC3ABC}" destId="{907C916B-6FC6-41BD-9AC0-367CF35E6540}" srcOrd="6" destOrd="0" presId="urn:microsoft.com/office/officeart/2005/8/layout/vList2"/>
    <dgm:cxn modelId="{27FCD526-4407-4EB9-ACB5-8AC211C4FD52}" type="presParOf" srcId="{5002BF2B-923C-4CF6-9460-D0E2DEBC3ABC}" destId="{76227FB1-7D14-49B7-A1FD-23A4DFCFB973}" srcOrd="7" destOrd="0" presId="urn:microsoft.com/office/officeart/2005/8/layout/vList2"/>
    <dgm:cxn modelId="{38EDBA74-21BF-4687-9E3D-73ABDFA15F0A}" type="presParOf" srcId="{5002BF2B-923C-4CF6-9460-D0E2DEBC3ABC}" destId="{9D5CC734-50E6-4CEC-B502-B1541819E9B7}" srcOrd="8" destOrd="0" presId="urn:microsoft.com/office/officeart/2005/8/layout/vList2"/>
    <dgm:cxn modelId="{D4F3656E-8CFE-443D-AC5A-C949D9690B86}" type="presParOf" srcId="{5002BF2B-923C-4CF6-9460-D0E2DEBC3ABC}" destId="{6FFB9B32-1B67-4315-ADCF-B5CE72BE6BFD}" srcOrd="9" destOrd="0" presId="urn:microsoft.com/office/officeart/2005/8/layout/vList2"/>
    <dgm:cxn modelId="{BC211F1B-BC8E-4303-B41F-8214071A8CBA}" type="presParOf" srcId="{5002BF2B-923C-4CF6-9460-D0E2DEBC3ABC}" destId="{CAABD87E-DCAC-4134-BF31-7C6702182244}" srcOrd="10" destOrd="0" presId="urn:microsoft.com/office/officeart/2005/8/layout/vList2"/>
    <dgm:cxn modelId="{44B0F809-639B-4F88-A544-BA5B9601F99D}" type="presParOf" srcId="{5002BF2B-923C-4CF6-9460-D0E2DEBC3ABC}" destId="{24A591AD-1C26-425F-9D95-D156E52E56EF}" srcOrd="11" destOrd="0" presId="urn:microsoft.com/office/officeart/2005/8/layout/vList2"/>
    <dgm:cxn modelId="{C70EC552-5D5B-4F79-8852-9C0F928A21EC}" type="presParOf" srcId="{5002BF2B-923C-4CF6-9460-D0E2DEBC3ABC}" destId="{EFF00AE3-D029-4654-BA7C-26B99F3CD7F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BA1B7-F19E-42B1-AEA9-E4573B070DAF}">
      <dsp:nvSpPr>
        <dsp:cNvPr id="0" name=""/>
        <dsp:cNvSpPr/>
      </dsp:nvSpPr>
      <dsp:spPr>
        <a:xfrm>
          <a:off x="0" y="132917"/>
          <a:ext cx="3600400" cy="783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Соглашение о сотрудничестве ( Профориентация, производственная практика)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8231" y="171148"/>
        <a:ext cx="3523938" cy="706706"/>
      </dsp:txXfrm>
    </dsp:sp>
    <dsp:sp modelId="{529DE28A-9CF5-48A0-A8A6-402C6546AB23}">
      <dsp:nvSpPr>
        <dsp:cNvPr id="0" name=""/>
        <dsp:cNvSpPr/>
      </dsp:nvSpPr>
      <dsp:spPr>
        <a:xfrm>
          <a:off x="0" y="930485"/>
          <a:ext cx="3600400" cy="465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Договоренность сторон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22748" y="953233"/>
        <a:ext cx="3554904" cy="420489"/>
      </dsp:txXfrm>
    </dsp:sp>
    <dsp:sp modelId="{82E997E6-FD2D-4637-B723-67DD5B6D3866}">
      <dsp:nvSpPr>
        <dsp:cNvPr id="0" name=""/>
        <dsp:cNvSpPr/>
      </dsp:nvSpPr>
      <dsp:spPr>
        <a:xfrm>
          <a:off x="0" y="1410871"/>
          <a:ext cx="3600400" cy="783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Встреча со студентами ПК МУКР, участие в конференции по обеспечению информационной безопасности, примеры успешных практик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8231" y="1449102"/>
        <a:ext cx="3523938" cy="706706"/>
      </dsp:txXfrm>
    </dsp:sp>
    <dsp:sp modelId="{907C916B-6FC6-41BD-9AC0-367CF35E6540}">
      <dsp:nvSpPr>
        <dsp:cNvPr id="0" name=""/>
        <dsp:cNvSpPr/>
      </dsp:nvSpPr>
      <dsp:spPr>
        <a:xfrm>
          <a:off x="0" y="2208439"/>
          <a:ext cx="3600400" cy="783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Социальное партнерство – участие в проведении практики  предпринимателей, мотивационные встречи со студентами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8231" y="2246670"/>
        <a:ext cx="3523938" cy="706706"/>
      </dsp:txXfrm>
    </dsp:sp>
    <dsp:sp modelId="{9D5CC734-50E6-4CEC-B502-B1541819E9B7}">
      <dsp:nvSpPr>
        <dsp:cNvPr id="0" name=""/>
        <dsp:cNvSpPr/>
      </dsp:nvSpPr>
      <dsp:spPr>
        <a:xfrm>
          <a:off x="0" y="3006008"/>
          <a:ext cx="3600400" cy="783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Постановка производственных задач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8231" y="3044239"/>
        <a:ext cx="3523938" cy="706706"/>
      </dsp:txXfrm>
    </dsp:sp>
    <dsp:sp modelId="{CAABD87E-DCAC-4134-BF31-7C6702182244}">
      <dsp:nvSpPr>
        <dsp:cNvPr id="0" name=""/>
        <dsp:cNvSpPr/>
      </dsp:nvSpPr>
      <dsp:spPr>
        <a:xfrm>
          <a:off x="0" y="3803577"/>
          <a:ext cx="3600400" cy="783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Определение формата работы, разработка мобильного приложения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8231" y="3841808"/>
        <a:ext cx="3523938" cy="706706"/>
      </dsp:txXfrm>
    </dsp:sp>
    <dsp:sp modelId="{EFF00AE3-D029-4654-BA7C-26B99F3CD7FE}">
      <dsp:nvSpPr>
        <dsp:cNvPr id="0" name=""/>
        <dsp:cNvSpPr/>
      </dsp:nvSpPr>
      <dsp:spPr>
        <a:xfrm>
          <a:off x="0" y="4601146"/>
          <a:ext cx="3600400" cy="783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Составление графика посещений объектов, разбивка на группы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8231" y="4639377"/>
        <a:ext cx="3523938" cy="706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DE73-DDA6-4A40-BD47-1EEA31D3963B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4A88-082B-4AEF-B45F-DD97479A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DE73-DDA6-4A40-BD47-1EEA31D3963B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4A88-082B-4AEF-B45F-DD97479A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DE73-DDA6-4A40-BD47-1EEA31D3963B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4A88-082B-4AEF-B45F-DD97479A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DE73-DDA6-4A40-BD47-1EEA31D3963B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4A88-082B-4AEF-B45F-DD97479A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DE73-DDA6-4A40-BD47-1EEA31D3963B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4A88-082B-4AEF-B45F-DD97479A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DE73-DDA6-4A40-BD47-1EEA31D3963B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4A88-082B-4AEF-B45F-DD97479A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DE73-DDA6-4A40-BD47-1EEA31D3963B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4A88-082B-4AEF-B45F-DD97479A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DE73-DDA6-4A40-BD47-1EEA31D3963B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4A88-082B-4AEF-B45F-DD97479A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DE73-DDA6-4A40-BD47-1EEA31D3963B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4A88-082B-4AEF-B45F-DD97479A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DE73-DDA6-4A40-BD47-1EEA31D3963B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14A88-082B-4AEF-B45F-DD97479AB7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DE73-DDA6-4A40-BD47-1EEA31D3963B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14A88-082B-4AEF-B45F-DD97479AB7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3F14A88-082B-4AEF-B45F-DD97479AB75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1D7DE73-DDA6-4A40-BD47-1EEA31D3963B}" type="datetimeFigureOut">
              <a:rPr lang="ru-RU" smtClean="0"/>
              <a:t>19.06.2019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#_Toc11649997"/><Relationship Id="rId13" Type="http://schemas.openxmlformats.org/officeDocument/2006/relationships/hyperlink" Target="#_Toc11650002"/><Relationship Id="rId18" Type="http://schemas.openxmlformats.org/officeDocument/2006/relationships/hyperlink" Target="#_Toc11650007"/><Relationship Id="rId3" Type="http://schemas.openxmlformats.org/officeDocument/2006/relationships/hyperlink" Target="#_Toc11649992"/><Relationship Id="rId21" Type="http://schemas.openxmlformats.org/officeDocument/2006/relationships/hyperlink" Target="#_Toc11650010"/><Relationship Id="rId7" Type="http://schemas.openxmlformats.org/officeDocument/2006/relationships/hyperlink" Target="#_Toc11649996"/><Relationship Id="rId12" Type="http://schemas.openxmlformats.org/officeDocument/2006/relationships/hyperlink" Target="#_Toc11650001"/><Relationship Id="rId17" Type="http://schemas.openxmlformats.org/officeDocument/2006/relationships/hyperlink" Target="#_Toc11650006"/><Relationship Id="rId2" Type="http://schemas.openxmlformats.org/officeDocument/2006/relationships/hyperlink" Target="#_Toc11649991"/><Relationship Id="rId16" Type="http://schemas.openxmlformats.org/officeDocument/2006/relationships/hyperlink" Target="#_Toc11650005"/><Relationship Id="rId20" Type="http://schemas.openxmlformats.org/officeDocument/2006/relationships/hyperlink" Target="#_Toc11650009"/><Relationship Id="rId1" Type="http://schemas.openxmlformats.org/officeDocument/2006/relationships/slideLayout" Target="../slideLayouts/slideLayout5.xml"/><Relationship Id="rId6" Type="http://schemas.openxmlformats.org/officeDocument/2006/relationships/hyperlink" Target="#_Toc11649995"/><Relationship Id="rId11" Type="http://schemas.openxmlformats.org/officeDocument/2006/relationships/hyperlink" Target="#_Toc11650000"/><Relationship Id="rId5" Type="http://schemas.openxmlformats.org/officeDocument/2006/relationships/hyperlink" Target="#_Toc11649994"/><Relationship Id="rId15" Type="http://schemas.openxmlformats.org/officeDocument/2006/relationships/hyperlink" Target="#_Toc11650004"/><Relationship Id="rId10" Type="http://schemas.openxmlformats.org/officeDocument/2006/relationships/hyperlink" Target="#_Toc11649999"/><Relationship Id="rId19" Type="http://schemas.openxmlformats.org/officeDocument/2006/relationships/hyperlink" Target="#_Toc11650008"/><Relationship Id="rId4" Type="http://schemas.openxmlformats.org/officeDocument/2006/relationships/hyperlink" Target="#_Toc11649993"/><Relationship Id="rId9" Type="http://schemas.openxmlformats.org/officeDocument/2006/relationships/hyperlink" Target="#_Toc11649998"/><Relationship Id="rId14" Type="http://schemas.openxmlformats.org/officeDocument/2006/relationships/hyperlink" Target="#_Toc11650003"/><Relationship Id="rId22" Type="http://schemas.openxmlformats.org/officeDocument/2006/relationships/hyperlink" Target="#_Toc11650011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35769"/>
            <a:ext cx="7283152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Управление образования мэрии г. Бишкек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Arial"/>
              <a:ea typeface="MS Mincho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Arial"/>
                <a:ea typeface="MS Mincho"/>
              </a:rPr>
              <a:t>Об использовании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Arial"/>
                <a:ea typeface="MS Mincho"/>
              </a:rPr>
              <a:t> </a:t>
            </a:r>
            <a:r>
              <a:rPr lang="ru-RU" sz="3600" b="1" dirty="0">
                <a:latin typeface="Arial"/>
                <a:ea typeface="MS Mincho"/>
              </a:rPr>
              <a:t>внутреннего резерва </a:t>
            </a:r>
            <a:r>
              <a:rPr lang="ru-RU" sz="3600" b="1" dirty="0" err="1">
                <a:latin typeface="Arial"/>
                <a:ea typeface="MS Mincho"/>
              </a:rPr>
              <a:t>Сузов</a:t>
            </a:r>
            <a:r>
              <a:rPr lang="ru-RU" sz="3600" b="1" dirty="0">
                <a:latin typeface="Arial"/>
                <a:ea typeface="MS Mincho"/>
              </a:rPr>
              <a:t> и Вузов для обеспечения информационной безопасности образовательной среды</a:t>
            </a:r>
            <a:r>
              <a:rPr lang="ru-RU" b="1" dirty="0">
                <a:latin typeface="Arial"/>
                <a:ea typeface="MS Mincho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" y="1"/>
            <a:ext cx="1139337" cy="13787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5868144" y="6309320"/>
            <a:ext cx="205921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19 июня 2019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орион\Downloads\IMG_22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3333" y="402208"/>
            <a:ext cx="3721720" cy="2917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7878" y="3209141"/>
            <a:ext cx="292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Восстановление работы ПК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Морион\Downloads\IMG_25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3808" y="127932"/>
            <a:ext cx="2403021" cy="2147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692696"/>
            <a:ext cx="392190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выяснением модели комплектующих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6655" y="225228"/>
            <a:ext cx="211012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Подбор драйверов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875" y="3861047"/>
            <a:ext cx="3779912" cy="13542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Ознакомился с принципами работы, и получил практический навык работы с факсом, сканером,  по установке, сопровождению и мерах профилактики поломок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260695"/>
            <a:ext cx="385805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/>
              <a:t>участие в проведении технического обслуживания, профилактических работ и инвентаризации оборудования </a:t>
            </a:r>
            <a:endParaRPr lang="ru-RU" i="1" dirty="0"/>
          </a:p>
        </p:txBody>
      </p:sp>
      <p:pic>
        <p:nvPicPr>
          <p:cNvPr id="4098" name="Picture 2" descr="C:\Users\админ\Desktop\на САЙТ МЭРИИ\img-20190613-wa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09141"/>
            <a:ext cx="5313190" cy="33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3070" y="5499354"/>
            <a:ext cx="4197734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Проведены работы </a:t>
            </a:r>
            <a:r>
              <a:rPr lang="ru-RU" sz="1600" dirty="0"/>
              <a:t>по  переустановке программного обеспечения и настройке прикладных программ, антивирусных средств для оптимальной работы  компьютерной техники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50507" y="2152060"/>
            <a:ext cx="4572000" cy="156966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ru-RU" sz="1600" dirty="0"/>
              <a:t>Помимо этого, мы занимались активацией ОС </a:t>
            </a:r>
            <a:r>
              <a:rPr lang="en-US" sz="1600" dirty="0"/>
              <a:t>Windows</a:t>
            </a:r>
            <a:r>
              <a:rPr lang="ru-RU" sz="1600" dirty="0"/>
              <a:t>, программного обеспечения </a:t>
            </a:r>
            <a:r>
              <a:rPr lang="en-US" sz="1600" dirty="0"/>
              <a:t>MS Office</a:t>
            </a:r>
            <a:r>
              <a:rPr lang="ru-RU" sz="1600" dirty="0"/>
              <a:t>, а также проводились работы по настройке ПК, где были установлены: антивирус </a:t>
            </a:r>
            <a:r>
              <a:rPr lang="en-US" sz="1600" dirty="0"/>
              <a:t>NOD</a:t>
            </a:r>
            <a:r>
              <a:rPr lang="ru-RU" sz="1600" dirty="0"/>
              <a:t>32 и обновлены антивирусные базы, архиватор </a:t>
            </a:r>
            <a:r>
              <a:rPr lang="en-US" sz="1600" dirty="0"/>
              <a:t>WinRAR </a:t>
            </a:r>
            <a:r>
              <a:rPr lang="ru-RU" sz="1600" dirty="0"/>
              <a:t>и </a:t>
            </a:r>
            <a:r>
              <a:rPr lang="ru-RU" sz="1600" dirty="0" err="1"/>
              <a:t>т.д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28786" y="16408"/>
            <a:ext cx="267233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ИЗ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ОТЧЕТОВ СТУДЕНТОВ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5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7183" y="116632"/>
            <a:ext cx="7620000" cy="63408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Формы отчетности </a:t>
            </a:r>
            <a:endParaRPr lang="ru-RU" b="1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1" y="950074"/>
            <a:ext cx="7668344" cy="332440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05137"/>
            <a:ext cx="7891327" cy="229221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493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3974"/>
            <a:ext cx="295625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ИНВЕНТАРИЗАЦИЯ -1266 </a:t>
            </a:r>
            <a:r>
              <a:rPr lang="ru-RU" b="1" dirty="0" err="1" smtClean="0"/>
              <a:t>ед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62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13" y="20001"/>
            <a:ext cx="9143287" cy="683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0"/>
            <a:ext cx="24482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ОПРОСНИКИ: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19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8144" y="260648"/>
            <a:ext cx="223224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ПРОБЛЕМЫ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5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72008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sz="3200" dirty="0" smtClean="0"/>
              <a:t>Итоги производственной практики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7504" y="1556792"/>
            <a:ext cx="4079304" cy="5184576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ru-RU" dirty="0"/>
              <a:t>Оглавление</a:t>
            </a:r>
          </a:p>
          <a:p>
            <a:r>
              <a:rPr lang="ru-RU" sz="4300" u="sng" dirty="0">
                <a:hlinkClick r:id="rId2" action="ppaction://hlinkfile"/>
              </a:rPr>
              <a:t>Введение.</a:t>
            </a:r>
            <a:r>
              <a:rPr lang="ru-RU" sz="4300" dirty="0">
                <a:hlinkClick r:id="rId2" action="ppaction://hlinkfile"/>
              </a:rPr>
              <a:t>	3</a:t>
            </a:r>
            <a:endParaRPr lang="ru-RU" sz="4300" dirty="0"/>
          </a:p>
          <a:p>
            <a:r>
              <a:rPr lang="ru-RU" sz="4300" u="sng" dirty="0">
                <a:hlinkClick r:id="rId3" action="ppaction://hlinkfile"/>
              </a:rPr>
              <a:t>1 день. Школа №56.</a:t>
            </a:r>
            <a:r>
              <a:rPr lang="ru-RU" sz="4300" dirty="0">
                <a:hlinkClick r:id="rId3" action="ppaction://hlinkfile"/>
              </a:rPr>
              <a:t>	4</a:t>
            </a:r>
            <a:endParaRPr lang="ru-RU" sz="4300" dirty="0"/>
          </a:p>
          <a:p>
            <a:r>
              <a:rPr lang="ru-RU" sz="4300" u="sng" dirty="0">
                <a:hlinkClick r:id="rId4" action="ppaction://hlinkfile"/>
              </a:rPr>
              <a:t>2 день. Школа №63.</a:t>
            </a:r>
            <a:r>
              <a:rPr lang="ru-RU" sz="4300" dirty="0">
                <a:hlinkClick r:id="rId4" action="ppaction://hlinkfile"/>
              </a:rPr>
              <a:t>	5</a:t>
            </a:r>
            <a:endParaRPr lang="ru-RU" sz="4300" dirty="0"/>
          </a:p>
          <a:p>
            <a:r>
              <a:rPr lang="ru-RU" sz="4300" u="sng" dirty="0">
                <a:hlinkClick r:id="rId5" action="ppaction://hlinkfile"/>
              </a:rPr>
              <a:t>3 день. Школа №88.</a:t>
            </a:r>
            <a:r>
              <a:rPr lang="ru-RU" sz="4300" dirty="0">
                <a:hlinkClick r:id="rId5" action="ppaction://hlinkfile"/>
              </a:rPr>
              <a:t>	5</a:t>
            </a:r>
            <a:endParaRPr lang="ru-RU" sz="4300" dirty="0"/>
          </a:p>
          <a:p>
            <a:r>
              <a:rPr lang="ru-RU" sz="4300" u="sng" dirty="0">
                <a:hlinkClick r:id="rId6" action="ppaction://hlinkfile"/>
              </a:rPr>
              <a:t>4 день. Школа №16.</a:t>
            </a:r>
            <a:r>
              <a:rPr lang="ru-RU" sz="4300" dirty="0">
                <a:hlinkClick r:id="rId6" action="ppaction://hlinkfile"/>
              </a:rPr>
              <a:t>	6</a:t>
            </a:r>
            <a:endParaRPr lang="ru-RU" sz="4300" dirty="0"/>
          </a:p>
          <a:p>
            <a:r>
              <a:rPr lang="ru-RU" sz="4300" u="sng" dirty="0">
                <a:hlinkClick r:id="rId7" action="ppaction://hlinkfile"/>
              </a:rPr>
              <a:t>5 день. Школа №42.</a:t>
            </a:r>
            <a:r>
              <a:rPr lang="ru-RU" sz="4300" dirty="0">
                <a:hlinkClick r:id="rId7" action="ppaction://hlinkfile"/>
              </a:rPr>
              <a:t>	6</a:t>
            </a:r>
            <a:endParaRPr lang="ru-RU" sz="4300" dirty="0"/>
          </a:p>
          <a:p>
            <a:r>
              <a:rPr lang="ru-RU" sz="4300" u="sng" dirty="0">
                <a:hlinkClick r:id="rId8" action="ppaction://hlinkfile"/>
              </a:rPr>
              <a:t>День 6. Школа №22.</a:t>
            </a:r>
            <a:r>
              <a:rPr lang="ru-RU" sz="4300" dirty="0">
                <a:hlinkClick r:id="rId8" action="ppaction://hlinkfile"/>
              </a:rPr>
              <a:t>	8</a:t>
            </a:r>
            <a:endParaRPr lang="ru-RU" sz="4300" dirty="0"/>
          </a:p>
          <a:p>
            <a:r>
              <a:rPr lang="ru-RU" sz="4300" u="sng" dirty="0">
                <a:hlinkClick r:id="rId9" action="ppaction://hlinkfile"/>
              </a:rPr>
              <a:t>День 7. Школа №2.</a:t>
            </a:r>
            <a:r>
              <a:rPr lang="ru-RU" sz="4300" dirty="0">
                <a:hlinkClick r:id="rId9" action="ppaction://hlinkfile"/>
              </a:rPr>
              <a:t>	9</a:t>
            </a:r>
            <a:endParaRPr lang="ru-RU" sz="4300" dirty="0"/>
          </a:p>
          <a:p>
            <a:r>
              <a:rPr lang="ru-RU" sz="4300" u="sng" dirty="0">
                <a:hlinkClick r:id="rId10" action="ppaction://hlinkfile"/>
              </a:rPr>
              <a:t>День 8. Школа №50.</a:t>
            </a:r>
            <a:r>
              <a:rPr lang="ru-RU" sz="4300" dirty="0">
                <a:hlinkClick r:id="rId10" action="ppaction://hlinkfile"/>
              </a:rPr>
              <a:t>	11</a:t>
            </a:r>
            <a:endParaRPr lang="ru-RU" sz="4300" dirty="0"/>
          </a:p>
          <a:p>
            <a:r>
              <a:rPr lang="ru-RU" sz="4300" u="sng" dirty="0">
                <a:hlinkClick r:id="rId11" action="ppaction://hlinkfile"/>
              </a:rPr>
              <a:t>День 9. Школа №61.</a:t>
            </a:r>
            <a:r>
              <a:rPr lang="ru-RU" sz="4300" dirty="0">
                <a:hlinkClick r:id="rId11" action="ppaction://hlinkfile"/>
              </a:rPr>
              <a:t>	13</a:t>
            </a:r>
            <a:endParaRPr lang="ru-RU" sz="4300" dirty="0"/>
          </a:p>
          <a:p>
            <a:r>
              <a:rPr lang="ru-RU" sz="4300" u="sng" dirty="0">
                <a:hlinkClick r:id="rId12" action="ppaction://hlinkfile"/>
              </a:rPr>
              <a:t>День 10. Школа №44.</a:t>
            </a:r>
            <a:r>
              <a:rPr lang="ru-RU" sz="4300" dirty="0">
                <a:hlinkClick r:id="rId12" action="ppaction://hlinkfile"/>
              </a:rPr>
              <a:t>	14</a:t>
            </a:r>
            <a:endParaRPr lang="ru-RU" sz="4300" dirty="0"/>
          </a:p>
          <a:p>
            <a:r>
              <a:rPr lang="ru-RU" sz="4300" u="sng" dirty="0">
                <a:hlinkClick r:id="rId13" action="ppaction://hlinkfile"/>
              </a:rPr>
              <a:t>День 11. Школа №1.</a:t>
            </a:r>
            <a:r>
              <a:rPr lang="ru-RU" sz="4300" dirty="0">
                <a:hlinkClick r:id="rId13" action="ppaction://hlinkfile"/>
              </a:rPr>
              <a:t>	15</a:t>
            </a:r>
            <a:endParaRPr lang="ru-RU" sz="4300" dirty="0"/>
          </a:p>
          <a:p>
            <a:r>
              <a:rPr lang="ru-RU" sz="4300" u="sng" dirty="0">
                <a:hlinkClick r:id="rId14" action="ppaction://hlinkfile"/>
              </a:rPr>
              <a:t>День 12. Детский сад №10.</a:t>
            </a:r>
            <a:r>
              <a:rPr lang="ru-RU" sz="4300" dirty="0">
                <a:hlinkClick r:id="rId14" action="ppaction://hlinkfile"/>
              </a:rPr>
              <a:t>	16</a:t>
            </a:r>
            <a:endParaRPr lang="ru-RU" sz="4300" dirty="0"/>
          </a:p>
          <a:p>
            <a:r>
              <a:rPr lang="ru-RU" sz="4300" u="sng" dirty="0">
                <a:hlinkClick r:id="rId15" action="ppaction://hlinkfile"/>
              </a:rPr>
              <a:t>День 13. Детский сад №71.</a:t>
            </a:r>
            <a:r>
              <a:rPr lang="ru-RU" sz="4300" dirty="0">
                <a:hlinkClick r:id="rId15" action="ppaction://hlinkfile"/>
              </a:rPr>
              <a:t>	16</a:t>
            </a:r>
            <a:endParaRPr lang="ru-RU" sz="4300" dirty="0"/>
          </a:p>
          <a:p>
            <a:r>
              <a:rPr lang="ru-RU" sz="4300" u="sng" dirty="0">
                <a:hlinkClick r:id="rId16" action="ppaction://hlinkfile"/>
              </a:rPr>
              <a:t>День 14. Детский сад №15.</a:t>
            </a:r>
            <a:r>
              <a:rPr lang="ru-RU" sz="4300" dirty="0">
                <a:hlinkClick r:id="rId16" action="ppaction://hlinkfile"/>
              </a:rPr>
              <a:t>	16</a:t>
            </a:r>
            <a:endParaRPr lang="ru-RU" sz="4300" dirty="0"/>
          </a:p>
          <a:p>
            <a:r>
              <a:rPr lang="ru-RU" sz="4300" u="sng" dirty="0">
                <a:hlinkClick r:id="rId17" action="ppaction://hlinkfile"/>
              </a:rPr>
              <a:t>День 15. Детский сад №12.</a:t>
            </a:r>
            <a:r>
              <a:rPr lang="ru-RU" sz="4300" dirty="0">
                <a:hlinkClick r:id="rId17" action="ppaction://hlinkfile"/>
              </a:rPr>
              <a:t>	16</a:t>
            </a:r>
            <a:endParaRPr lang="ru-RU" sz="4300" dirty="0"/>
          </a:p>
          <a:p>
            <a:r>
              <a:rPr lang="ru-RU" sz="4300" u="sng" dirty="0">
                <a:hlinkClick r:id="rId18" action="ppaction://hlinkfile"/>
              </a:rPr>
              <a:t>День 16. Детский сад №1.</a:t>
            </a:r>
            <a:r>
              <a:rPr lang="ru-RU" sz="4300" dirty="0">
                <a:hlinkClick r:id="rId18" action="ppaction://hlinkfile"/>
              </a:rPr>
              <a:t>	16</a:t>
            </a:r>
            <a:endParaRPr lang="ru-RU" sz="4300" dirty="0"/>
          </a:p>
          <a:p>
            <a:r>
              <a:rPr lang="ru-RU" sz="4300" u="sng" dirty="0">
                <a:hlinkClick r:id="rId19" action="ppaction://hlinkfile"/>
              </a:rPr>
              <a:t>День 17. Детский сад №5.</a:t>
            </a:r>
            <a:r>
              <a:rPr lang="ru-RU" sz="4300" dirty="0">
                <a:hlinkClick r:id="rId19" action="ppaction://hlinkfile"/>
              </a:rPr>
              <a:t>	17</a:t>
            </a:r>
            <a:endParaRPr lang="ru-RU" sz="4300" dirty="0"/>
          </a:p>
          <a:p>
            <a:r>
              <a:rPr lang="ru-RU" sz="4300" u="sng" dirty="0">
                <a:hlinkClick r:id="rId20" action="ppaction://hlinkfile"/>
              </a:rPr>
              <a:t>День 18. Детский сад №122.</a:t>
            </a:r>
            <a:r>
              <a:rPr lang="ru-RU" sz="4300" dirty="0">
                <a:hlinkClick r:id="rId20" action="ppaction://hlinkfile"/>
              </a:rPr>
              <a:t>	20</a:t>
            </a:r>
            <a:endParaRPr lang="ru-RU" sz="4300" dirty="0"/>
          </a:p>
          <a:p>
            <a:r>
              <a:rPr lang="ru-RU" sz="4300" u="sng" dirty="0">
                <a:hlinkClick r:id="rId21" action="ppaction://hlinkfile"/>
              </a:rPr>
              <a:t>День 19. Управление образования.</a:t>
            </a:r>
            <a:r>
              <a:rPr lang="ru-RU" sz="4300" dirty="0">
                <a:hlinkClick r:id="rId21" action="ppaction://hlinkfile"/>
              </a:rPr>
              <a:t>	20</a:t>
            </a:r>
            <a:endParaRPr lang="ru-RU" sz="4300" dirty="0"/>
          </a:p>
          <a:p>
            <a:r>
              <a:rPr lang="ru-RU" sz="4300" u="sng" dirty="0">
                <a:hlinkClick r:id="rId22" action="ppaction://hlinkfile"/>
              </a:rPr>
              <a:t>Заключение.</a:t>
            </a:r>
            <a:r>
              <a:rPr lang="ru-RU" sz="4300" dirty="0">
                <a:hlinkClick r:id="rId22" action="ppaction://hlinkfile"/>
              </a:rPr>
              <a:t>	21</a:t>
            </a:r>
            <a:endParaRPr lang="ru-RU" sz="4300" dirty="0"/>
          </a:p>
          <a:p>
            <a:r>
              <a:rPr lang="ru-RU" sz="4300" b="1" dirty="0"/>
              <a:t> </a:t>
            </a:r>
            <a:endParaRPr lang="ru-RU" sz="4300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32040" y="889185"/>
            <a:ext cx="3865240" cy="639762"/>
          </a:xfrm>
          <a:solidFill>
            <a:srgbClr val="FF0000"/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В ЦЕЛОМ ПО ПРАКТИКЕ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932040" y="1916832"/>
            <a:ext cx="3937248" cy="4281339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193 объекта</a:t>
            </a:r>
          </a:p>
          <a:p>
            <a:r>
              <a:rPr lang="ru-RU" b="1" dirty="0" smtClean="0"/>
              <a:t>1266 компьютеров</a:t>
            </a:r>
          </a:p>
          <a:p>
            <a:r>
              <a:rPr lang="ru-RU" b="1" dirty="0" smtClean="0"/>
              <a:t>Выявлено 419 проблем</a:t>
            </a:r>
          </a:p>
          <a:p>
            <a:r>
              <a:rPr lang="ru-RU" b="1" dirty="0" smtClean="0"/>
              <a:t>Решено на месте – 160 (40%)</a:t>
            </a:r>
          </a:p>
          <a:p>
            <a:r>
              <a:rPr lang="ru-RU" b="1" dirty="0" smtClean="0"/>
              <a:t>Требуют дополнительного рассмотрения -259</a:t>
            </a:r>
          </a:p>
          <a:p>
            <a:r>
              <a:rPr lang="ru-RU" b="1" dirty="0" smtClean="0"/>
              <a:t>90% руководителями  отмечена необходимость  в  техпомощи</a:t>
            </a:r>
          </a:p>
          <a:p>
            <a:r>
              <a:rPr lang="ru-RU" b="1" dirty="0" smtClean="0"/>
              <a:t>Опыт коммуникации, выстраивании отношений с потенциальными работодателями</a:t>
            </a:r>
          </a:p>
          <a:p>
            <a:r>
              <a:rPr lang="ru-RU" b="1" dirty="0" smtClean="0"/>
              <a:t>Умение работать в команде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107504" y="889185"/>
            <a:ext cx="3865240" cy="504056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Отчеты студентов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61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на САЙТ МЭРИИ\img_20190617_1004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3" y="6943"/>
            <a:ext cx="3581400" cy="268605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5" name="Рисунок 4" descr="C:\Users\админ\Desktop\на САЙТ МЭРИИ\img_20190617_0959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43"/>
            <a:ext cx="3456384" cy="26929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5124" name="Picture 4" descr="C:\Users\админ\Desktop\на САЙТ МЭРИИ\img_20190617_10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6804248" cy="364553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73" y="6085862"/>
            <a:ext cx="860030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БЛАГОДАРЮ ЗА ВНИМАНИЕ, ПРИГЛАШАЕМ К СОТРУДНИЧЕСТВУ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4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Что </a:t>
            </a:r>
            <a:r>
              <a:rPr lang="ru-RU" sz="4000" b="1" dirty="0"/>
              <a:t>такое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производственная </a:t>
            </a:r>
            <a:r>
              <a:rPr lang="ru-RU" sz="4000" b="1" dirty="0"/>
              <a:t>практика?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Определение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это </a:t>
            </a:r>
            <a:r>
              <a:rPr lang="ru-RU" dirty="0"/>
              <a:t>обязательная составляющая </a:t>
            </a:r>
            <a:r>
              <a:rPr lang="ru-RU" dirty="0" smtClean="0"/>
              <a:t>образовательного процесса</a:t>
            </a:r>
            <a:r>
              <a:rPr lang="ru-RU" dirty="0"/>
              <a:t>, </a:t>
            </a:r>
            <a:r>
              <a:rPr lang="ru-RU" dirty="0" smtClean="0"/>
              <a:t>необходимая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r>
              <a:rPr lang="ru-RU" dirty="0"/>
              <a:t>для подготовки квалифицированных работников, хорошо ориентирующихся не только в профильной теории, но и в реалиях трудовых будней.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Реализация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067944" y="2174875"/>
            <a:ext cx="4392488" cy="16141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ВУЗ/СУЗ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СТУДЕНТ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ПРЕДПРИЯТИЕ/УЧРЕЖДЕНИЕ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Объект 9"/>
          <p:cNvSpPr txBox="1">
            <a:spLocks/>
          </p:cNvSpPr>
          <p:nvPr/>
        </p:nvSpPr>
        <p:spPr>
          <a:xfrm>
            <a:off x="4220344" y="4077072"/>
            <a:ext cx="4392488" cy="1614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333333"/>
                </a:solidFill>
                <a:latin typeface="Helvetica Neue"/>
              </a:rPr>
              <a:t>В зависимости от стадии обучения  3 типа:</a:t>
            </a:r>
          </a:p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Ознакомительная </a:t>
            </a:r>
          </a:p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Технологическая </a:t>
            </a:r>
          </a:p>
          <a:p>
            <a:r>
              <a:rPr lang="ru-RU" b="1" dirty="0">
                <a:solidFill>
                  <a:srgbClr val="333333"/>
                </a:solidFill>
                <a:latin typeface="Helvetica Neue"/>
              </a:rPr>
              <a:t>Преддипломная</a:t>
            </a:r>
            <a:endParaRPr lang="ru-RU" b="1" dirty="0"/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4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и задачи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8000" dirty="0" smtClean="0"/>
              <a:t>Согласованность теории </a:t>
            </a:r>
            <a:r>
              <a:rPr lang="ru-RU" sz="8000" dirty="0"/>
              <a:t>и практики. </a:t>
            </a:r>
            <a:endParaRPr lang="ru-RU" sz="8000" dirty="0" smtClean="0"/>
          </a:p>
          <a:p>
            <a:pPr marL="0" indent="0">
              <a:buNone/>
            </a:pPr>
            <a:r>
              <a:rPr lang="ru-RU" sz="8000" dirty="0" smtClean="0"/>
              <a:t>Цель </a:t>
            </a:r>
          </a:p>
          <a:p>
            <a:pPr marL="0" indent="0">
              <a:buNone/>
            </a:pPr>
            <a:r>
              <a:rPr lang="ru-RU" sz="4200" dirty="0" smtClean="0"/>
              <a:t>Основная </a:t>
            </a:r>
            <a:r>
              <a:rPr lang="ru-RU" sz="4200" dirty="0"/>
              <a:t>цель производственной практики </a:t>
            </a:r>
            <a:r>
              <a:rPr lang="ru-RU" sz="4200" dirty="0" smtClean="0"/>
              <a:t>:</a:t>
            </a:r>
          </a:p>
          <a:p>
            <a:r>
              <a:rPr lang="ru-RU" sz="4200" dirty="0" smtClean="0"/>
              <a:t>закрепление </a:t>
            </a:r>
            <a:r>
              <a:rPr lang="ru-RU" sz="4200" dirty="0"/>
              <a:t>теоретических знаний, </a:t>
            </a:r>
            <a:endParaRPr lang="ru-RU" sz="4200" dirty="0" smtClean="0"/>
          </a:p>
          <a:p>
            <a:r>
              <a:rPr lang="ru-RU" sz="4200" dirty="0" smtClean="0"/>
              <a:t>отработка </a:t>
            </a:r>
            <a:r>
              <a:rPr lang="ru-RU" sz="4200" dirty="0"/>
              <a:t>профессиональных навыков и умений в условиях реальной рабочей деятельности</a:t>
            </a:r>
            <a:r>
              <a:rPr lang="ru-RU" sz="4200" dirty="0" smtClean="0"/>
              <a:t>.</a:t>
            </a:r>
          </a:p>
          <a:p>
            <a:r>
              <a:rPr lang="ru-RU" sz="4200" dirty="0" smtClean="0"/>
              <a:t>стартом </a:t>
            </a:r>
            <a:r>
              <a:rPr lang="ru-RU" sz="4200" dirty="0"/>
              <a:t>будущей карьеры выпускника. </a:t>
            </a:r>
            <a:endParaRPr lang="ru-RU" sz="4200" dirty="0" smtClean="0"/>
          </a:p>
          <a:p>
            <a:pPr marL="0" indent="0">
              <a:buNone/>
            </a:pPr>
            <a:r>
              <a:rPr lang="ru-RU" sz="9000" dirty="0" smtClean="0"/>
              <a:t>Задачи</a:t>
            </a:r>
          </a:p>
          <a:p>
            <a:r>
              <a:rPr lang="ru-RU" sz="4200" dirty="0" smtClean="0"/>
              <a:t>закрепление</a:t>
            </a:r>
            <a:r>
              <a:rPr lang="ru-RU" sz="4200" dirty="0"/>
              <a:t>, обобщение и проверка полученных в вузе знаний; </a:t>
            </a:r>
            <a:endParaRPr lang="ru-RU" sz="4200" dirty="0" smtClean="0"/>
          </a:p>
          <a:p>
            <a:r>
              <a:rPr lang="ru-RU" sz="4200" dirty="0" smtClean="0"/>
              <a:t>освоение </a:t>
            </a:r>
            <a:r>
              <a:rPr lang="ru-RU" sz="4200" dirty="0"/>
              <a:t>технологии процессов, </a:t>
            </a:r>
            <a:endParaRPr lang="ru-RU" sz="4200" dirty="0" smtClean="0"/>
          </a:p>
          <a:p>
            <a:r>
              <a:rPr lang="ru-RU" sz="4200" dirty="0" smtClean="0"/>
              <a:t>получение </a:t>
            </a:r>
            <a:r>
              <a:rPr lang="ru-RU" sz="4200" dirty="0"/>
              <a:t>профессиональных умений</a:t>
            </a:r>
            <a:r>
              <a:rPr lang="ru-RU" sz="4200" dirty="0" smtClean="0"/>
              <a:t>;</a:t>
            </a:r>
          </a:p>
          <a:p>
            <a:r>
              <a:rPr lang="ru-RU" sz="4200" dirty="0" smtClean="0"/>
              <a:t> </a:t>
            </a:r>
            <a:r>
              <a:rPr lang="ru-RU" sz="4200" dirty="0"/>
              <a:t>знакомство с особенностями работы по специальности в реальных условиях</a:t>
            </a:r>
            <a:r>
              <a:rPr lang="ru-RU" sz="4200" dirty="0" smtClean="0"/>
              <a:t>.</a:t>
            </a:r>
          </a:p>
          <a:p>
            <a:r>
              <a:rPr lang="ru-RU" sz="4200" dirty="0" smtClean="0"/>
              <a:t> сбор </a:t>
            </a:r>
            <a:r>
              <a:rPr lang="ru-RU" sz="4200" dirty="0"/>
              <a:t>материала для курсовой или дипломной работы.</a:t>
            </a: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0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3600" b="1" dirty="0"/>
              <a:t>Порядок </a:t>
            </a:r>
            <a:r>
              <a:rPr lang="ru-RU" sz="3600" b="1" dirty="0" smtClean="0"/>
              <a:t>проведения производственной практики</a:t>
            </a:r>
            <a:endParaRPr lang="ru-RU" sz="36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3826768" cy="61808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endParaRPr lang="ru-RU" b="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1200" dirty="0"/>
              <a:t>ВУЗ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2513" y="2276872"/>
            <a:ext cx="3754760" cy="30243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900" dirty="0" smtClean="0"/>
              <a:t>Получение </a:t>
            </a:r>
            <a:r>
              <a:rPr lang="ru-RU" sz="1900" dirty="0"/>
              <a:t>направления в деканате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/>
              <a:t>Получение производственных задач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/>
              <a:t> Ведение дневника практики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/>
              <a:t>Подготовка отчета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/>
              <a:t> Утверждение отчета на кафедре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solidFill>
            <a:srgbClr val="92D050"/>
          </a:solidFill>
        </p:spPr>
        <p:txBody>
          <a:bodyPr>
            <a:normAutofit fontScale="47500" lnSpcReduction="20000"/>
          </a:bodyPr>
          <a:lstStyle/>
          <a:p>
            <a:endParaRPr lang="ru-RU" sz="2800" dirty="0" smtClean="0"/>
          </a:p>
          <a:p>
            <a:r>
              <a:rPr lang="ru-RU" sz="5100" dirty="0" smtClean="0"/>
              <a:t>СТУДЕНТ</a:t>
            </a:r>
            <a:endParaRPr lang="ru-RU" sz="51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7544" y="2204864"/>
            <a:ext cx="3657600" cy="331236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Разработка </a:t>
            </a:r>
            <a:r>
              <a:rPr lang="ru-RU" dirty="0" smtClean="0"/>
              <a:t>программ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Отбор базовых предприятий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Заключение договоров с предприятиями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Составление индивидуальных занятий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Установление сроков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/>
              <a:t> Н</a:t>
            </a:r>
            <a:r>
              <a:rPr lang="ru-RU" dirty="0" smtClean="0"/>
              <a:t>азначение руководителей практики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Направление студентов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5517232"/>
            <a:ext cx="4572000" cy="1200329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85% выпускников вузов устраиваются на работу на предприятия, с которыми их вузы заключили договоры о практиках и стажировках.</a:t>
            </a:r>
          </a:p>
        </p:txBody>
      </p:sp>
    </p:spTree>
    <p:extLst>
      <p:ext uri="{BB962C8B-B14F-4D97-AF65-F5344CB8AC3E}">
        <p14:creationId xmlns:p14="http://schemas.microsoft.com/office/powerpoint/2010/main" val="11414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9316" y="116632"/>
            <a:ext cx="7969696" cy="1143000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sz="3600" b="1" dirty="0" smtClean="0"/>
              <a:t>ПК МУКР – Управление образования</a:t>
            </a:r>
            <a:endParaRPr lang="ru-RU" sz="3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502165"/>
              </p:ext>
            </p:extLst>
          </p:nvPr>
        </p:nvGraphicFramePr>
        <p:xfrm>
          <a:off x="107504" y="1340768"/>
          <a:ext cx="36004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админ\Desktop\на САЙТ МЭРИИ\img-20190613-wa0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661"/>
            <a:ext cx="4808984" cy="2705054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</p:pic>
      <p:pic>
        <p:nvPicPr>
          <p:cNvPr id="6" name="Рисунок 5" descr="ÐÑÐ°ÐºÑÐ¸ÐºÐ°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37" y="1430224"/>
            <a:ext cx="4464496" cy="25928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9476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136904" cy="69269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200" b="1" dirty="0" smtClean="0"/>
              <a:t>Управление образования мэрии г. Бишкек 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3657600" cy="45372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400" dirty="0" smtClean="0"/>
              <a:t>СТРУКТУРА – 193 объекта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3707904" cy="5328592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4 районных центра образования</a:t>
            </a:r>
          </a:p>
          <a:p>
            <a:r>
              <a:rPr lang="ru-RU" dirty="0" smtClean="0"/>
              <a:t>97 общеобразовательных школ</a:t>
            </a:r>
          </a:p>
          <a:p>
            <a:r>
              <a:rPr lang="ru-RU" dirty="0" smtClean="0"/>
              <a:t>86 дошкольных образовательных организаций</a:t>
            </a:r>
          </a:p>
          <a:p>
            <a:r>
              <a:rPr lang="ru-RU" dirty="0"/>
              <a:t> </a:t>
            </a:r>
            <a:r>
              <a:rPr lang="ru-RU" dirty="0" smtClean="0"/>
              <a:t>6 внешкольных образовательных организаций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83968" y="3356992"/>
            <a:ext cx="3657600" cy="1080120"/>
          </a:xfr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Формат  и сроки практики</a:t>
            </a:r>
          </a:p>
          <a:p>
            <a:r>
              <a:rPr lang="ru-RU" sz="1800" dirty="0" smtClean="0"/>
              <a:t>С 29 апреля по 15 июня 2019 года  </a:t>
            </a:r>
          </a:p>
          <a:p>
            <a:r>
              <a:rPr lang="ru-RU" dirty="0" smtClean="0"/>
              <a:t>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572000" y="4526957"/>
            <a:ext cx="3384376" cy="2304256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Мобильное приложение</a:t>
            </a:r>
          </a:p>
          <a:p>
            <a:r>
              <a:rPr lang="ru-RU" dirty="0" smtClean="0"/>
              <a:t>Инструкция</a:t>
            </a:r>
          </a:p>
          <a:p>
            <a:r>
              <a:rPr lang="ru-RU" dirty="0" smtClean="0"/>
              <a:t>Распределение 40 студентов на 8 групп, лидеры </a:t>
            </a:r>
          </a:p>
          <a:p>
            <a:r>
              <a:rPr lang="ru-RU" dirty="0" smtClean="0"/>
              <a:t>Информирование руководителей  учреждений образования</a:t>
            </a:r>
          </a:p>
          <a:p>
            <a:r>
              <a:rPr lang="ru-RU" dirty="0" smtClean="0"/>
              <a:t>Закрепление руководителя практики</a:t>
            </a:r>
            <a:endParaRPr lang="ru-RU" dirty="0"/>
          </a:p>
        </p:txBody>
      </p:sp>
      <p:pic>
        <p:nvPicPr>
          <p:cNvPr id="10" name="Рисунок 9" descr="C:\Users\админ\Desktop\на САЙТ МЭРИИ\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84" y="764704"/>
            <a:ext cx="3728720" cy="24860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173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563887" cy="3717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6198"/>
            <a:ext cx="3563887" cy="21310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1052736"/>
            <a:ext cx="4067944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Активация </a:t>
            </a:r>
            <a:r>
              <a:rPr lang="en-US" dirty="0"/>
              <a:t>Windows </a:t>
            </a:r>
            <a:r>
              <a:rPr lang="ru-RU" dirty="0"/>
              <a:t>(Установлены пробные версии)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Неполадки с антивирусными программами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Много вирусов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Проблемы с активацией </a:t>
            </a:r>
            <a:r>
              <a:rPr lang="en-US" dirty="0"/>
              <a:t>Word Office </a:t>
            </a:r>
            <a:r>
              <a:rPr lang="ru-RU" dirty="0"/>
              <a:t>(Установлены пробные версии)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Отсутствие интернета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Неполадки с принтерами (не печатает, отсутствие необходимого драйвера)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66592" y="27709"/>
            <a:ext cx="5305400" cy="955607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/>
          <a:lstStyle/>
          <a:p>
            <a:pPr algn="ctr"/>
            <a:r>
              <a:rPr lang="ru-RU" sz="3600" b="1" dirty="0" smtClean="0"/>
              <a:t>Основные проблемы </a:t>
            </a:r>
            <a:endParaRPr lang="ru-RU" sz="3600" b="1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4481736"/>
            <a:ext cx="2880320" cy="237626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Объект 6"/>
          <p:cNvPicPr>
            <a:picLocks noGrp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95813"/>
            <a:ext cx="2533650" cy="226218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074" name="Picture 2" descr="C:\Users\админ\Desktop\на САЙТ МЭРИИ\img-20190611-wa00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74" y="1155495"/>
            <a:ext cx="1708066" cy="30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Морион\Downloads\IMG_18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0"/>
            <a:ext cx="4312920" cy="323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Морион\Desktop\photo_2019-05-14_12-06-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94871"/>
            <a:ext cx="3070845" cy="373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орион\Downloads\IMG_20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861226" cy="278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Морион\Downloads\IMG_209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57" y="0"/>
            <a:ext cx="3555662" cy="2811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5576" y="2811319"/>
            <a:ext cx="297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Тестирование компьютеров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2715" y="2060848"/>
            <a:ext cx="341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Переустановка программного обеспечения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7145" y="6274563"/>
            <a:ext cx="332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Замена поврежденного кабеля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472" y="6094556"/>
            <a:ext cx="299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Установка антивирусной программы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орион\Downloads\IMG_2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3256" y="433095"/>
            <a:ext cx="3597991" cy="27521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7238" y="188640"/>
            <a:ext cx="252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Настройка видеокамер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:\Users\Морион\Downloads\IMG_21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1447" y="314569"/>
            <a:ext cx="3597991" cy="29891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85495" y="2961818"/>
            <a:ext cx="276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Восстановления жесткого диска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:\Users\Морион\Desktop\photo_2019-06-16_21-24-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0195"/>
            <a:ext cx="4491327" cy="305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Морион\Desktop\photo_2019-06-16_21-24-13 (3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" y="3770195"/>
            <a:ext cx="4070516" cy="29808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39552" y="6453336"/>
            <a:ext cx="292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Восстановление работы ПК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C:\Users\Морион\Desktop\Thd4MaPghiU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38" y="0"/>
            <a:ext cx="2574489" cy="3608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518473" y="3238817"/>
            <a:ext cx="26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Обновление антивируса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0442" y="6381672"/>
            <a:ext cx="242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Выявление проблемы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334</TotalTime>
  <Words>562</Words>
  <Application>Microsoft Office PowerPoint</Application>
  <PresentationFormat>Экран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Управление образования мэрии г. Бишкек </vt:lpstr>
      <vt:lpstr>  Что такое  производственная практика?  </vt:lpstr>
      <vt:lpstr>Цели и задачи  </vt:lpstr>
      <vt:lpstr>Порядок проведения производственной практики</vt:lpstr>
      <vt:lpstr>ПК МУКР – Управление образования</vt:lpstr>
      <vt:lpstr>Управление образования мэрии г. Бишкек </vt:lpstr>
      <vt:lpstr>Основные проблемы </vt:lpstr>
      <vt:lpstr>Презентация PowerPoint</vt:lpstr>
      <vt:lpstr>Презентация PowerPoint</vt:lpstr>
      <vt:lpstr>Презентация PowerPoint</vt:lpstr>
      <vt:lpstr>Формы отчетности </vt:lpstr>
      <vt:lpstr>Презентация PowerPoint</vt:lpstr>
      <vt:lpstr>Презентация PowerPoint</vt:lpstr>
      <vt:lpstr>Презентация PowerPoint</vt:lpstr>
      <vt:lpstr>Итоги производственной практики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производственная практика?</dc:title>
  <dc:creator>RePack by Diakov</dc:creator>
  <cp:lastModifiedBy>RePack by Diakov</cp:lastModifiedBy>
  <cp:revision>23</cp:revision>
  <dcterms:created xsi:type="dcterms:W3CDTF">2019-06-18T14:24:34Z</dcterms:created>
  <dcterms:modified xsi:type="dcterms:W3CDTF">2019-06-19T09:35:07Z</dcterms:modified>
</cp:coreProperties>
</file>