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74" r:id="rId11"/>
    <p:sldId id="263" r:id="rId12"/>
    <p:sldId id="281" r:id="rId13"/>
    <p:sldId id="290" r:id="rId14"/>
    <p:sldId id="282" r:id="rId15"/>
    <p:sldId id="275" r:id="rId16"/>
    <p:sldId id="262" r:id="rId17"/>
    <p:sldId id="283" r:id="rId18"/>
    <p:sldId id="291" r:id="rId19"/>
    <p:sldId id="284" r:id="rId20"/>
    <p:sldId id="285" r:id="rId21"/>
    <p:sldId id="276" r:id="rId22"/>
    <p:sldId id="286" r:id="rId23"/>
    <p:sldId id="287" r:id="rId24"/>
    <p:sldId id="292" r:id="rId25"/>
    <p:sldId id="288" r:id="rId26"/>
    <p:sldId id="293" r:id="rId27"/>
    <p:sldId id="268" r:id="rId28"/>
    <p:sldId id="277" r:id="rId29"/>
    <p:sldId id="267" r:id="rId30"/>
    <p:sldId id="278" r:id="rId31"/>
    <p:sldId id="269" r:id="rId32"/>
    <p:sldId id="279" r:id="rId33"/>
    <p:sldId id="270" r:id="rId34"/>
    <p:sldId id="280" r:id="rId35"/>
    <p:sldId id="271" r:id="rId36"/>
    <p:sldId id="272" r:id="rId37"/>
    <p:sldId id="273" r:id="rId38"/>
    <p:sldId id="28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33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8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7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FF8A-9151-4246-9CBA-7DB6A12D70B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3D62FD-1317-484C-8AE3-5BBCEB86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6883F-C5EE-4CA1-BA18-AFFA65D582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информационной безопасности в школе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BF00B-6BA6-425F-AA91-6886BFCE5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962"/>
            <a:ext cx="9144000" cy="1743076"/>
          </a:xfrm>
        </p:spPr>
        <p:txBody>
          <a:bodyPr>
            <a:normAutofit/>
          </a:bodyPr>
          <a:lstStyle/>
          <a:p>
            <a:r>
              <a:rPr lang="ru-RU" dirty="0"/>
              <a:t>			Советник по </a:t>
            </a:r>
            <a:r>
              <a:rPr lang="en-US" dirty="0"/>
              <a:t>IT </a:t>
            </a:r>
            <a:r>
              <a:rPr lang="ru-RU" dirty="0"/>
              <a:t>технологиям </a:t>
            </a:r>
          </a:p>
          <a:p>
            <a:r>
              <a:rPr lang="ru-RU" dirty="0"/>
              <a:t>			   Член ОС Минобразования КР</a:t>
            </a:r>
          </a:p>
          <a:p>
            <a:r>
              <a:rPr lang="ru-RU" dirty="0"/>
              <a:t>      Коротовских Е.В.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4523AA-7347-482C-8541-EFB256653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6" y="1571626"/>
            <a:ext cx="9172188" cy="4043361"/>
          </a:xfrm>
        </p:spPr>
      </p:pic>
    </p:spTree>
    <p:extLst>
      <p:ext uri="{BB962C8B-B14F-4D97-AF65-F5344CB8AC3E}">
        <p14:creationId xmlns:p14="http://schemas.microsoft.com/office/powerpoint/2010/main" val="160788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0DAF7-E674-4C38-AE75-14B9C27B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738"/>
          </a:xfrm>
        </p:spPr>
        <p:txBody>
          <a:bodyPr>
            <a:normAutofit fontScale="90000"/>
          </a:bodyPr>
          <a:lstStyle/>
          <a:p>
            <a:r>
              <a:rPr lang="ru-RU" dirty="0"/>
              <a:t>Нормативно – правовое обеспечение по </a:t>
            </a:r>
            <a:r>
              <a:rPr lang="en-US" dirty="0"/>
              <a:t>IT </a:t>
            </a:r>
            <a:r>
              <a:rPr lang="ru-RU" dirty="0"/>
              <a:t>безопасности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34119-E3BE-422B-A21A-2376955A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00225"/>
            <a:ext cx="9023879" cy="460057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образовательном учреждении должен быть сформирован </a:t>
            </a:r>
            <a:r>
              <a:rPr lang="ru-RU" b="1" dirty="0"/>
              <a:t>пакет нормативно-правовой документации </a:t>
            </a:r>
            <a:r>
              <a:rPr lang="ru-RU" dirty="0"/>
              <a:t>федерального, регионального и муниципального и учрежденческого уровней по вопросам информационной безопасности</a:t>
            </a:r>
          </a:p>
          <a:p>
            <a:pPr algn="just"/>
            <a:r>
              <a:rPr lang="ru-RU" dirty="0"/>
              <a:t>К нему могут относится</a:t>
            </a:r>
            <a:r>
              <a:rPr lang="en-US" dirty="0"/>
              <a:t>: </a:t>
            </a:r>
            <a:r>
              <a:rPr lang="ru-RU" b="1" dirty="0"/>
              <a:t>документы</a:t>
            </a:r>
            <a:r>
              <a:rPr lang="ru-RU" dirty="0"/>
              <a:t> по контентной фильтрации, по обработке персональной информации, положения и регламенты по работе в сети Интернет как педагогических работников, так и школьников, различные положения об организации профилактической работы по </a:t>
            </a:r>
            <a:r>
              <a:rPr lang="ru-RU" dirty="0" err="1"/>
              <a:t>медиабезопасности</a:t>
            </a:r>
            <a:r>
              <a:rPr lang="ru-RU" dirty="0"/>
              <a:t>, о формах профилактической работы с детьми и родителями по Интернет-безопасности, правила безопасного поведения в сети Интернет.</a:t>
            </a:r>
          </a:p>
          <a:p>
            <a:pPr algn="just"/>
            <a:r>
              <a:rPr lang="ru-RU" dirty="0"/>
              <a:t>В образовательном учреждении приказами должны быть назначены </a:t>
            </a:r>
            <a:r>
              <a:rPr lang="ru-RU" b="1" dirty="0"/>
              <a:t>лица, ответственные за контентную фильтрацию</a:t>
            </a:r>
            <a:r>
              <a:rPr lang="ru-RU" dirty="0"/>
              <a:t>, за работу с персональными данными, за организацией работы школьников в сети Интернет 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8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5144E-448B-4D06-ABBA-2BC4E246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Политика </a:t>
            </a:r>
            <a:r>
              <a:rPr lang="en-US" dirty="0"/>
              <a:t>IT </a:t>
            </a:r>
            <a:r>
              <a:rPr lang="ru-RU" dirty="0"/>
              <a:t>безопасности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F2E6B-74A4-4143-8F6A-AB99A9593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1625"/>
            <a:ext cx="8596668" cy="4469737"/>
          </a:xfrm>
        </p:spPr>
        <p:txBody>
          <a:bodyPr>
            <a:normAutofit/>
          </a:bodyPr>
          <a:lstStyle/>
          <a:p>
            <a:r>
              <a:rPr lang="ru-RU" dirty="0"/>
              <a:t>Определяет положения о надлежащем использовании компьютеров в школе.</a:t>
            </a:r>
          </a:p>
          <a:p>
            <a:r>
              <a:rPr lang="ru-RU" dirty="0"/>
              <a:t>Определяет список сотрудников</a:t>
            </a:r>
            <a:r>
              <a:rPr lang="en-US" dirty="0"/>
              <a:t>/</a:t>
            </a:r>
            <a:r>
              <a:rPr lang="ru-RU" dirty="0"/>
              <a:t>школьников, которым разрешено пользоваться компьютерным оборудованием в организации.</a:t>
            </a:r>
          </a:p>
          <a:p>
            <a:r>
              <a:rPr lang="ru-RU" dirty="0"/>
              <a:t>Определяет устройства, которые разрешается устанавливать в сети, а также условия установки. Примерами аппаратных средств, которые могут подвергать сеть угрозе атак, являются модемы и беспроводные точки доступа.</a:t>
            </a:r>
          </a:p>
          <a:p>
            <a:r>
              <a:rPr lang="ru-RU" dirty="0"/>
              <a:t>Определяет требования, необходимые для того, чтобы данные в сети оставались конфиденциальными.</a:t>
            </a:r>
          </a:p>
          <a:p>
            <a:r>
              <a:rPr lang="ru-RU" dirty="0"/>
              <a:t>Определяет процесс предоставления доступа к оборудованию и данным сотрудникам</a:t>
            </a:r>
            <a:r>
              <a:rPr lang="en-US" dirty="0"/>
              <a:t>/</a:t>
            </a:r>
            <a:r>
              <a:rPr lang="ru-RU" dirty="0"/>
              <a:t>школьникам. Этот процесс может требовать подписания сотрудником договора о соблюдении правил, принятых в школе. В нем также указываются последствия несоблюдения условий договора.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9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ADB189-5B36-40AD-A36F-85453BB26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44" y="942975"/>
            <a:ext cx="7926552" cy="5172075"/>
          </a:xfrm>
        </p:spPr>
      </p:pic>
    </p:spTree>
    <p:extLst>
      <p:ext uri="{BB962C8B-B14F-4D97-AF65-F5344CB8AC3E}">
        <p14:creationId xmlns:p14="http://schemas.microsoft.com/office/powerpoint/2010/main" val="79873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AFB9D-6C89-4339-AFFC-92ED0F6E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Политика безопасности также должна оговаривать детали поведения в случае чрезвычайных ситуаций: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0A8A2-5E8E-4329-8F82-54988AC4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шаги, которые требуется предпринимать после взлома системы защиты;</a:t>
            </a:r>
          </a:p>
          <a:p>
            <a:r>
              <a:rPr lang="ru-RU" sz="2000" dirty="0"/>
              <a:t>к кому обращаться в чрезвычайной ситуации;</a:t>
            </a:r>
          </a:p>
          <a:p>
            <a:r>
              <a:rPr lang="ru-RU" sz="2000" dirty="0"/>
              <a:t>информация, которой можно делиться с клиентами, поставщиками и представителями средств массовой информации;</a:t>
            </a:r>
          </a:p>
          <a:p>
            <a:r>
              <a:rPr lang="ru-RU" sz="2000" dirty="0"/>
              <a:t>дополнительные помещения, которые следует использовать при эвакуации;</a:t>
            </a:r>
          </a:p>
          <a:p>
            <a:r>
              <a:rPr lang="ru-RU" sz="2000" dirty="0"/>
              <a:t>шаги, которые следует предпринимать по завершении чрезвычайной ситуации, в том числе приоритет сервисов, подлежащих восстановлению.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67146EC-613D-4069-929B-83F05AF96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14" y="715347"/>
            <a:ext cx="7463624" cy="5171103"/>
          </a:xfrm>
        </p:spPr>
      </p:pic>
    </p:spTree>
    <p:extLst>
      <p:ext uri="{BB962C8B-B14F-4D97-AF65-F5344CB8AC3E}">
        <p14:creationId xmlns:p14="http://schemas.microsoft.com/office/powerpoint/2010/main" val="212517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A0821-5BC6-477B-8FE0-18EB2C1C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917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Организационный план по </a:t>
            </a:r>
            <a:r>
              <a:rPr lang="en-US" dirty="0"/>
              <a:t>IT </a:t>
            </a:r>
            <a:r>
              <a:rPr lang="ru-RU" dirty="0"/>
              <a:t>безопасности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BE20F-5C29-4426-8D2C-8D8C40FB8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8775"/>
            <a:ext cx="8596668" cy="4412587"/>
          </a:xfrm>
        </p:spPr>
        <p:txBody>
          <a:bodyPr/>
          <a:lstStyle/>
          <a:p>
            <a:pPr algn="just"/>
            <a:r>
              <a:rPr lang="ru-RU" sz="2400" dirty="0"/>
              <a:t>Установка лицензионного программного обеспечения или «</a:t>
            </a:r>
            <a:r>
              <a:rPr lang="en-US" sz="2400" dirty="0"/>
              <a:t>Open Source</a:t>
            </a:r>
            <a:r>
              <a:rPr lang="ru-RU" sz="2400" dirty="0"/>
              <a:t>»</a:t>
            </a:r>
            <a:r>
              <a:rPr lang="en-US" sz="2400" dirty="0"/>
              <a:t> </a:t>
            </a:r>
            <a:r>
              <a:rPr lang="ru-RU" sz="2400" dirty="0"/>
              <a:t>программ и операционных систем;</a:t>
            </a:r>
          </a:p>
          <a:p>
            <a:pPr algn="just"/>
            <a:r>
              <a:rPr lang="ru-RU" sz="2400" dirty="0"/>
              <a:t>подключение к системе контентной фильтрации</a:t>
            </a:r>
            <a:r>
              <a:rPr lang="en-US" sz="2400" dirty="0"/>
              <a:t> (</a:t>
            </a:r>
            <a:r>
              <a:rPr lang="ru-RU" sz="2400" dirty="0"/>
              <a:t>включая установку фильтраций в браузерах и в ОС)</a:t>
            </a:r>
          </a:p>
          <a:p>
            <a:pPr algn="just"/>
            <a:r>
              <a:rPr lang="ru-RU" sz="2400" dirty="0"/>
              <a:t>установка антивирусных, </a:t>
            </a:r>
            <a:r>
              <a:rPr lang="ru-RU" sz="2400" dirty="0" err="1"/>
              <a:t>антифишинговых</a:t>
            </a:r>
            <a:r>
              <a:rPr lang="ru-RU" sz="2400" dirty="0"/>
              <a:t> программ,</a:t>
            </a:r>
          </a:p>
          <a:p>
            <a:pPr algn="just"/>
            <a:r>
              <a:rPr lang="ru-RU" sz="2400" dirty="0"/>
              <a:t>установка и настройка программ-фильтров, брандмауэров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89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85393-CC5B-4749-814F-7EBF5382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отдельных компьютеров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6E115-1061-42D9-97FE-A31752D4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блокировка кабелей;</a:t>
            </a:r>
          </a:p>
          <a:p>
            <a:r>
              <a:rPr lang="ru-RU" sz="2800" dirty="0"/>
              <a:t>блокировка док-станций ноутбуков;</a:t>
            </a:r>
          </a:p>
          <a:p>
            <a:r>
              <a:rPr lang="ru-RU" sz="2800" dirty="0"/>
              <a:t>закрывающиеся корпуса;</a:t>
            </a:r>
          </a:p>
          <a:p>
            <a:r>
              <a:rPr lang="ru-RU" sz="2800" dirty="0"/>
              <a:t>защитные решетки, окружающие корпусы портативных ПК или тросики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6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8B5B6A-864C-4407-8771-64DDC181A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18" y="787399"/>
            <a:ext cx="6585593" cy="5627689"/>
          </a:xfrm>
        </p:spPr>
      </p:pic>
    </p:spTree>
    <p:extLst>
      <p:ext uri="{BB962C8B-B14F-4D97-AF65-F5344CB8AC3E}">
        <p14:creationId xmlns:p14="http://schemas.microsoft.com/office/powerpoint/2010/main" val="19009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107CB-B4A2-4837-BC91-01ECB536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данных аппаратными средствами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2A530-BB20-4C65-AF7D-1650C76B8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носители для жестких дисков с возможностью блокировки;</a:t>
            </a:r>
          </a:p>
          <a:p>
            <a:r>
              <a:rPr lang="ru-RU" sz="3200" dirty="0"/>
              <a:t>безопасное хранение и транспортировка носителей с резервными копиями;</a:t>
            </a:r>
          </a:p>
          <a:p>
            <a:r>
              <a:rPr lang="ru-RU" sz="3200" dirty="0"/>
              <a:t>защитные заглушки USB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C916A-F9B0-4F0F-83F9-DAC957DE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безопасность в школе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984BDA-6F94-4175-B339-4A306F090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44" y="1930400"/>
            <a:ext cx="6670565" cy="4318000"/>
          </a:xfrm>
        </p:spPr>
      </p:pic>
    </p:spTree>
    <p:extLst>
      <p:ext uri="{BB962C8B-B14F-4D97-AF65-F5344CB8AC3E}">
        <p14:creationId xmlns:p14="http://schemas.microsoft.com/office/powerpoint/2010/main" val="233626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00F85-87C9-4B52-ACF6-386FCCD4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защиты сетевых устройств можно использовать следующие продукты и приложения: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3E9BD-FBB2-41DE-B866-0002C24E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Программный межсетевой экран (брандмауэр)</a:t>
            </a:r>
            <a:r>
              <a:rPr lang="ru-RU" sz="2400" dirty="0"/>
              <a:t> — фильтрует входящие данные (встроен в </a:t>
            </a:r>
            <a:r>
              <a:rPr lang="ru-RU" sz="2400" dirty="0" err="1"/>
              <a:t>Windows</a:t>
            </a:r>
            <a:r>
              <a:rPr lang="ru-RU" sz="2400" dirty="0"/>
              <a:t> XP).</a:t>
            </a:r>
          </a:p>
          <a:p>
            <a:r>
              <a:rPr lang="ru-RU" sz="2400" b="1" dirty="0"/>
              <a:t>Система защиты от проникновения (IDS)</a:t>
            </a:r>
            <a:r>
              <a:rPr lang="ru-RU" sz="2400" dirty="0"/>
              <a:t> — отслеживает изменения в программном коде и необычную сетевую активность.</a:t>
            </a:r>
          </a:p>
          <a:p>
            <a:r>
              <a:rPr lang="ru-RU" sz="2400" b="1" dirty="0"/>
              <a:t>Исправления приложений и операционной системы</a:t>
            </a:r>
            <a:r>
              <a:rPr lang="ru-RU" sz="2400" dirty="0"/>
              <a:t> — обновление приложений и операционной системы в целях устранения обнаруженных брешей системы безопасности.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1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BD589E-E546-40B2-88A7-B7C2BB145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55" y="971550"/>
            <a:ext cx="9465733" cy="4914900"/>
          </a:xfrm>
        </p:spPr>
      </p:pic>
    </p:spTree>
    <p:extLst>
      <p:ext uri="{BB962C8B-B14F-4D97-AF65-F5344CB8AC3E}">
        <p14:creationId xmlns:p14="http://schemas.microsoft.com/office/powerpoint/2010/main" val="173261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12022-8DE1-4652-A30F-8D741AAB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защиты от </a:t>
            </a:r>
            <a:r>
              <a:rPr lang="en-US" dirty="0"/>
              <a:t>IT </a:t>
            </a:r>
            <a:r>
              <a:rPr lang="ru-RU" dirty="0"/>
              <a:t>угроз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280C4-D0B5-45AC-85A2-6C143D7C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Пароли (на операционную систему, на </a:t>
            </a:r>
            <a:r>
              <a:rPr lang="en-US" sz="2800" dirty="0"/>
              <a:t>BIOS</a:t>
            </a:r>
            <a:r>
              <a:rPr lang="ru-RU" sz="2800" dirty="0"/>
              <a:t>, на офисные приложения, удаленный доступ к компьютерам с паролем);</a:t>
            </a:r>
          </a:p>
          <a:p>
            <a:pPr algn="just"/>
            <a:r>
              <a:rPr lang="ru-RU" sz="2800" dirty="0"/>
              <a:t>Регистрация в журнале и аудит (как школьный так и у системного администратора (на компьютере);</a:t>
            </a:r>
          </a:p>
          <a:p>
            <a:pPr algn="just"/>
            <a:r>
              <a:rPr lang="ru-RU" sz="2800" dirty="0"/>
              <a:t>Настройки беспроводной связи (шифрование данных);</a:t>
            </a:r>
          </a:p>
          <a:p>
            <a:pPr algn="just"/>
            <a:endParaRPr lang="ru-RU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59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66371-9FFA-46BB-A24D-267A1601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Вредоносное программное обеспечение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A60EF-671B-4A11-9E3A-BFA2AC0D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Защита от вирусов</a:t>
            </a:r>
            <a:r>
              <a:rPr lang="ru-RU" dirty="0"/>
              <a:t> — антивирусные программы, как правило, автоматически выполняются в фоновом режиме и контролируют наличие проблем. При обнаружении вируса пользователя предупреждают о том, что программа пытается отправить объект на карантин или удалить его.</a:t>
            </a:r>
          </a:p>
          <a:p>
            <a:r>
              <a:rPr lang="ru-RU" b="1" dirty="0"/>
              <a:t>Защита от шпионского ПО</a:t>
            </a:r>
            <a:r>
              <a:rPr lang="ru-RU" dirty="0"/>
              <a:t> — антишпионские программы выявляют клавиатурных шпионов и другое вредоносное ПО, чтобы его можно было удалить с компьютера.</a:t>
            </a:r>
          </a:p>
          <a:p>
            <a:r>
              <a:rPr lang="ru-RU" b="1" dirty="0"/>
              <a:t>Защита от рекламного ПО</a:t>
            </a:r>
            <a:r>
              <a:rPr lang="ru-RU" dirty="0"/>
              <a:t> — </a:t>
            </a:r>
            <a:r>
              <a:rPr lang="ru-RU" dirty="0" err="1"/>
              <a:t>антирекламные</a:t>
            </a:r>
            <a:r>
              <a:rPr lang="ru-RU" dirty="0"/>
              <a:t> программы ищут программы, отображающие на компьютере рекламные объявления.</a:t>
            </a:r>
          </a:p>
          <a:p>
            <a:r>
              <a:rPr lang="ru-RU" b="1" dirty="0"/>
              <a:t>Защита от фишинга</a:t>
            </a:r>
            <a:r>
              <a:rPr lang="ru-RU" dirty="0"/>
              <a:t> — </a:t>
            </a:r>
            <a:r>
              <a:rPr lang="ru-RU" dirty="0" err="1"/>
              <a:t>антифишинговые</a:t>
            </a:r>
            <a:r>
              <a:rPr lang="ru-RU" dirty="0"/>
              <a:t> программы блокируют IP-адреса известных веб-сайтов фишинга и предупреждают пользователя о подозрительных веб-сайтах.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FB3594-BD3C-4354-9609-A5A495529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30" y="715962"/>
            <a:ext cx="8390524" cy="5627688"/>
          </a:xfrm>
        </p:spPr>
      </p:pic>
    </p:spTree>
    <p:extLst>
      <p:ext uri="{BB962C8B-B14F-4D97-AF65-F5344CB8AC3E}">
        <p14:creationId xmlns:p14="http://schemas.microsoft.com/office/powerpoint/2010/main" val="99421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840AC-6F79-4C87-8B51-9B2F1C01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Профилактическое обслуживание компьютера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AD431-8700-4161-95D3-19206D19E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Запрещение доступа школьнику после исключения, переходу в другой класс и т д</a:t>
            </a:r>
          </a:p>
          <a:p>
            <a:r>
              <a:rPr lang="ru-RU" sz="2800" dirty="0"/>
              <a:t>Гостевые учетные записи на компьютер</a:t>
            </a:r>
          </a:p>
          <a:p>
            <a:r>
              <a:rPr lang="ru-RU" sz="2800" dirty="0"/>
              <a:t>Автоматическое обновление ОС</a:t>
            </a:r>
          </a:p>
          <a:p>
            <a:r>
              <a:rPr lang="ru-RU" sz="2800" dirty="0"/>
              <a:t>Резервное копирование важных документов, как на компьютере, так и на мобильном телефоне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7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F1A3B3-BE84-4CC1-A863-EF4DFBA03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07" y="745728"/>
            <a:ext cx="9057982" cy="5366544"/>
          </a:xfrm>
        </p:spPr>
      </p:pic>
    </p:spTree>
    <p:extLst>
      <p:ext uri="{BB962C8B-B14F-4D97-AF65-F5344CB8AC3E}">
        <p14:creationId xmlns:p14="http://schemas.microsoft.com/office/powerpoint/2010/main" val="49861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83AA5-D85D-4398-ACE6-84636D50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К организационным внутришкольным мероприятиям по </a:t>
            </a:r>
            <a:r>
              <a:rPr lang="en-US" dirty="0"/>
              <a:t>IT </a:t>
            </a:r>
            <a:r>
              <a:rPr lang="ru-RU" dirty="0"/>
              <a:t>безопасности относятся</a:t>
            </a:r>
            <a:r>
              <a:rPr lang="en-US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78FD0-597E-44AA-85AB-F7B7088C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Разработка и реализация правил Интернет-безопасности, с привлечением заинтересованных лиц: директора школы, классных руководителей, преподавателей информационных технологий, самих учащихся и их родителей, поставщиков услуг интернета,</a:t>
            </a:r>
          </a:p>
          <a:p>
            <a:pPr algn="just"/>
            <a:r>
              <a:rPr lang="ru-RU" sz="2000" dirty="0"/>
              <a:t>организация работы детей в Интернет по расписанию с ограничением по времени под наблюдением педагогических работников,</a:t>
            </a:r>
          </a:p>
          <a:p>
            <a:pPr algn="just"/>
            <a:r>
              <a:rPr lang="ru-RU" sz="2000" dirty="0"/>
              <a:t>регулярная проверка принимаемых мер в области Интернет безопасности в образовательном учреждении.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8358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C5D087-055E-4580-991E-AEDF8E0F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5" y="817563"/>
            <a:ext cx="8208535" cy="5468937"/>
          </a:xfrm>
        </p:spPr>
      </p:pic>
    </p:spTree>
    <p:extLst>
      <p:ext uri="{BB962C8B-B14F-4D97-AF65-F5344CB8AC3E}">
        <p14:creationId xmlns:p14="http://schemas.microsoft.com/office/powerpoint/2010/main" val="244180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8B147-A682-434E-8850-7650EBE7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профилактической работы по </a:t>
            </a:r>
            <a:r>
              <a:rPr lang="en-US" dirty="0"/>
              <a:t>IT </a:t>
            </a:r>
            <a:r>
              <a:rPr lang="ru-RU" dirty="0"/>
              <a:t>безопасности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AF3BB-DFD3-4464-A622-37F099A6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52479" cy="408781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Периодически проводить мониторинг, диагностику проблем по Интернет-безопасности среди детей и родителей </a:t>
            </a:r>
          </a:p>
          <a:p>
            <a:pPr algn="just"/>
            <a:r>
              <a:rPr lang="ru-RU" sz="2000" dirty="0"/>
              <a:t>В отношении программно-методического обеспечения. В образовательном учреждении должна быть разработана программа (раздел, модуль комплексной программы по профилактике девиантного поведения детей), в которую должны быть включены темы по </a:t>
            </a:r>
            <a:r>
              <a:rPr lang="en-US" sz="2000" dirty="0"/>
              <a:t>IT </a:t>
            </a:r>
            <a:r>
              <a:rPr lang="ru-RU" sz="2000" dirty="0"/>
              <a:t>безопасности, о безопасном поведении в сети Интернет. Такие же темы и проблемы должны включаться в программы воспитательной деятельности.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4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BCE-9C57-4CB5-80F0-83693F47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использования информационных ресурсов в школе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BA885-2507-413D-98D0-0A052C4D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электронной почты в учебных целях</a:t>
            </a:r>
          </a:p>
          <a:p>
            <a:r>
              <a:rPr lang="ru-RU" dirty="0"/>
              <a:t>Поиск нужной информации в сети</a:t>
            </a:r>
          </a:p>
          <a:p>
            <a:r>
              <a:rPr lang="ru-RU" dirty="0"/>
              <a:t>Создание собственных школьных веб-страниц и порталов</a:t>
            </a:r>
          </a:p>
          <a:p>
            <a:r>
              <a:rPr lang="ru-RU" dirty="0"/>
              <a:t>Рассылка и получение различных школьных материалов</a:t>
            </a:r>
          </a:p>
          <a:p>
            <a:r>
              <a:rPr lang="ru-RU" dirty="0"/>
              <a:t>Использование электронного дневника</a:t>
            </a:r>
          </a:p>
          <a:p>
            <a:r>
              <a:rPr lang="ru-RU" dirty="0"/>
              <a:t>Получение оперативной информации о школьных мероприятиях</a:t>
            </a:r>
          </a:p>
          <a:p>
            <a:r>
              <a:rPr lang="ru-RU" dirty="0"/>
              <a:t>Обмен опытом и ответы на типичные вопросы (в том числе и у учителей)</a:t>
            </a:r>
          </a:p>
          <a:p>
            <a:r>
              <a:rPr lang="ru-RU" dirty="0"/>
              <a:t>Использование онлайн обучения и скачивание обучающих программ</a:t>
            </a:r>
          </a:p>
          <a:p>
            <a:r>
              <a:rPr lang="ru-RU" dirty="0"/>
              <a:t>Совместные проекты школьников и учителей различных школ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46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1B0B10-D6B4-4B25-930A-D5CA2EC4F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36" y="615950"/>
            <a:ext cx="8430573" cy="5626100"/>
          </a:xfrm>
        </p:spPr>
      </p:pic>
    </p:spTree>
    <p:extLst>
      <p:ext uri="{BB962C8B-B14F-4D97-AF65-F5344CB8AC3E}">
        <p14:creationId xmlns:p14="http://schemas.microsoft.com/office/powerpoint/2010/main" val="3100063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49945-E3D3-42A8-BBD7-4A9F9B37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Рекомендуемая тематика для организации профилактической деятельности: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8B4BD-FD5A-41B8-B1B0-F45119CB8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нежелательная информация в Интернете, как ее избежать,</a:t>
            </a:r>
          </a:p>
          <a:p>
            <a:r>
              <a:rPr lang="ru-RU" dirty="0"/>
              <a:t>- проблемы достоверности информации в Интернете, как проверить достоверность информации,</a:t>
            </a:r>
          </a:p>
          <a:p>
            <a:r>
              <a:rPr lang="ru-RU" dirty="0"/>
              <a:t>- социальные сети: опасности и правила поведения в социальных сетях,</a:t>
            </a:r>
          </a:p>
          <a:p>
            <a:r>
              <a:rPr lang="ru-RU" dirty="0"/>
              <a:t>- кибермошенничества, как избежать </a:t>
            </a:r>
            <a:r>
              <a:rPr lang="ru-RU" dirty="0" err="1"/>
              <a:t>кибермошенников</a:t>
            </a:r>
            <a:r>
              <a:rPr lang="ru-RU" dirty="0"/>
              <a:t>,</a:t>
            </a:r>
          </a:p>
          <a:p>
            <a:r>
              <a:rPr lang="ru-RU" dirty="0"/>
              <a:t>- </a:t>
            </a:r>
            <a:r>
              <a:rPr lang="ru-RU" dirty="0" err="1"/>
              <a:t>киберхулиганство</a:t>
            </a:r>
            <a:r>
              <a:rPr lang="ru-RU" dirty="0"/>
              <a:t>, </a:t>
            </a:r>
            <a:r>
              <a:rPr lang="ru-RU" dirty="0" err="1"/>
              <a:t>киберзапугивание</a:t>
            </a:r>
            <a:r>
              <a:rPr lang="ru-RU" dirty="0"/>
              <a:t>, правила поведения в опасной виртуальной ситуации,</a:t>
            </a:r>
          </a:p>
          <a:p>
            <a:r>
              <a:rPr lang="ru-RU" dirty="0"/>
              <a:t>- вредоносные программы, методы борьбы с ними,</a:t>
            </a:r>
          </a:p>
          <a:p>
            <a:r>
              <a:rPr lang="ru-RU" dirty="0"/>
              <a:t>- полезные ссылки, ресурсы, сервисы в Интернете.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CBB13D-6F03-4EDA-AA44-A09EE795A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2" y="646113"/>
            <a:ext cx="8016251" cy="5840412"/>
          </a:xfrm>
        </p:spPr>
      </p:pic>
    </p:spTree>
    <p:extLst>
      <p:ext uri="{BB962C8B-B14F-4D97-AF65-F5344CB8AC3E}">
        <p14:creationId xmlns:p14="http://schemas.microsoft.com/office/powerpoint/2010/main" val="1275743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FEC6C-B6CF-4C66-8BA6-2656413B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ходе мероприятий по </a:t>
            </a:r>
            <a:r>
              <a:rPr lang="en-US" dirty="0"/>
              <a:t>IT </a:t>
            </a:r>
            <a:r>
              <a:rPr lang="ru-RU" dirty="0"/>
              <a:t>безопасности необходимо ознакомить учащихся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2D051-1441-494D-9171-FB209996F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00225"/>
            <a:ext cx="9538229" cy="4241137"/>
          </a:xfrm>
        </p:spPr>
        <p:txBody>
          <a:bodyPr>
            <a:normAutofit/>
          </a:bodyPr>
          <a:lstStyle/>
          <a:p>
            <a:r>
              <a:rPr lang="ru-RU" dirty="0"/>
              <a:t>- с правилами ответственного и безопасного поведения в современной информационной среде, способах защиты от противоправных посягательств в сети Интернет и мобильной (сотовой) связи (безопасность собственных данных );</a:t>
            </a:r>
          </a:p>
          <a:p>
            <a:r>
              <a:rPr lang="ru-RU" dirty="0"/>
              <a:t>- с информацией о необходимости критического отношения к сообщениям в СМИ (в т.ч. электронных), мобильной (сотовой) связи (</a:t>
            </a:r>
            <a:r>
              <a:rPr lang="ru-RU" dirty="0" err="1"/>
              <a:t>фактчекинг</a:t>
            </a:r>
            <a:r>
              <a:rPr lang="ru-RU" dirty="0"/>
              <a:t>, </a:t>
            </a:r>
            <a:r>
              <a:rPr lang="en-US" dirty="0"/>
              <a:t>open data</a:t>
            </a:r>
            <a:r>
              <a:rPr lang="ru-RU" dirty="0"/>
              <a:t>),</a:t>
            </a:r>
          </a:p>
          <a:p>
            <a:r>
              <a:rPr lang="ru-RU" dirty="0"/>
              <a:t>признаках отличия достоверных сведений от недостоверных, способах нейтрализации вредной и опасной для детей информации, распознавания признаков злоупотребления доверчивостью (синий кит и т д);</a:t>
            </a:r>
          </a:p>
          <a:p>
            <a:r>
              <a:rPr lang="ru-RU" dirty="0"/>
              <a:t>- с правилами общения в социальных сетях (сетевой этикет);</a:t>
            </a:r>
          </a:p>
          <a:p>
            <a:r>
              <a:rPr lang="ru-RU" dirty="0"/>
              <a:t>ознакомить обучающихся с адресами помощи в случае интернет-угрозы (хорошо бы создать общий кыргызский номер доверия, куда могли бы обращаться дети в случае необходимости)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70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DE016C-4228-4DE8-B2B6-97CE74AB6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69" y="534194"/>
            <a:ext cx="8392716" cy="5595144"/>
          </a:xfrm>
        </p:spPr>
      </p:pic>
    </p:spTree>
    <p:extLst>
      <p:ext uri="{BB962C8B-B14F-4D97-AF65-F5344CB8AC3E}">
        <p14:creationId xmlns:p14="http://schemas.microsoft.com/office/powerpoint/2010/main" val="3841103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659DF-8995-407C-A4A9-89A82438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/>
              <a:t>Предполагаемая тематика проведения различных школьных мероприятий по </a:t>
            </a:r>
            <a:r>
              <a:rPr lang="en-US" dirty="0"/>
              <a:t>IT </a:t>
            </a:r>
            <a:r>
              <a:rPr lang="ru-RU" dirty="0"/>
              <a:t>безопасности: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28F1C-B56F-4390-BEF4-86CE193F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противозаконная, неэтичная и вредоносная информация в Интернете: как ее избежать,</a:t>
            </a:r>
          </a:p>
          <a:p>
            <a:r>
              <a:rPr lang="ru-RU" dirty="0"/>
              <a:t>- достоверность информации в интернете, проблемы и способы проверки информации на достоверность и полноту,</a:t>
            </a:r>
          </a:p>
          <a:p>
            <a:r>
              <a:rPr lang="ru-RU" dirty="0"/>
              <a:t>- этика сетевого общения,</a:t>
            </a:r>
          </a:p>
          <a:p>
            <a:r>
              <a:rPr lang="ru-RU" dirty="0"/>
              <a:t>- личная информация: нужна ли она в интернете, как защитить личную информацию в блогах, социальных сетях и пр.</a:t>
            </a:r>
          </a:p>
          <a:p>
            <a:r>
              <a:rPr lang="ru-RU" dirty="0"/>
              <a:t>- социальные сети: как общаться в сети и не попасть в сети мошенников и злоумышленников,</a:t>
            </a:r>
          </a:p>
          <a:p>
            <a:r>
              <a:rPr lang="ru-RU" dirty="0"/>
              <a:t>- что такое хакерство: этика и основы,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90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D0DE5-21B8-44A4-99BD-028C4865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Предполагаемая тематика проведения различных школьных мероприятий по </a:t>
            </a:r>
            <a:r>
              <a:rPr lang="en-US" dirty="0"/>
              <a:t>IT </a:t>
            </a:r>
            <a:r>
              <a:rPr lang="ru-RU" dirty="0"/>
              <a:t>безопасности: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257B1-29EE-46AF-9D14-B4F98677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интернет- зависимость: угрозы, реальность, проблемы, решения,</a:t>
            </a:r>
          </a:p>
          <a:p>
            <a:r>
              <a:rPr lang="ru-RU" dirty="0"/>
              <a:t>- </a:t>
            </a:r>
            <a:r>
              <a:rPr lang="ru-RU" dirty="0" err="1"/>
              <a:t>Web</a:t>
            </a:r>
            <a:r>
              <a:rPr lang="ru-RU" dirty="0"/>
              <a:t> -серфинг: как не потерять себя и свое время в Интернете,</a:t>
            </a:r>
          </a:p>
          <a:p>
            <a:r>
              <a:rPr lang="ru-RU" dirty="0"/>
              <a:t>- как распознать кибермошенничество и не стать жертвой,</a:t>
            </a:r>
          </a:p>
          <a:p>
            <a:r>
              <a:rPr lang="ru-RU" dirty="0"/>
              <a:t>- нигерийские письма: предложения в письмах и как не попасться на удочку мошенников,</a:t>
            </a:r>
          </a:p>
          <a:p>
            <a:r>
              <a:rPr lang="ru-RU" dirty="0"/>
              <a:t>- что такое </a:t>
            </a:r>
            <a:r>
              <a:rPr lang="ru-RU" dirty="0" err="1"/>
              <a:t>киберхулиганство</a:t>
            </a:r>
            <a:r>
              <a:rPr lang="ru-RU" dirty="0"/>
              <a:t>: как не стать жертвой и </a:t>
            </a:r>
            <a:r>
              <a:rPr lang="ru-RU" dirty="0" err="1"/>
              <a:t>киберхулиганом</a:t>
            </a:r>
            <a:r>
              <a:rPr lang="ru-RU" dirty="0"/>
              <a:t>;</a:t>
            </a:r>
          </a:p>
          <a:p>
            <a:r>
              <a:rPr lang="ru-RU" dirty="0"/>
              <a:t>- как защитить свою почту от спама и не стать спамером,</a:t>
            </a:r>
          </a:p>
          <a:p>
            <a:r>
              <a:rPr lang="ru-RU" dirty="0"/>
              <a:t>- компьютерные вирусы и методы борьбы с ними,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7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9979C-D770-4CFC-ABFE-299FC886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Предполагаемая тематика проведения различных школьных мероприятий по </a:t>
            </a:r>
            <a:r>
              <a:rPr lang="en-US" dirty="0"/>
              <a:t>IT </a:t>
            </a:r>
            <a:r>
              <a:rPr lang="ru-RU" dirty="0"/>
              <a:t>безопасности: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34FDD-E91D-4BB0-A79D-7059708AA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киберпреступления в законодательстве Кыргызстана, РФ и других стран,</a:t>
            </a:r>
          </a:p>
          <a:p>
            <a:r>
              <a:rPr lang="ru-RU" dirty="0"/>
              <a:t>- безопасность в коммерческих Интернет-сервисах: Интернет-магазины, услуги различных фирм и др.,</a:t>
            </a:r>
          </a:p>
          <a:p>
            <a:r>
              <a:rPr lang="ru-RU" dirty="0"/>
              <a:t>- компьютерные игры, как не стать игроманом,</a:t>
            </a:r>
          </a:p>
          <a:p>
            <a:r>
              <a:rPr lang="ru-RU" dirty="0"/>
              <a:t>- азартные игры в Интернете – поле чудес для….?</a:t>
            </a:r>
          </a:p>
          <a:p>
            <a:r>
              <a:rPr lang="ru-RU" dirty="0"/>
              <a:t>- мобильные угрозы в современном мире,</a:t>
            </a:r>
          </a:p>
          <a:p>
            <a:r>
              <a:rPr lang="ru-RU" dirty="0"/>
              <a:t>- как правильно вести себя с </a:t>
            </a:r>
            <a:r>
              <a:rPr lang="ru-RU" dirty="0" err="1"/>
              <a:t>киберхулиганами</a:t>
            </a:r>
            <a:r>
              <a:rPr lang="ru-RU" dirty="0"/>
              <a:t> и защититься от нежелательного общения,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6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E58906-1786-474F-84B3-139A9DE15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2" y="542527"/>
            <a:ext cx="10496264" cy="5772945"/>
          </a:xfrm>
        </p:spPr>
      </p:pic>
    </p:spTree>
    <p:extLst>
      <p:ext uri="{BB962C8B-B14F-4D97-AF65-F5344CB8AC3E}">
        <p14:creationId xmlns:p14="http://schemas.microsoft.com/office/powerpoint/2010/main" val="96461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5E818D-8175-476F-B12C-82F70A172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60" y="480219"/>
            <a:ext cx="8851452" cy="5897562"/>
          </a:xfrm>
        </p:spPr>
      </p:pic>
    </p:spTree>
    <p:extLst>
      <p:ext uri="{BB962C8B-B14F-4D97-AF65-F5344CB8AC3E}">
        <p14:creationId xmlns:p14="http://schemas.microsoft.com/office/powerpoint/2010/main" val="421983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F6AC-9342-4326-A6CF-E909C8FE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Бесконтрольный доступ к интернету может привести к негативным последствиям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60840-3152-477A-8AA5-8E835D831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Киберзависимость</a:t>
            </a:r>
            <a:r>
              <a:rPr lang="ru-RU" sz="2400" dirty="0"/>
              <a:t>, игромания</a:t>
            </a:r>
          </a:p>
          <a:p>
            <a:r>
              <a:rPr lang="ru-RU" sz="2400" dirty="0"/>
              <a:t>Заражение вредоносными программами при скачивании файлов, </a:t>
            </a:r>
          </a:p>
          <a:p>
            <a:r>
              <a:rPr lang="ru-RU" sz="2400" dirty="0"/>
              <a:t>Нарушение нормального развития ребенка, </a:t>
            </a:r>
          </a:p>
          <a:p>
            <a:r>
              <a:rPr lang="ru-RU" sz="2400" dirty="0"/>
              <a:t>Неправильное формирование нравственных ценностей, </a:t>
            </a:r>
          </a:p>
          <a:p>
            <a:r>
              <a:rPr lang="ru-RU" sz="2400" dirty="0"/>
              <a:t>Знакомство с человеком с недобрыми намерениями.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026B2C-8D4B-4074-B76C-4DF329314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07" y="664369"/>
            <a:ext cx="8365786" cy="5529262"/>
          </a:xfrm>
        </p:spPr>
      </p:pic>
    </p:spTree>
    <p:extLst>
      <p:ext uri="{BB962C8B-B14F-4D97-AF65-F5344CB8AC3E}">
        <p14:creationId xmlns:p14="http://schemas.microsoft.com/office/powerpoint/2010/main" val="354133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EE246-F458-47F3-AFDA-05E9D3D5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сделать, чтобы избежать </a:t>
            </a:r>
            <a:r>
              <a:rPr lang="en-US" dirty="0"/>
              <a:t>IT </a:t>
            </a:r>
            <a:r>
              <a:rPr lang="ru-RU" dirty="0"/>
              <a:t>– угроз в школе</a:t>
            </a:r>
            <a:r>
              <a:rPr lang="en-US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4068F-CCA5-4CA9-A773-534F79CFF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54" y="1930400"/>
            <a:ext cx="10724091" cy="4087811"/>
          </a:xfrm>
        </p:spPr>
        <p:txBody>
          <a:bodyPr>
            <a:normAutofit/>
          </a:bodyPr>
          <a:lstStyle/>
          <a:p>
            <a:r>
              <a:rPr lang="ru-RU" sz="2000" dirty="0"/>
              <a:t>Важно научить детей извлекать из ресурсов лучшее и делать свой выбор</a:t>
            </a:r>
          </a:p>
          <a:p>
            <a:r>
              <a:rPr lang="ru-RU" sz="2000" dirty="0"/>
              <a:t>Следует обсудить с детьми все вопросы, возникающие у них при использовании интернета</a:t>
            </a:r>
          </a:p>
          <a:p>
            <a:r>
              <a:rPr lang="ru-RU" sz="2000" dirty="0"/>
              <a:t>Школа должна проводить целенаправленную воспитательную работу с педколлективом, учащимся и родителями</a:t>
            </a:r>
          </a:p>
          <a:p>
            <a:r>
              <a:rPr lang="ru-RU" sz="2000" dirty="0"/>
              <a:t>Проводить День безопасного интернета</a:t>
            </a:r>
          </a:p>
          <a:p>
            <a:r>
              <a:rPr lang="ru-RU" sz="2000" dirty="0"/>
              <a:t>Использовать беседы, ролевые игры, тренинги, акции, конкурсы, направленные на обучение родителей и детей правилам безопасного использования интернета</a:t>
            </a:r>
          </a:p>
          <a:p>
            <a:r>
              <a:rPr lang="ru-RU" sz="2000" dirty="0"/>
              <a:t>Классные часы по теме «Безопасность в сети Интернет»</a:t>
            </a:r>
          </a:p>
          <a:p>
            <a:r>
              <a:rPr lang="ru-RU" sz="2000" dirty="0"/>
              <a:t>Выпуск стенгазет, листовок с памятками для учащихся «Безопасность в Интернете»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26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155A2-2C62-4189-8FFD-08617296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28591D-7DBA-4E57-ABAD-14B0C3D47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71488"/>
            <a:ext cx="8596668" cy="6119099"/>
          </a:xfrm>
        </p:spPr>
      </p:pic>
    </p:spTree>
    <p:extLst>
      <p:ext uri="{BB962C8B-B14F-4D97-AF65-F5344CB8AC3E}">
        <p14:creationId xmlns:p14="http://schemas.microsoft.com/office/powerpoint/2010/main" val="271744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16CB2-F1C4-48C9-B982-6247A210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Профилактическая работа по предотвращению </a:t>
            </a:r>
            <a:r>
              <a:rPr lang="en-US" dirty="0"/>
              <a:t>IT </a:t>
            </a:r>
            <a:r>
              <a:rPr lang="ru-RU" dirty="0"/>
              <a:t>угроз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44902-BE8B-4BE1-B45E-B0D34795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9095317" cy="4317999"/>
          </a:xfrm>
        </p:spPr>
        <p:txBody>
          <a:bodyPr/>
          <a:lstStyle/>
          <a:p>
            <a:r>
              <a:rPr lang="ru-RU" sz="3200" dirty="0"/>
              <a:t>Формы работы с родителями – родительские собрания, индивидуальные беседы, лекции</a:t>
            </a:r>
          </a:p>
          <a:p>
            <a:r>
              <a:rPr lang="ru-RU" sz="3200" dirty="0"/>
              <a:t>Повышение квалификации педагогов по информационной безопасности</a:t>
            </a:r>
          </a:p>
          <a:p>
            <a:r>
              <a:rPr lang="ru-RU" sz="3200" dirty="0"/>
              <a:t>Проведение родительского всеобуча по вопросам кибербезопасности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09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806</Words>
  <Application>Microsoft Office PowerPoint</Application>
  <PresentationFormat>Широкоэкранный</PresentationFormat>
  <Paragraphs>124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Wingdings 3</vt:lpstr>
      <vt:lpstr>Аспект</vt:lpstr>
      <vt:lpstr>Формирование информационной безопасности в школе</vt:lpstr>
      <vt:lpstr>Информационная безопасность в школе</vt:lpstr>
      <vt:lpstr>Возможности использования информационных ресурсов в школе</vt:lpstr>
      <vt:lpstr>Презентация PowerPoint</vt:lpstr>
      <vt:lpstr>Бесконтрольный доступ к интернету может привести к негативным последствиям</vt:lpstr>
      <vt:lpstr>Презентация PowerPoint</vt:lpstr>
      <vt:lpstr>Что сделать, чтобы избежать IT – угроз в школе?</vt:lpstr>
      <vt:lpstr>Презентация PowerPoint</vt:lpstr>
      <vt:lpstr>Профилактическая работа по предотвращению IT угроз</vt:lpstr>
      <vt:lpstr>Презентация PowerPoint</vt:lpstr>
      <vt:lpstr>Нормативно – правовое обеспечение по IT безопасности</vt:lpstr>
      <vt:lpstr>Политика IT безопасности </vt:lpstr>
      <vt:lpstr>Презентация PowerPoint</vt:lpstr>
      <vt:lpstr>Политика безопасности также должна оговаривать детали поведения в случае чрезвычайных ситуаций:</vt:lpstr>
      <vt:lpstr>Презентация PowerPoint</vt:lpstr>
      <vt:lpstr>Организационный план по IT безопасности</vt:lpstr>
      <vt:lpstr>Защита отдельных компьютеров</vt:lpstr>
      <vt:lpstr>Презентация PowerPoint</vt:lpstr>
      <vt:lpstr>Защита данных аппаратными средствами</vt:lpstr>
      <vt:lpstr>Для защиты сетевых устройств можно использовать следующие продукты и приложения:</vt:lpstr>
      <vt:lpstr>Презентация PowerPoint</vt:lpstr>
      <vt:lpstr>Методы защиты от IT угроз</vt:lpstr>
      <vt:lpstr>Вредоносное программное обеспечение</vt:lpstr>
      <vt:lpstr>Презентация PowerPoint</vt:lpstr>
      <vt:lpstr>Профилактическое обслуживание компьютера</vt:lpstr>
      <vt:lpstr>Презентация PowerPoint</vt:lpstr>
      <vt:lpstr>К организационным внутришкольным мероприятиям по IT безопасности относятся:</vt:lpstr>
      <vt:lpstr>Презентация PowerPoint</vt:lpstr>
      <vt:lpstr>Организация профилактической работы по IT безопасности</vt:lpstr>
      <vt:lpstr>Презентация PowerPoint</vt:lpstr>
      <vt:lpstr>Рекомендуемая тематика для организации профилактической деятельности: </vt:lpstr>
      <vt:lpstr>Презентация PowerPoint</vt:lpstr>
      <vt:lpstr>В ходе мероприятий по IT безопасности необходимо ознакомить учащихся</vt:lpstr>
      <vt:lpstr>Презентация PowerPoint</vt:lpstr>
      <vt:lpstr>Предполагаемая тематика проведения различных школьных мероприятий по IT безопасности:</vt:lpstr>
      <vt:lpstr>Предполагаемая тематика проведения различных школьных мероприятий по IT безопасности:</vt:lpstr>
      <vt:lpstr>Предполагаемая тематика проведения различных школьных мероприятий по IT безопасности: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информационной безопасности в школе</dc:title>
  <dc:creator>Evgeniy</dc:creator>
  <cp:lastModifiedBy>Evgeniy</cp:lastModifiedBy>
  <cp:revision>15</cp:revision>
  <dcterms:created xsi:type="dcterms:W3CDTF">2019-05-28T16:38:23Z</dcterms:created>
  <dcterms:modified xsi:type="dcterms:W3CDTF">2019-05-29T16:50:08Z</dcterms:modified>
</cp:coreProperties>
</file>