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85" r:id="rId5"/>
    <p:sldId id="269" r:id="rId6"/>
    <p:sldId id="284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8" r:id="rId17"/>
    <p:sldId id="272" r:id="rId18"/>
    <p:sldId id="286" r:id="rId19"/>
    <p:sldId id="28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7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q=http://memory-tricks.ru/numbers&amp;redir_token=0dDtrv6FdmhI_As2K_8_8TGEhp58MTUwODY3MTc4OEAxNTA4NTg1Mzg4&amp;v=Xvx8GsFSafM&amp;event=video_descrip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12305" r="126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715436" cy="2143140"/>
          </a:xfrm>
          <a:solidFill>
            <a:srgbClr val="2267CC"/>
          </a:solidFill>
          <a:effectLst>
            <a:softEdge rad="317500"/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cap="none" spc="150" dirty="0" smtClean="0">
                <a:ln w="11430"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Times New Roman" pitchFamily="18" charset="0"/>
              </a:rPr>
              <a:t>Психолого-педагогическое сопровождение информационной безопасности  школьников</a:t>
            </a:r>
            <a:endParaRPr lang="ru-RU" cap="none" spc="150" dirty="0">
              <a:ln w="11430"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8643966" cy="8572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Подготовила </a:t>
            </a:r>
            <a:r>
              <a:rPr lang="ky-KG" sz="3200" b="1" dirty="0" smtClean="0"/>
              <a:t>: Педагог – психолог </a:t>
            </a:r>
          </a:p>
          <a:p>
            <a:r>
              <a:rPr lang="ru-RU" sz="3200" b="1" dirty="0" err="1" smtClean="0"/>
              <a:t>Копина</a:t>
            </a:r>
            <a:r>
              <a:rPr lang="ru-RU" sz="3200" b="1" dirty="0" smtClean="0"/>
              <a:t> Елена Владимировна</a:t>
            </a:r>
            <a:endParaRPr lang="ru-RU" sz="32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8203" r="1679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772400" cy="4572000"/>
          </a:xfrm>
          <a:solidFill>
            <a:srgbClr val="2267CC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/>
          <a:lstStyle/>
          <a:p>
            <a:r>
              <a:rPr lang="ru-RU" dirty="0" smtClean="0"/>
              <a:t>Своевременное сопровождение состоит в поддержке ученика именно тогда, когда возникает такого рода потребность, когда по внешним признакам можно разглядеть надвигающуюся на ребенка опасность физического или психологического плана, также по его запросу, например, у ученика педагог замечает симптомы </a:t>
            </a:r>
            <a:r>
              <a:rPr lang="ru-RU" dirty="0" err="1" smtClean="0">
                <a:solidFill>
                  <a:srgbClr val="FF0000"/>
                </a:solidFill>
              </a:rPr>
              <a:t>интернет-зависимости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9884" r="15698"/>
          <a:stretch>
            <a:fillRect/>
          </a:stretch>
        </p:blipFill>
        <p:spPr>
          <a:xfrm>
            <a:off x="0" y="-1"/>
            <a:ext cx="9144000" cy="69116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7772400" cy="4572000"/>
          </a:xfrm>
          <a:solidFill>
            <a:srgbClr val="2267CC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Таким образом, в современной педагогической практике психолого-педагогическое сопровождение информационной безопасности школьников рассматривается в первую очередь как система профессиональной деятельности педагогов и психологов, направленная на создание социально-психологических условий для успешного обучения и психологического развития ребенка в ситуациях информационного воздействия, в том числе негативного.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formatsionnaya-bezopasnost-lichnosti-Retina.jpg"/>
          <p:cNvPicPr>
            <a:picLocks noChangeAspect="1"/>
          </p:cNvPicPr>
          <p:nvPr/>
        </p:nvPicPr>
        <p:blipFill>
          <a:blip r:embed="rId2"/>
          <a:srcRect l="5010" r="2374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643866" cy="1643074"/>
          </a:xfrm>
          <a:ln w="57150">
            <a:solidFill>
              <a:srgbClr val="2267CC"/>
            </a:solidFill>
          </a:ln>
        </p:spPr>
        <p:txBody>
          <a:bodyPr/>
          <a:lstStyle/>
          <a:p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Методами психолого-педагогического сопровождения ИБ школьников являются</a:t>
            </a:r>
            <a: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  <a:endParaRPr lang="ru-RU" sz="3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86000"/>
            <a:ext cx="7772400" cy="3286140"/>
          </a:xfrm>
          <a:solidFill>
            <a:srgbClr val="2267CC"/>
          </a:solidFill>
          <a:ln w="38100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dirty="0" smtClean="0"/>
              <a:t>групповые и индивидуальные тренинги, ролевые и деловые игры, </a:t>
            </a:r>
          </a:p>
          <a:p>
            <a:r>
              <a:rPr lang="ru-RU" dirty="0" smtClean="0"/>
              <a:t>мозговой штурм, диспуты,</a:t>
            </a:r>
          </a:p>
          <a:p>
            <a:r>
              <a:rPr lang="ru-RU" dirty="0" smtClean="0"/>
              <a:t> тестирование и </a:t>
            </a:r>
          </a:p>
          <a:p>
            <a:r>
              <a:rPr lang="ru-RU" dirty="0" smtClean="0"/>
              <a:t>анкетирование, </a:t>
            </a:r>
          </a:p>
          <a:p>
            <a:r>
              <a:rPr lang="ru-RU" dirty="0" smtClean="0"/>
              <a:t>наблюдение и эксперимент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d19ea056b804b9ac719215a45524c04.jpg"/>
          <p:cNvPicPr>
            <a:picLocks noChangeAspect="1"/>
          </p:cNvPicPr>
          <p:nvPr/>
        </p:nvPicPr>
        <p:blipFill>
          <a:blip r:embed="rId2"/>
          <a:srcRect l="3691" r="288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714380"/>
          </a:xfrm>
          <a:ln w="38100">
            <a:solidFill>
              <a:srgbClr val="2267CC"/>
            </a:solidFill>
          </a:ln>
        </p:spPr>
        <p:txBody>
          <a:bodyPr/>
          <a:lstStyle/>
          <a:p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Консультационная деятельность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83560"/>
            <a:ext cx="7901014" cy="4645836"/>
          </a:xfrm>
          <a:solidFill>
            <a:srgbClr val="2267CC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dirty="0" smtClean="0"/>
              <a:t>это оказание помощи учащимся, их родителям (законным представителям), педагогическим работникам и другим участникам образовательного процесса в вопросах информационной безопасности личности школьника.</a:t>
            </a:r>
            <a:endParaRPr lang="en-US" sz="2400" dirty="0" smtClean="0"/>
          </a:p>
          <a:p>
            <a:r>
              <a:rPr lang="ru-RU" sz="2400" dirty="0" smtClean="0"/>
              <a:t>К методам психологического консультирования по вопросам информационной безопасности следует относить: дискуссионные методы; игровые методы (дидактические и творческие игры, в том числе деловые, ролевые); сенситивный тренинг; беседы. Работа со школьниками может осуществляться как в индивидуальной, так и в групповой форме.</a:t>
            </a:r>
            <a:endParaRPr lang="ru-RU" sz="2400" dirty="0"/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B2019.jpg"/>
          <p:cNvPicPr>
            <a:picLocks noChangeAspect="1"/>
          </p:cNvPicPr>
          <p:nvPr/>
        </p:nvPicPr>
        <p:blipFill>
          <a:blip r:embed="rId2"/>
          <a:srcRect l="9813" r="204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772400" cy="2788448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 работе с родителями продуктивными будут не отдельные мероприятия, а целостная системная работа, имеющая своей целью повышение компетентности в области информационной безопасности личности школьника</a:t>
            </a:r>
            <a:endParaRPr lang="ru-RU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6446" r="185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772400" cy="4572000"/>
          </a:xfrm>
          <a:solidFill>
            <a:srgbClr val="2267CC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dirty="0" smtClean="0"/>
              <a:t> В качестве примера работы с педагогами можно привести научно-практический семинар для учителей .  Необходимо практиковать целевое посещение учителями и методистами специализированных выставок и конференций различных уровней с тематикой по информационной безопасности 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5860" r="191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7772400" cy="4572000"/>
          </a:xfrm>
          <a:solidFill>
            <a:srgbClr val="2267CC"/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Цель диагностики психологической составляющей информационной безопасности является получение информации об уровне психической устойчивости детей к негативным проявлениям в информационном пространстве, выявление личностных психологических особенностей и проблем Обращаясь за помощью к психологу, человек прежде всего рассчитывает на получение квалифицированных советов, рекомендаций к действию, понимания и поддержки.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formatsionnaya-bezopasnost-lichnosti-Retina.jpg"/>
          <p:cNvPicPr>
            <a:picLocks noChangeAspect="1"/>
          </p:cNvPicPr>
          <p:nvPr/>
        </p:nvPicPr>
        <p:blipFill>
          <a:blip r:embed="rId2"/>
          <a:srcRect l="7236" r="19851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107157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Практическая работа психолога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df69fc5fbe6a4a2ab399ca5f4726c86 (1).jpg"/>
          <p:cNvPicPr>
            <a:picLocks noChangeAspect="1"/>
          </p:cNvPicPr>
          <p:nvPr/>
        </p:nvPicPr>
        <p:blipFill>
          <a:blip r:embed="rId2"/>
          <a:srcRect l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2786082"/>
          </a:xfrm>
          <a:solidFill>
            <a:srgbClr val="2267CC"/>
          </a:solidFill>
          <a:effectLst>
            <a:softEdge rad="127000"/>
          </a:effectLst>
        </p:spPr>
        <p:txBody>
          <a:bodyPr>
            <a:normAutofit fontScale="92500"/>
          </a:bodyPr>
          <a:lstStyle/>
          <a:p>
            <a:pPr marL="0" indent="0" algn="just">
              <a:buFontTx/>
              <a:buNone/>
              <a:defRPr/>
            </a:pPr>
            <a:r>
              <a:rPr lang="ru-RU" sz="2800" dirty="0" smtClean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Использование информационных  технологий становится неотъемлемой частью образовательного процесса. </a:t>
            </a:r>
          </a:p>
          <a:p>
            <a:pPr marL="0" indent="0" algn="just">
              <a:buFontTx/>
              <a:buNone/>
              <a:defRPr/>
            </a:pPr>
            <a:r>
              <a:rPr lang="ru-RU" sz="2800" dirty="0" smtClean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школьного психолога не является здесь исключением. Внедрение современных технологий в школьную психологическую практику позволяет сделать работу более продуктивной и эффективной.</a:t>
            </a:r>
            <a:endParaRPr lang="ru-RU" sz="2800" dirty="0" smtClean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b420b56355d04c4cc7b904f7942678.jpg"/>
          <p:cNvPicPr>
            <a:picLocks noChangeAspect="1"/>
          </p:cNvPicPr>
          <p:nvPr/>
        </p:nvPicPr>
        <p:blipFill>
          <a:blip r:embed="rId2"/>
          <a:srcRect l="2930" r="220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57166"/>
            <a:ext cx="8567738" cy="5329237"/>
          </a:xfrm>
          <a:solidFill>
            <a:srgbClr val="2267CC"/>
          </a:solidFill>
          <a:effectLst>
            <a:softEdge rad="127000"/>
          </a:effec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2400" b="1" u="sng" dirty="0" smtClean="0"/>
              <a:t>Преимущество использования информационных технологий в работе с учащимися</a:t>
            </a:r>
            <a:r>
              <a:rPr lang="ru-RU" sz="2400" b="1" u="sng" dirty="0"/>
              <a:t>:</a:t>
            </a:r>
            <a:endParaRPr lang="ru-RU" sz="2400" b="1" u="sng" dirty="0" smtClean="0"/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dirty="0" smtClean="0"/>
              <a:t>      это огромный интерес детей ко всему, что связано с компьютерами;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dirty="0" smtClean="0"/>
              <a:t>     широкие мультимедийные возможности (хорошая графика, качественный звук, трехмерное изображение, динамика — лучше моделируется живая реальность, что обусловливает более полное восприятие информации);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dirty="0" smtClean="0"/>
              <a:t>возможность учитывать индивидуальные особенности и возможности каждого ребенка (например, индивидуальный темп деятельности, интересы и т.д.);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dirty="0" smtClean="0"/>
              <a:t>интерактивность компьютерных программ;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dirty="0" smtClean="0"/>
              <a:t>экономия временных ресурсов (например, при проведении психологических исследований и др.).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pPr algn="ctr"/>
            <a:r>
              <a:rPr lang="ru-RU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</a:t>
            </a:r>
            <a:endParaRPr lang="ru-RU" sz="48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7772400" cy="4572000"/>
          </a:xfrm>
          <a:solidFill>
            <a:srgbClr val="2267CC"/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такое явление, без которого не могут нормально развиваться ни личность, ни социальная организация, ни общество. Безопасность есть одна из характеристик и критериев функционирования и развития социальных, экономических, технических, экологических систем. Состояние социальной системы и ее безопасность есть основа национальной безопасности, цель которой — развитие, здоровье, нормальное состояние общества и личности.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df69fc5fbe6a4a2ab399ca5f4726c86 (1).jpg"/>
          <p:cNvPicPr>
            <a:picLocks noChangeAspect="1"/>
          </p:cNvPicPr>
          <p:nvPr/>
        </p:nvPicPr>
        <p:blipFill>
          <a:blip r:embed="rId2"/>
          <a:srcRect l="6945" r="4167"/>
          <a:stretch>
            <a:fillRect/>
          </a:stretch>
        </p:blipFill>
        <p:spPr>
          <a:xfrm>
            <a:off x="0" y="-47"/>
            <a:ext cx="9144000" cy="6858048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4857784" cy="785818"/>
          </a:xfrm>
          <a:solidFill>
            <a:srgbClr val="2267CC"/>
          </a:solidFill>
          <a:effectLst>
            <a:softEdge rad="63500"/>
          </a:effectLst>
        </p:spPr>
        <p:txBody>
          <a:bodyPr/>
          <a:lstStyle/>
          <a:p>
            <a:pPr algn="l"/>
            <a:r>
              <a:rPr lang="ru-RU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Психодиагностика</a:t>
            </a:r>
            <a:endParaRPr lang="ru-RU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000100" y="1428736"/>
            <a:ext cx="7772400" cy="1285884"/>
          </a:xfrm>
          <a:solidFill>
            <a:srgbClr val="2267CC"/>
          </a:solidFill>
          <a:effectLst>
            <a:softEdge rad="31750"/>
          </a:effectLst>
        </p:spPr>
        <p:txBody>
          <a:bodyPr/>
          <a:lstStyle/>
          <a:p>
            <a:r>
              <a:rPr lang="ru-RU" sz="2400" dirty="0" smtClean="0"/>
              <a:t>Программа </a:t>
            </a:r>
            <a:r>
              <a:rPr lang="ru-RU" sz="2400" dirty="0" err="1" smtClean="0"/>
              <a:t>Microsoft</a:t>
            </a:r>
            <a:r>
              <a:rPr lang="ru-RU" sz="2400" dirty="0" smtClean="0"/>
              <a:t> </a:t>
            </a:r>
            <a:r>
              <a:rPr lang="ru-RU" sz="2400" dirty="0" err="1" smtClean="0"/>
              <a:t>Office</a:t>
            </a:r>
            <a:r>
              <a:rPr lang="ru-RU" sz="2400" dirty="0" smtClean="0"/>
              <a:t> </a:t>
            </a:r>
            <a:r>
              <a:rPr lang="ru-RU" sz="2400" dirty="0" err="1" smtClean="0"/>
              <a:t>Word</a:t>
            </a:r>
            <a:r>
              <a:rPr lang="ru-RU" sz="2400" dirty="0" smtClean="0"/>
              <a:t> позволяет готовить </a:t>
            </a:r>
            <a:r>
              <a:rPr lang="ru-RU" sz="2400" dirty="0" err="1" smtClean="0"/>
              <a:t>стимульный</a:t>
            </a:r>
            <a:r>
              <a:rPr lang="ru-RU" sz="2400" dirty="0" smtClean="0"/>
              <a:t> материал для каждого ребенка отдельно. Это всевозможные анкеты, тестовые бланки и т.д.</a:t>
            </a:r>
          </a:p>
          <a:p>
            <a:endParaRPr lang="ru-RU" dirty="0" smtClean="0"/>
          </a:p>
        </p:txBody>
      </p:sp>
      <p:pic>
        <p:nvPicPr>
          <p:cNvPr id="5124" name="Picture 9" descr="C:\Users\Win7\Desktop\картинки\klimov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296386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C:\Users\Win7\Desktop\картинки\spil_ha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071810"/>
            <a:ext cx="22733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Win7\Desktop\картинки\01749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071810"/>
            <a:ext cx="22066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df69fc5fbe6a4a2ab399ca5f4726c86 (1)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785950"/>
          </a:xfrm>
          <a:solidFill>
            <a:srgbClr val="2267CC"/>
          </a:solidFill>
          <a:effectLst>
            <a:softEdge rad="31750"/>
          </a:effectLst>
        </p:spPr>
        <p:txBody>
          <a:bodyPr/>
          <a:lstStyle/>
          <a:p>
            <a:pPr algn="just" eaLnBrk="1" hangingPunct="1"/>
            <a:r>
              <a:rPr lang="ru-RU" dirty="0" smtClean="0"/>
              <a:t> </a:t>
            </a:r>
            <a:r>
              <a:rPr lang="ru-RU" sz="2400" dirty="0" smtClean="0"/>
              <a:t>С помощью программы </a:t>
            </a:r>
            <a:r>
              <a:rPr lang="ru-RU" sz="2400" dirty="0" err="1" smtClean="0"/>
              <a:t>Microsoft</a:t>
            </a:r>
            <a:r>
              <a:rPr lang="ru-RU" sz="2400" dirty="0" smtClean="0"/>
              <a:t> </a:t>
            </a:r>
            <a:r>
              <a:rPr lang="ru-RU" sz="2400" dirty="0" err="1" smtClean="0"/>
              <a:t>Office</a:t>
            </a:r>
            <a:r>
              <a:rPr lang="ru-RU" sz="2400" dirty="0" smtClean="0"/>
              <a:t> </a:t>
            </a:r>
            <a:r>
              <a:rPr lang="ru-RU" sz="2400" dirty="0" err="1" smtClean="0"/>
              <a:t>Excel</a:t>
            </a:r>
            <a:r>
              <a:rPr lang="ru-RU" sz="2400" dirty="0" smtClean="0"/>
              <a:t>, можно создавать разные виды отчетов как графических, так и текстовых, делая различные выборки, составляя аналитические справки.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147" name="Picture 6" descr="C:\Users\Win7\Desktop\картинки\Risd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60725"/>
            <a:ext cx="2684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C:\Users\Win7\Desktop\картинки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861" y="3286125"/>
            <a:ext cx="3000128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:\Users\Win7\Desktop\картинки\0007-007-Rezultaty-testa-DD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214686"/>
            <a:ext cx="282098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df69fc5fbe6a4a2ab399ca5f4726c86 (1)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57158" y="428604"/>
            <a:ext cx="8358246" cy="1200329"/>
          </a:xfrm>
          <a:prstGeom prst="rect">
            <a:avLst/>
          </a:prstGeom>
          <a:solidFill>
            <a:srgbClr val="2267CC"/>
          </a:solidFill>
          <a:ln>
            <a:noFill/>
          </a:ln>
          <a:effectLst>
            <a:softEdge rad="63500"/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dirty="0"/>
              <a:t>        </a:t>
            </a:r>
            <a:r>
              <a:rPr lang="ru-RU" sz="2400" dirty="0"/>
              <a:t>Банк компьютерных тестов, которые пригодятся в работе со всеми участниками образовательного процесса.</a:t>
            </a:r>
            <a:endParaRPr lang="en-US" sz="2400" dirty="0"/>
          </a:p>
          <a:p>
            <a:pPr marL="285750" indent="-285750" algn="just" eaLnBrk="1" hangingPunct="1">
              <a:buFont typeface="Arial" charset="0"/>
              <a:buChar char="•"/>
              <a:defRPr/>
            </a:pPr>
            <a:r>
              <a:rPr lang="en-US" sz="2400" u="sng" dirty="0"/>
              <a:t>www.psytests.org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7171" name="Picture 6" descr="C:\Users\Win7\Desktop\картинки\Screenshot_20171018-224957.png"/>
          <p:cNvPicPr>
            <a:picLocks noChangeAspect="1" noChangeArrowheads="1"/>
          </p:cNvPicPr>
          <p:nvPr/>
        </p:nvPicPr>
        <p:blipFill>
          <a:blip r:embed="rId3"/>
          <a:srcRect t="4852"/>
          <a:stretch>
            <a:fillRect/>
          </a:stretch>
        </p:blipFill>
        <p:spPr bwMode="auto">
          <a:xfrm>
            <a:off x="1214414" y="1785926"/>
            <a:ext cx="2857520" cy="483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C:\Users\Win7\Desktop\картинки\Screenshot_20171018-222817.png"/>
          <p:cNvPicPr>
            <a:picLocks noChangeAspect="1" noChangeArrowheads="1"/>
          </p:cNvPicPr>
          <p:nvPr/>
        </p:nvPicPr>
        <p:blipFill>
          <a:blip r:embed="rId4"/>
          <a:srcRect t="5324"/>
          <a:stretch>
            <a:fillRect/>
          </a:stretch>
        </p:blipFill>
        <p:spPr bwMode="auto">
          <a:xfrm>
            <a:off x="5072066" y="1834623"/>
            <a:ext cx="2857520" cy="480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df69fc5fbe6a4a2ab399ca5f4726c86 (1)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rgbClr val="2267CC"/>
          </a:solidFill>
          <a:effectLst>
            <a:softEdge rad="63500"/>
          </a:effectLst>
        </p:spPr>
        <p:txBody>
          <a:bodyPr/>
          <a:lstStyle/>
          <a:p>
            <a:pPr algn="l" eaLnBrk="1" hangingPunct="1"/>
            <a:r>
              <a:rPr lang="ru-RU" sz="32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Психологическое просвещение и консультирование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42928" y="1285860"/>
            <a:ext cx="8229600" cy="1730372"/>
          </a:xfrm>
          <a:solidFill>
            <a:srgbClr val="2267CC"/>
          </a:solidFill>
          <a:effectLst>
            <a:softEdge rad="63500"/>
          </a:effectLst>
        </p:spPr>
        <p:txBody>
          <a:bodyPr/>
          <a:lstStyle/>
          <a:p>
            <a:pPr eaLnBrk="1" hangingPunct="1"/>
            <a:r>
              <a:rPr lang="ru-RU" dirty="0" smtClean="0"/>
              <a:t> </a:t>
            </a:r>
            <a:r>
              <a:rPr lang="ru-RU" sz="2000" dirty="0" err="1" smtClean="0"/>
              <a:t>Microsoft</a:t>
            </a:r>
            <a:r>
              <a:rPr lang="ru-RU" sz="2000" dirty="0" smtClean="0"/>
              <a:t> </a:t>
            </a:r>
            <a:r>
              <a:rPr lang="ru-RU" sz="2000" dirty="0" err="1" smtClean="0"/>
              <a:t>Office</a:t>
            </a:r>
            <a:r>
              <a:rPr lang="ru-RU" sz="2000" dirty="0" smtClean="0"/>
              <a:t> </a:t>
            </a:r>
            <a:r>
              <a:rPr lang="ru-RU" sz="2000" dirty="0" err="1" smtClean="0"/>
              <a:t>PowerPoint</a:t>
            </a:r>
            <a:r>
              <a:rPr lang="en-US" sz="2000" dirty="0" smtClean="0"/>
              <a:t> </a:t>
            </a:r>
            <a:r>
              <a:rPr lang="ru-RU" sz="2000" dirty="0" smtClean="0"/>
              <a:t>позволяет делать любую информацию зрительно наиболее воспринимаемой, делает информацию наглядной и запоминающейся. Данный метод можно применять на родительских собраниях, педсоветах, совещаниях и т.д.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0244" name="Picture 4" descr="C:\Users\Win7\Desktop\картинки\big_thumb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99492">
            <a:off x="266700" y="3325813"/>
            <a:ext cx="276701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Win7\Desktop\картинки\im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5377">
            <a:off x="2940050" y="3373438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Win7\Desktop\картинки\slid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8007">
            <a:off x="4464050" y="4840288"/>
            <a:ext cx="23637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:\Users\Win7\Desktop\картинки\profilaktika-deviantnogo-povedeniya-sc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246608">
            <a:off x="5571128" y="3116263"/>
            <a:ext cx="30257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df69fc5fbe6a4a2ab399ca5f4726c86 (1).jpg"/>
          <p:cNvPicPr>
            <a:picLocks noChangeAspect="1"/>
          </p:cNvPicPr>
          <p:nvPr/>
        </p:nvPicPr>
        <p:blipFill>
          <a:blip r:embed="rId2"/>
          <a:srcRect r="11724"/>
          <a:stretch>
            <a:fillRect/>
          </a:stretch>
        </p:blipFill>
        <p:spPr>
          <a:xfrm>
            <a:off x="0" y="0"/>
            <a:ext cx="9144000" cy="6905652"/>
          </a:xfrm>
          <a:prstGeom prst="rect">
            <a:avLst/>
          </a:prstGeom>
        </p:spPr>
      </p:pic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00034" y="642918"/>
            <a:ext cx="7129462" cy="1200150"/>
          </a:xfrm>
          <a:prstGeom prst="rect">
            <a:avLst/>
          </a:prstGeom>
          <a:solidFill>
            <a:srgbClr val="2267CC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/>
            <a:r>
              <a:rPr lang="ru-RU" sz="2400" dirty="0"/>
              <a:t>Использование  программы </a:t>
            </a:r>
            <a:r>
              <a:rPr lang="ru-RU" sz="2400" dirty="0" err="1"/>
              <a:t>Microsoft</a:t>
            </a:r>
            <a:r>
              <a:rPr lang="ru-RU" sz="2400" dirty="0"/>
              <a:t> </a:t>
            </a:r>
            <a:r>
              <a:rPr lang="ru-RU" sz="2400" dirty="0" err="1"/>
              <a:t>Publisher</a:t>
            </a:r>
            <a:r>
              <a:rPr lang="ru-RU" sz="2400" dirty="0"/>
              <a:t> помогает  делать разного вида буклеты, памятки с необходимой информацией по проблеме.</a:t>
            </a:r>
          </a:p>
        </p:txBody>
      </p:sp>
      <p:pic>
        <p:nvPicPr>
          <p:cNvPr id="12291" name="Picture 2" descr="C:\Users\Win7\Desktop\картинки\suici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2524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Users\Win7\Desktop\картинки\suici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3"/>
            <a:ext cx="4572000" cy="32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df69fc5fbe6a4a2ab399ca5f4726c86 (1).jpg"/>
          <p:cNvPicPr>
            <a:picLocks noChangeAspect="1"/>
          </p:cNvPicPr>
          <p:nvPr/>
        </p:nvPicPr>
        <p:blipFill>
          <a:blip r:embed="rId2"/>
          <a:srcRect l="5517" r="6207"/>
          <a:stretch>
            <a:fillRect/>
          </a:stretch>
        </p:blipFill>
        <p:spPr>
          <a:xfrm>
            <a:off x="0" y="0"/>
            <a:ext cx="9144000" cy="6905673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72466" cy="1071570"/>
          </a:xfrm>
          <a:solidFill>
            <a:srgbClr val="2267CC"/>
          </a:solidFill>
          <a:effectLst>
            <a:softEdge rad="31750"/>
          </a:effectLst>
        </p:spPr>
        <p:txBody>
          <a:bodyPr/>
          <a:lstStyle/>
          <a:p>
            <a:pPr algn="l" eaLnBrk="1" hangingPunct="1"/>
            <a:r>
              <a:rPr lang="ru-RU" sz="36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Коррекционная и развивающая работа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1928826"/>
          </a:xfrm>
          <a:solidFill>
            <a:srgbClr val="2267CC"/>
          </a:solidFill>
          <a:effectLst>
            <a:softEdge rad="63500"/>
          </a:effectLst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Существуют компьютерные программы обучающего и развивающего характера. Их использование способствует развитию познавательных процессов у учащихся; повышению эффективности обучения и учебной мотивации школьников, а также развитию их интеллектуальных и творческих возможностей. 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3500438"/>
            <a:ext cx="4500563" cy="2665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dirty="0"/>
          </a:p>
          <a:p>
            <a:pPr algn="ctr" eaLnBrk="1" hangingPunct="1">
              <a:defRPr/>
            </a:pPr>
            <a:endParaRPr lang="ru-RU" sz="2400" dirty="0"/>
          </a:p>
          <a:p>
            <a:pPr algn="ctr" eaLnBrk="1" hangingPunct="1">
              <a:defRPr/>
            </a:pPr>
            <a:endParaRPr lang="ru-RU" sz="2400" dirty="0"/>
          </a:p>
          <a:p>
            <a:pPr algn="ctr"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endParaRPr lang="ru-RU" sz="2400" dirty="0"/>
          </a:p>
          <a:p>
            <a:pPr algn="ctr" eaLnBrk="1" hangingPunct="1">
              <a:defRPr/>
            </a:pPr>
            <a:r>
              <a:rPr lang="en-US" sz="2400" dirty="0"/>
              <a:t>(</a:t>
            </a:r>
            <a:r>
              <a:rPr lang="ru-RU" sz="2400" dirty="0"/>
              <a:t>Просмотр видео 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0563" y="4246563"/>
            <a:ext cx="4535487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http://memory-tricks.ru/numbers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8" name="Picture 5" descr="C:\Users\Win7\Desktop\картинки\Screenshot_20171021-183832.png"/>
          <p:cNvPicPr>
            <a:picLocks noChangeAspect="1" noChangeArrowheads="1"/>
          </p:cNvPicPr>
          <p:nvPr/>
        </p:nvPicPr>
        <p:blipFill>
          <a:blip r:embed="rId4"/>
          <a:srcRect t="2901" b="63950"/>
          <a:stretch>
            <a:fillRect/>
          </a:stretch>
        </p:blipFill>
        <p:spPr bwMode="auto">
          <a:xfrm>
            <a:off x="395288" y="3629025"/>
            <a:ext cx="33845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df69fc5fbe6a4a2ab399ca5f4726c8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30986"/>
          </a:xfrm>
          <a:solidFill>
            <a:srgbClr val="2267CC"/>
          </a:solidFill>
          <a:effectLst>
            <a:softEdge rad="31750"/>
          </a:effectLst>
        </p:spPr>
        <p:txBody>
          <a:bodyPr/>
          <a:lstStyle/>
          <a:p>
            <a:pPr algn="l" eaLnBrk="1" hangingPunct="1"/>
            <a:r>
              <a:rPr lang="ru-RU" sz="36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Организационно-методическая работа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74068"/>
          </a:xfrm>
          <a:solidFill>
            <a:srgbClr val="2267CC"/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200" dirty="0" smtClean="0"/>
              <a:t>Использование информационных технологий помогает организовать сбор, хранение, информации, создать электронную библиотеку, которая включает в себя: психологическую литературу, диагностический материал, коррекционно-развивающие программы, нормативно-правовую документацию и т.д.</a:t>
            </a:r>
          </a:p>
          <a:p>
            <a:pPr eaLnBrk="1" hangingPunct="1"/>
            <a:endParaRPr lang="ru-RU" sz="2200" dirty="0" smtClean="0"/>
          </a:p>
        </p:txBody>
      </p:sp>
      <p:pic>
        <p:nvPicPr>
          <p:cNvPr id="15364" name="Picture 4" descr="C:\Users\Win7\Desktop\картинки\134130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579" y="3935153"/>
            <a:ext cx="336073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Win7\Desktop\картинки\471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4326733" cy="263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fobez2-1030x44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61" r="3369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571744"/>
            <a:ext cx="9501222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15318" cy="988110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Психологическая безопасность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772400" cy="4572000"/>
          </a:xfrm>
          <a:solidFill>
            <a:srgbClr val="2267CC"/>
          </a:solidFill>
          <a:effectLst>
            <a:softEdge rad="127000"/>
          </a:effectLst>
        </p:spPr>
        <p:txBody>
          <a:bodyPr>
            <a:normAutofit fontScale="92500"/>
          </a:bodyPr>
          <a:lstStyle/>
          <a:p>
            <a:r>
              <a:rPr lang="ru-RU" dirty="0" smtClean="0"/>
              <a:t>является ведущей характеристикой, определяющей развивающий характер образовательной среды. Она может выступать как основание для проектирования и моделирования психологических условий обучения и воспитания, одновременно способствуя укреплению и развитию позитивному развитию таких участников учебно-воспитательного процесса, как педагоги и учащиеся.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4054" r="21814"/>
          <a:stretch>
            <a:fillRect/>
          </a:stretch>
        </p:blipFill>
        <p:spPr>
          <a:xfrm>
            <a:off x="0" y="-8906"/>
            <a:ext cx="9144000" cy="6938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12064"/>
            <a:ext cx="8858280" cy="141673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Информационно-психологическая безопасность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7772400" cy="2717010"/>
          </a:xfrm>
          <a:solidFill>
            <a:srgbClr val="2267CC"/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/>
              <a:t>это состояние защищенности индивида от воздействия информационных факторов, вызывающих </a:t>
            </a:r>
            <a:r>
              <a:rPr lang="ru-RU" dirty="0" err="1" smtClean="0"/>
              <a:t>дисфункциональные</a:t>
            </a:r>
            <a:r>
              <a:rPr lang="ru-RU" dirty="0" smtClean="0"/>
              <a:t> социальные процессы.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df69fc5fbe6a4a2ab399ca5f4726c8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-1"/>
            <a:ext cx="9144000" cy="68580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15370" cy="4857784"/>
          </a:xfrm>
          <a:solidFill>
            <a:srgbClr val="2267CC"/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Психолого-педагогическое просвещение проблематики информационной безопасности школьников заключается в том, чтобы ознакомить педагогов, родителей с психологическими аспектами действия на школьников основных угроз и рисков информационного пространства, условиями создания личного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инфобезопасного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/>
              <a:t>пространства для школьников, популяризовать и разъяснять результаты психолого-педагогических исследований по тематике информационной безопасности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5233" r="20349"/>
          <a:stretch>
            <a:fillRect/>
          </a:stretch>
        </p:blipFill>
        <p:spPr>
          <a:xfrm>
            <a:off x="0" y="-1"/>
            <a:ext cx="9144000" cy="6911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285884"/>
          </a:xfrm>
        </p:spPr>
        <p:txBody>
          <a:bodyPr/>
          <a:lstStyle/>
          <a:p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Психолого-педагогическое сопровождение информационной безопасности школьников</a:t>
            </a:r>
            <a:endParaRPr lang="ru-RU" sz="4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772400" cy="4572000"/>
          </a:xfrm>
          <a:solidFill>
            <a:srgbClr val="2267CC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это система личностно- ориентированных методов, приемов и психолого-педагогических технологий, направленных на достижение состояния защищенности психики, сознания и физического здоровья учащихся от опасных информационных воздействий и в целом на обеспечение определенного уровня информационной безопасности для дальнейшей самореализации и саморазвития личности учащегося. 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b420b56355d04c4cc7b904f7942678.jpg"/>
          <p:cNvPicPr>
            <a:picLocks noChangeAspect="1"/>
          </p:cNvPicPr>
          <p:nvPr/>
        </p:nvPicPr>
        <p:blipFill>
          <a:blip r:embed="rId2"/>
          <a:srcRect l="5274" r="19726"/>
          <a:stretch>
            <a:fillRect/>
          </a:stretch>
        </p:blipFill>
        <p:spPr>
          <a:xfrm>
            <a:off x="-95283" y="0"/>
            <a:ext cx="9239283" cy="69294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7829576" cy="4641072"/>
          </a:xfrm>
          <a:solidFill>
            <a:srgbClr val="2267CC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БИОС</a:t>
            </a:r>
            <a:r>
              <a:rPr lang="ru-RU" dirty="0" smtClean="0"/>
              <a:t> будем понимать информационно-образовательную среду, дополненную аппаратными, программными и организационными средствами и способами защиты от негативной информации, которая обеспечивает безопасность и защиту личностной информационной среды всех субъектов образовательного процесса в целях создания условий для наиболее полноценного развития и реализации их индивидуальных способностей и возможностей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rcRect l="14111" r="21382"/>
          <a:stretch>
            <a:fillRect/>
          </a:stretch>
        </p:blipFill>
        <p:spPr>
          <a:xfrm>
            <a:off x="0" y="-357214"/>
            <a:ext cx="9144000" cy="75724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71414"/>
            <a:ext cx="8929718" cy="4714908"/>
          </a:xfrm>
          <a:solidFill>
            <a:schemeClr val="tx1"/>
          </a:solidFill>
          <a:ln w="76200"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</a:rPr>
              <a:t>Цель психолого-педагогического сопровождения информационной безопасности школьников − создание системы социально-педагогических и психологических условий для развития личности обучающихся на основе построения безопасного информационного пространства школьников, формирование личностных характеристик, отвечающих запросам современного информационного общества на основе выстраивания индивидуальной образовательной траектории и формирования устойчивой мотивации познания вопросов информационной безопасности (ИБ). </a:t>
            </a:r>
            <a:endParaRPr lang="ru-RU" b="1" dirty="0">
              <a:ln>
                <a:solidFill>
                  <a:schemeClr val="tx2">
                    <a:lumMod val="10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420b56355d04c4cc7b904f7942678.jpg"/>
          <p:cNvPicPr>
            <a:picLocks noChangeAspect="1"/>
          </p:cNvPicPr>
          <p:nvPr/>
        </p:nvPicPr>
        <p:blipFill>
          <a:blip r:embed="rId2"/>
          <a:srcRect l="8140" r="17442"/>
          <a:stretch>
            <a:fillRect/>
          </a:stretch>
        </p:blipFill>
        <p:spPr>
          <a:xfrm>
            <a:off x="0" y="-1"/>
            <a:ext cx="9144000" cy="69116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  <a:solidFill>
            <a:srgbClr val="2267CC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Структура психолого-педагогического сопровождения ИБ школьников в условиях школы включает три компонента: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организационно-педагогический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содержательный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технологический </a:t>
            </a:r>
            <a:r>
              <a:rPr lang="ru-RU" sz="2800" dirty="0" smtClean="0"/>
              <a:t>(нацеливающий фокус внимания педагогов школы на личную информационную безопасность школьника при организации и проведении учебно-воспитательного процесса, основанного на применении положений личностно ориентированного подхода).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495</TotalTime>
  <Words>939</Words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Психолого-педагогическое сопровождение информационной безопасности  школьников</vt:lpstr>
      <vt:lpstr>Безопасность</vt:lpstr>
      <vt:lpstr>Психологическая безопасность</vt:lpstr>
      <vt:lpstr>Информационно-психологическая безопасность</vt:lpstr>
      <vt:lpstr>Слайд 5</vt:lpstr>
      <vt:lpstr>Психолого-педагогическое сопровождение информационной безопасности школьников</vt:lpstr>
      <vt:lpstr>Слайд 7</vt:lpstr>
      <vt:lpstr>Слайд 8</vt:lpstr>
      <vt:lpstr>Слайд 9</vt:lpstr>
      <vt:lpstr>Слайд 10</vt:lpstr>
      <vt:lpstr>Слайд 11</vt:lpstr>
      <vt:lpstr>Методами психолого-педагогического сопровождения ИБ школьников являются :</vt:lpstr>
      <vt:lpstr>  Консультационная деятельность</vt:lpstr>
      <vt:lpstr>Слайд 14</vt:lpstr>
      <vt:lpstr>Слайд 15</vt:lpstr>
      <vt:lpstr>Слайд 16</vt:lpstr>
      <vt:lpstr>Практическая работа психолога</vt:lpstr>
      <vt:lpstr>Слайд 18</vt:lpstr>
      <vt:lpstr>Слайд 19</vt:lpstr>
      <vt:lpstr>Психодиагностика</vt:lpstr>
      <vt:lpstr>Слайд 21</vt:lpstr>
      <vt:lpstr>Слайд 22</vt:lpstr>
      <vt:lpstr>Психологическое просвещение и консультирование </vt:lpstr>
      <vt:lpstr>Слайд 24</vt:lpstr>
      <vt:lpstr>Коррекционная и развивающая работа</vt:lpstr>
      <vt:lpstr>Организационно-методическая работа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30</cp:revision>
  <dcterms:created xsi:type="dcterms:W3CDTF">2019-05-28T16:08:54Z</dcterms:created>
  <dcterms:modified xsi:type="dcterms:W3CDTF">2019-05-30T07:16:43Z</dcterms:modified>
</cp:coreProperties>
</file>