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72" r:id="rId4"/>
    <p:sldId id="273" r:id="rId5"/>
    <p:sldId id="271" r:id="rId6"/>
    <p:sldId id="275" r:id="rId7"/>
    <p:sldId id="269" r:id="rId8"/>
    <p:sldId id="262" r:id="rId9"/>
    <p:sldId id="264" r:id="rId10"/>
    <p:sldId id="257" r:id="rId11"/>
    <p:sldId id="266" r:id="rId12"/>
    <p:sldId id="265" r:id="rId13"/>
    <p:sldId id="261" r:id="rId14"/>
    <p:sldId id="274" r:id="rId15"/>
  </p:sldIdLst>
  <p:sldSz cx="10691813" cy="7559675"/>
  <p:notesSz cx="9144000" cy="6858000"/>
  <p:defaultTextStyle>
    <a:defPPr>
      <a:defRPr lang="ru-RU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36" userDrawn="1">
          <p15:clr>
            <a:srgbClr val="A4A3A4"/>
          </p15:clr>
        </p15:guide>
        <p15:guide id="2" pos="3368" userDrawn="1">
          <p15:clr>
            <a:srgbClr val="A4A3A4"/>
          </p15:clr>
        </p15:guide>
        <p15:guide id="3" pos="6588" userDrawn="1">
          <p15:clr>
            <a:srgbClr val="A4A3A4"/>
          </p15:clr>
        </p15:guide>
        <p15:guide id="4" pos="147" userDrawn="1">
          <p15:clr>
            <a:srgbClr val="A4A3A4"/>
          </p15:clr>
        </p15:guide>
        <p15:guide id="5" orient="horz" pos="340" userDrawn="1">
          <p15:clr>
            <a:srgbClr val="A4A3A4"/>
          </p15:clr>
        </p15:guide>
        <p15:guide id="6" orient="horz" pos="4672" userDrawn="1">
          <p15:clr>
            <a:srgbClr val="A4A3A4"/>
          </p15:clr>
        </p15:guide>
        <p15:guide id="7" pos="601" userDrawn="1">
          <p15:clr>
            <a:srgbClr val="A4A3A4"/>
          </p15:clr>
        </p15:guide>
        <p15:guide id="8" pos="60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A903"/>
    <a:srgbClr val="226317"/>
    <a:srgbClr val="FFFFFF"/>
    <a:srgbClr val="ECF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414" y="84"/>
      </p:cViewPr>
      <p:guideLst>
        <p:guide orient="horz" pos="2336"/>
        <p:guide pos="3368"/>
        <p:guide pos="6588"/>
        <p:guide pos="147"/>
        <p:guide orient="horz" pos="340"/>
        <p:guide orient="horz" pos="4672"/>
        <p:guide pos="601"/>
        <p:guide pos="60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4F1C-FBEA-49F8-AA7E-9C1DE4FE5730}" type="datetimeFigureOut">
              <a:rPr lang="ru-RU" smtClean="0"/>
              <a:t>пн 06.05.19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7D4C-0A9F-452F-A156-577FE3738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13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4F1C-FBEA-49F8-AA7E-9C1DE4FE5730}" type="datetimeFigureOut">
              <a:rPr lang="ru-RU" smtClean="0"/>
              <a:t>пн 06.05.19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7D4C-0A9F-452F-A156-577FE3738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160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4F1C-FBEA-49F8-AA7E-9C1DE4FE5730}" type="datetimeFigureOut">
              <a:rPr lang="ru-RU" smtClean="0"/>
              <a:t>пн 06.05.19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7D4C-0A9F-452F-A156-577FE3738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50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4F1C-FBEA-49F8-AA7E-9C1DE4FE5730}" type="datetimeFigureOut">
              <a:rPr lang="ru-RU" smtClean="0"/>
              <a:t>пн 06.05.19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7D4C-0A9F-452F-A156-577FE3738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06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4F1C-FBEA-49F8-AA7E-9C1DE4FE5730}" type="datetimeFigureOut">
              <a:rPr lang="ru-RU" smtClean="0"/>
              <a:t>пн 06.05.19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7D4C-0A9F-452F-A156-577FE3738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74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4F1C-FBEA-49F8-AA7E-9C1DE4FE5730}" type="datetimeFigureOut">
              <a:rPr lang="ru-RU" smtClean="0"/>
              <a:t>пн 06.05.19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7D4C-0A9F-452F-A156-577FE3738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17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4F1C-FBEA-49F8-AA7E-9C1DE4FE5730}" type="datetimeFigureOut">
              <a:rPr lang="ru-RU" smtClean="0"/>
              <a:t>пн 06.05.19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7D4C-0A9F-452F-A156-577FE3738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518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4F1C-FBEA-49F8-AA7E-9C1DE4FE5730}" type="datetimeFigureOut">
              <a:rPr lang="ru-RU" smtClean="0"/>
              <a:t>пн 06.05.19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7D4C-0A9F-452F-A156-577FE3738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4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4F1C-FBEA-49F8-AA7E-9C1DE4FE5730}" type="datetimeFigureOut">
              <a:rPr lang="ru-RU" smtClean="0"/>
              <a:t>пн 06.05.19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7D4C-0A9F-452F-A156-577FE3738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419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4F1C-FBEA-49F8-AA7E-9C1DE4FE5730}" type="datetimeFigureOut">
              <a:rPr lang="ru-RU" smtClean="0"/>
              <a:t>пн 06.05.19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7D4C-0A9F-452F-A156-577FE3738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37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4F1C-FBEA-49F8-AA7E-9C1DE4FE5730}" type="datetimeFigureOut">
              <a:rPr lang="ru-RU" smtClean="0"/>
              <a:t>пн 06.05.19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7D4C-0A9F-452F-A156-577FE3738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63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A4F1C-FBEA-49F8-AA7E-9C1DE4FE5730}" type="datetimeFigureOut">
              <a:rPr lang="ru-RU" smtClean="0"/>
              <a:t>пн 06.05.19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57D4C-0A9F-452F-A156-577FE3738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98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box@atlas100.ru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://atlas100.ru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ox.atlas100.ru/" TargetMode="External"/><Relationship Id="rId2" Type="http://schemas.openxmlformats.org/officeDocument/2006/relationships/hyperlink" Target="http://atlas100.ru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9580631-079B-48C8-8528-5330A0DFCFA6}"/>
              </a:ext>
            </a:extLst>
          </p:cNvPr>
          <p:cNvGrpSpPr/>
          <p:nvPr/>
        </p:nvGrpSpPr>
        <p:grpSpPr>
          <a:xfrm>
            <a:off x="245495" y="692150"/>
            <a:ext cx="10171929" cy="808355"/>
            <a:chOff x="0" y="6101608"/>
            <a:chExt cx="9905980" cy="756392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4B9616F2-8F37-4A72-BE77-FCC0D31FDA14}"/>
                </a:ext>
              </a:extLst>
            </p:cNvPr>
            <p:cNvSpPr/>
            <p:nvPr/>
          </p:nvSpPr>
          <p:spPr>
            <a:xfrm>
              <a:off x="0" y="6101608"/>
              <a:ext cx="9905980" cy="756392"/>
            </a:xfrm>
            <a:prstGeom prst="rect">
              <a:avLst/>
            </a:prstGeom>
            <a:solidFill>
              <a:srgbClr val="FFFFFF">
                <a:alpha val="7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57"/>
            </a:p>
          </p:txBody>
        </p:sp>
        <p:sp>
          <p:nvSpPr>
            <p:cNvPr id="6" name="Текст 3">
              <a:extLst>
                <a:ext uri="{FF2B5EF4-FFF2-40B4-BE49-F238E27FC236}">
                  <a16:creationId xmlns:a16="http://schemas.microsoft.com/office/drawing/2014/main" id="{7FB2370B-9BD9-4269-94FF-147AA12EFCE8}"/>
                </a:ext>
              </a:extLst>
            </p:cNvPr>
            <p:cNvSpPr txBox="1">
              <a:spLocks/>
            </p:cNvSpPr>
            <p:nvPr/>
          </p:nvSpPr>
          <p:spPr>
            <a:xfrm>
              <a:off x="149761" y="6263149"/>
              <a:ext cx="4274603" cy="532927"/>
            </a:xfrm>
            <a:prstGeom prst="rect">
              <a:avLst/>
            </a:prstGeom>
          </p:spPr>
          <p:txBody>
            <a:bodyPr lIns="0" tIns="0" rIns="0" bIns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000" b="1" dirty="0">
                  <a:solidFill>
                    <a:srgbClr val="002060"/>
                  </a:solidFill>
                </a:rPr>
                <a:t>ПРОЕКТ «РАЗВИТИЕ МЕХАНИЗМОВ ФИНАНСИРОВАНИЯ БЕЗОПАСНОСТИ ШКОЛЬНОЙ ОБРАЗОВАТЕЛЬНОЙ СРЕДЫ В КР»</a:t>
              </a:r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3A1C2C06-C922-4FFB-9C7E-A182BC6E5CBB}"/>
                </a:ext>
              </a:extLst>
            </p:cNvPr>
            <p:cNvGrpSpPr/>
            <p:nvPr/>
          </p:nvGrpSpPr>
          <p:grpSpPr>
            <a:xfrm>
              <a:off x="4584780" y="6192146"/>
              <a:ext cx="611014" cy="620718"/>
              <a:chOff x="1364951" y="5900667"/>
              <a:chExt cx="611014" cy="620718"/>
            </a:xfrm>
          </p:grpSpPr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F04BE63B-17D2-4A77-9F6C-F2680451E1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4951" y="5900667"/>
                <a:ext cx="611014" cy="406935"/>
              </a:xfrm>
              <a:prstGeom prst="rect">
                <a:avLst/>
              </a:prstGeom>
              <a:ln>
                <a:solidFill>
                  <a:srgbClr val="FFFDF7"/>
                </a:solidFill>
              </a:ln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724876-D26D-4F09-B0B4-36B291AF0338}"/>
                  </a:ext>
                </a:extLst>
              </p:cNvPr>
              <p:cNvSpPr txBox="1"/>
              <p:nvPr/>
            </p:nvSpPr>
            <p:spPr>
              <a:xfrm>
                <a:off x="1364953" y="6398134"/>
                <a:ext cx="611012" cy="1232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324" b="1" dirty="0">
                    <a:solidFill>
                      <a:schemeClr val="accent5">
                        <a:lumMod val="50000"/>
                      </a:schemeClr>
                    </a:solidFill>
                  </a:rPr>
                  <a:t>ПРОЕКТ ФИНАНСИРУЕТСЯ</a:t>
                </a:r>
              </a:p>
              <a:p>
                <a:pPr algn="ctr"/>
                <a:r>
                  <a:rPr lang="ru-RU" sz="324" b="1" dirty="0">
                    <a:solidFill>
                      <a:schemeClr val="accent5">
                        <a:lumMod val="50000"/>
                      </a:schemeClr>
                    </a:solidFill>
                  </a:rPr>
                  <a:t>ЕВРОПЕЙСКИМ СОЮЗОМ</a:t>
                </a:r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68F52D23-F1BF-44F3-B33D-3FBA573BDED4}"/>
                </a:ext>
              </a:extLst>
            </p:cNvPr>
            <p:cNvGrpSpPr/>
            <p:nvPr/>
          </p:nvGrpSpPr>
          <p:grpSpPr>
            <a:xfrm>
              <a:off x="5944888" y="6192141"/>
              <a:ext cx="859799" cy="604076"/>
              <a:chOff x="2524519" y="5900667"/>
              <a:chExt cx="1209890" cy="850044"/>
            </a:xfrm>
          </p:grpSpPr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id="{3E0385BB-B634-4EBA-A155-E31336F9FE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36535" y="5900667"/>
                <a:ext cx="598430" cy="598430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CBE7566-BD62-4813-98B0-708084848B1C}"/>
                  </a:ext>
                </a:extLst>
              </p:cNvPr>
              <p:cNvSpPr txBox="1"/>
              <p:nvPr/>
            </p:nvSpPr>
            <p:spPr>
              <a:xfrm>
                <a:off x="2524519" y="6577275"/>
                <a:ext cx="1209890" cy="1734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324" b="1" dirty="0">
                    <a:solidFill>
                      <a:schemeClr val="accent5">
                        <a:lumMod val="50000"/>
                      </a:schemeClr>
                    </a:solidFill>
                  </a:rPr>
                  <a:t>МИНИСТЕРСТВО ОБРАЗОВАНИЯ</a:t>
                </a:r>
              </a:p>
              <a:p>
                <a:pPr algn="ctr"/>
                <a:r>
                  <a:rPr lang="ru-RU" sz="324" b="1" dirty="0">
                    <a:solidFill>
                      <a:schemeClr val="accent5">
                        <a:lumMod val="50000"/>
                      </a:schemeClr>
                    </a:solidFill>
                  </a:rPr>
                  <a:t>И НАУКИ КР</a:t>
                </a:r>
                <a:endParaRPr lang="ru-RU" sz="405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B088483A-B1A3-4CFD-A59C-C14F1008B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2950" y="6263150"/>
              <a:ext cx="723288" cy="276993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объект&#10;&#10;Автоматически созданное описание">
              <a:extLst>
                <a:ext uri="{FF2B5EF4-FFF2-40B4-BE49-F238E27FC236}">
                  <a16:creationId xmlns:a16="http://schemas.microsoft.com/office/drawing/2014/main" id="{8FB8677B-1D2E-486D-B6A0-D5C54A521D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46" t="22854" r="10956" b="22854"/>
            <a:stretch/>
          </p:blipFill>
          <p:spPr>
            <a:xfrm>
              <a:off x="7530645" y="6263150"/>
              <a:ext cx="854813" cy="278344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1005114" y="3153977"/>
            <a:ext cx="8712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2060"/>
                </a:solidFill>
              </a:rPr>
              <a:t>ЦЕНТР РАЗВИТИЯ ТОЛЕРАНТНОСТИ </a:t>
            </a:r>
          </a:p>
          <a:p>
            <a:pPr lvl="0" algn="ctr"/>
            <a:r>
              <a:rPr lang="ru-RU" sz="3200" b="1" dirty="0" smtClean="0">
                <a:solidFill>
                  <a:srgbClr val="002060"/>
                </a:solidFill>
              </a:rPr>
              <a:t>И БЕЗОПАСНОСТИ ОБРАЗОВАТЕЛЬНОЙ СРЕДЫ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64604" y="5598918"/>
            <a:ext cx="8188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 err="1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0" endPos="45000" dist="1000" dir="5400000" sy="-100000" algn="bl" rotWithShape="0"/>
                </a:effectLst>
                <a:latin typeface="Calibri" panose="020F0502020204030204" pitchFamily="34" charset="0"/>
              </a:rPr>
              <a:t>ИПКиПК</a:t>
            </a:r>
            <a:r>
              <a:rPr lang="ru-RU" sz="2400" b="1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0" endPos="45000" dist="1000" dir="5400000" sy="-100000" algn="bl" rotWithShape="0"/>
                </a:effectLst>
                <a:latin typeface="Calibri" panose="020F0502020204030204" pitchFamily="34" charset="0"/>
              </a:rPr>
              <a:t> </a:t>
            </a:r>
            <a:r>
              <a:rPr lang="ru-RU" sz="2400" b="1" dirty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0" endPos="45000" dist="1000" dir="5400000" sy="-100000" algn="bl" rotWithShape="0"/>
                </a:effectLst>
                <a:latin typeface="Calibri" panose="020F0502020204030204" pitchFamily="34" charset="0"/>
              </a:rPr>
              <a:t>им. </a:t>
            </a:r>
            <a:r>
              <a:rPr lang="ru-RU" sz="2400" b="1" dirty="0" err="1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0" endPos="45000" dist="1000" dir="5400000" sy="-100000" algn="bl" rotWithShape="0"/>
                </a:effectLst>
                <a:latin typeface="Calibri" panose="020F0502020204030204" pitchFamily="34" charset="0"/>
              </a:rPr>
              <a:t>М.Р.Рахимовой</a:t>
            </a:r>
            <a:r>
              <a:rPr lang="ru-RU" sz="2400" b="1" dirty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0" endPos="45000" dist="1000" dir="5400000" sy="-100000" algn="bl" rotWithShape="0"/>
                </a:effectLst>
                <a:latin typeface="Calibri" panose="020F0502020204030204" pitchFamily="34" charset="0"/>
              </a:rPr>
              <a:t> КГУ </a:t>
            </a:r>
            <a:r>
              <a:rPr lang="ru-RU" sz="2400" b="1" dirty="0" err="1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0" endPos="45000" dist="1000" dir="5400000" sy="-100000" algn="bl" rotWithShape="0"/>
                </a:effectLst>
                <a:latin typeface="Calibri" panose="020F0502020204030204" pitchFamily="34" charset="0"/>
              </a:rPr>
              <a:t>им.И.Арабаева</a:t>
            </a:r>
            <a:r>
              <a:rPr lang="ru-RU" sz="2400" b="1" dirty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0" endPos="45000" dist="1000" dir="5400000" sy="-100000" algn="bl" rotWithShape="0"/>
                </a:effectLst>
                <a:latin typeface="Calibri" panose="020F0502020204030204" pitchFamily="34" charset="0"/>
              </a:rPr>
              <a:t>, </a:t>
            </a:r>
            <a:r>
              <a:rPr lang="ru-RU" sz="2400" b="1" dirty="0" err="1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0" endPos="45000" dist="1000" dir="5400000" sy="-100000" algn="bl" rotWithShape="0"/>
                </a:effectLst>
                <a:latin typeface="Calibri" panose="020F0502020204030204" pitchFamily="34" charset="0"/>
              </a:rPr>
              <a:t>ул.Разакова</a:t>
            </a:r>
            <a:r>
              <a:rPr lang="ru-RU" sz="2400" b="1" dirty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0" endPos="45000" dist="1000" dir="5400000" sy="-100000" algn="bl" rotWithShape="0"/>
                </a:effectLst>
                <a:latin typeface="Calibri" panose="020F0502020204030204" pitchFamily="34" charset="0"/>
              </a:rPr>
              <a:t>, 51, 1- корпус , 331 аудитория</a:t>
            </a:r>
            <a:endParaRPr lang="ru-RU" sz="2400" b="1" dirty="0" smtClean="0">
              <a:ln w="9000" cmpd="sng">
                <a:noFill/>
                <a:prstDash val="solid"/>
              </a:ln>
              <a:solidFill>
                <a:srgbClr val="002060"/>
              </a:solidFill>
              <a:effectLst>
                <a:reflection blurRad="12700" stA="0" endPos="45000" dist="1000" dir="5400000" sy="-100000" algn="bl" rotWithShape="0"/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60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atlas100.ru/upload/iblock/e5a/e5ae58c825f2654c0e2c809ba124bad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638" y="4853285"/>
            <a:ext cx="16383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atlas100.ru/upload/iblock/66f/66fb957019b3befb02d20c40376d706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82" y="4853284"/>
            <a:ext cx="16383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atlas100.ru/upload/iblock/ba3/ba3683676f625ad4549bfe79db53865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714" y="4853285"/>
            <a:ext cx="16383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atlas100.ru/upload/iblock/0f1/0f1b7d4b3db4594531dbf89c647ace3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04" y="4853285"/>
            <a:ext cx="1638300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391331" y="551828"/>
            <a:ext cx="77796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«АТЛАС НОВЫХ ПРОФЕССИЙ»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ЭТО АЛЬМАНАХ ПЕРСПЕКТИВНЫХ ОТРАСЛЕЙ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 ПРОФЕССИЙ НА БЛИЖАЙШИЕ 15–20 ЛЕТ.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5390" y="2089223"/>
            <a:ext cx="8921716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002060"/>
                </a:solidFill>
                <a:effectLst/>
              </a:rPr>
              <a:t>Он поможет понять, какие отрасли будут активно развиваться, какие в них будут рождаться новые технологии, продукты, практики управления и какие новые специалисты потребуются работодателям.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31" y="4867140"/>
            <a:ext cx="989767" cy="113867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855390" y="3220691"/>
            <a:ext cx="8921716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0" dirty="0" smtClean="0">
                <a:solidFill>
                  <a:srgbClr val="002060"/>
                </a:solidFill>
                <a:effectLst/>
              </a:rPr>
              <a:t>Совместный проект WWF России и </a:t>
            </a:r>
            <a:r>
              <a:rPr lang="ru-RU" i="0" u="none" strike="noStrike" dirty="0" smtClean="0">
                <a:solidFill>
                  <a:srgbClr val="002060"/>
                </a:solidFill>
                <a:effectLst/>
                <a:hlinkClick r:id="rId7" tooltip="http://atlas100.ru/"/>
              </a:rPr>
              <a:t>«Атласа новых профессий»</a:t>
            </a:r>
            <a:r>
              <a:rPr lang="ru-RU" i="0" dirty="0" smtClean="0">
                <a:solidFill>
                  <a:srgbClr val="002060"/>
                </a:solidFill>
                <a:effectLst/>
              </a:rPr>
              <a:t> — это попытка предугадать развитие одного из важнейших научных направлений и расширить представление о влиянии экологии на будущее людей и планеты. 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94045" y="6154611"/>
            <a:ext cx="2109937" cy="393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7"/>
              </a:rPr>
              <a:t>http://atlas100.ru/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047727" y="6548565"/>
            <a:ext cx="2602572" cy="393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sng" cap="all" dirty="0" smtClean="0">
                <a:solidFill>
                  <a:srgbClr val="FFFFFF"/>
                </a:solidFill>
                <a:effectLst/>
                <a:latin typeface="PF Din Text Comp Pro"/>
                <a:hlinkClick r:id="rId8"/>
              </a:rPr>
              <a:t>BOX@ATLAS100.RU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22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391331" y="551828"/>
            <a:ext cx="77796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«АТЛАС НОВЫХ ПРОФЕССИЙ»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ЭТО АЛЬМАНАХ ПЕРСПЕКТИВНЫХ ОТРАСЛЕЙ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 ПРОФЕССИЙ НА БЛИЖАЙШИЕ 15–20 ЛЕТ.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54089" y="1983918"/>
            <a:ext cx="8712200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“</a:t>
            </a:r>
            <a:r>
              <a:rPr lang="ru-RU" dirty="0">
                <a:solidFill>
                  <a:srgbClr val="002060"/>
                </a:solidFill>
                <a:hlinkClick r:id="rId2"/>
              </a:rPr>
              <a:t>Атлас новых профессий</a:t>
            </a:r>
            <a:r>
              <a:rPr lang="ru-RU" dirty="0">
                <a:solidFill>
                  <a:srgbClr val="002060"/>
                </a:solidFill>
              </a:rPr>
              <a:t>”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До </a:t>
            </a:r>
            <a:r>
              <a:rPr lang="ru-RU" dirty="0">
                <a:solidFill>
                  <a:srgbClr val="002060"/>
                </a:solidFill>
              </a:rPr>
              <a:t>2030 года появятся почти двести новых профессий, а несколько десятков, наоборот, исчезнут. “Атлас новых профессий” помогает школьникам понять, какие отрасли будут активно развиваться, какие в них будут рождаться новые технологии, продукты, практики управления и какие новые специалисты потребуются работодателям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“</a:t>
            </a:r>
            <a:r>
              <a:rPr lang="ru-RU" dirty="0">
                <a:solidFill>
                  <a:srgbClr val="002060"/>
                </a:solidFill>
                <a:hlinkClick r:id="rId3"/>
              </a:rPr>
              <a:t>Мир профессий будущего</a:t>
            </a:r>
            <a:r>
              <a:rPr lang="ru-RU" dirty="0">
                <a:solidFill>
                  <a:srgbClr val="002060"/>
                </a:solidFill>
              </a:rPr>
              <a:t>”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Набор </a:t>
            </a:r>
            <a:r>
              <a:rPr lang="ru-RU" dirty="0">
                <a:solidFill>
                  <a:srgbClr val="002060"/>
                </a:solidFill>
              </a:rPr>
              <a:t>настольных игр и </a:t>
            </a:r>
            <a:r>
              <a:rPr lang="ru-RU" dirty="0" err="1">
                <a:solidFill>
                  <a:srgbClr val="002060"/>
                </a:solidFill>
              </a:rPr>
              <a:t>профориентационных</a:t>
            </a:r>
            <a:r>
              <a:rPr lang="ru-RU" dirty="0">
                <a:solidFill>
                  <a:srgbClr val="002060"/>
                </a:solidFill>
              </a:rPr>
              <a:t> уроков, созданный на основе "Атласа новых профессий</a:t>
            </a:r>
            <a:r>
              <a:rPr lang="ru-RU" dirty="0" smtClean="0">
                <a:solidFill>
                  <a:srgbClr val="002060"/>
                </a:solidFill>
              </a:rPr>
              <a:t>".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В комплекте “Мир профессий будущего” представлен набор игровых и методических решений, направленный на то, чтобы помочь педагогам и специалистам по профориентации рассказать подросткам о том, как выглядит будущее с точки зрения работы — в доступной и увлекательной форме, а также помочь им самостоятельно строить образовательные и карьерные траектории, определяться с выбором сферы интересов и т.д.</a:t>
            </a:r>
          </a:p>
          <a:p>
            <a:pPr algn="just"/>
            <a:r>
              <a:rPr lang="ru-RU" b="0" i="0" dirty="0" smtClean="0">
                <a:solidFill>
                  <a:srgbClr val="002060"/>
                </a:solidFill>
                <a:effectLst/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7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3" y="554355"/>
            <a:ext cx="2542927" cy="25450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567" y="5284310"/>
            <a:ext cx="3798841" cy="2174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520" y="912836"/>
            <a:ext cx="3853897" cy="2195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0520" y="3116203"/>
            <a:ext cx="3413452" cy="21468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l="31607" t="15256" r="14220" b="17817"/>
          <a:stretch/>
        </p:blipFill>
        <p:spPr>
          <a:xfrm>
            <a:off x="277040" y="3097071"/>
            <a:ext cx="5069660" cy="35213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8644" y="6578533"/>
            <a:ext cx="1590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Системное мышление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2378796" y="6578533"/>
            <a:ext cx="1590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Программирование/</a:t>
            </a:r>
          </a:p>
          <a:p>
            <a:pPr algn="ctr"/>
            <a:r>
              <a:rPr lang="ru-RU" sz="1200" dirty="0" smtClean="0"/>
              <a:t>Робототехника/</a:t>
            </a:r>
          </a:p>
          <a:p>
            <a:pPr algn="ctr"/>
            <a:r>
              <a:rPr lang="ru-RU" sz="1200" dirty="0" smtClean="0"/>
              <a:t>Искусственный интеллект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881296" y="6578533"/>
            <a:ext cx="146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Работа в условиях неопределенности</a:t>
            </a:r>
            <a:endParaRPr lang="ru-RU" sz="1200" dirty="0"/>
          </a:p>
        </p:txBody>
      </p:sp>
      <p:cxnSp>
        <p:nvCxnSpPr>
          <p:cNvPr id="14" name="Прямая со стрелкой 13"/>
          <p:cNvCxnSpPr>
            <a:stCxn id="12" idx="0"/>
          </p:cNvCxnSpPr>
          <p:nvPr/>
        </p:nvCxnSpPr>
        <p:spPr>
          <a:xfrm flipV="1">
            <a:off x="1843982" y="6440718"/>
            <a:ext cx="270568" cy="137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8" idx="0"/>
          </p:cNvCxnSpPr>
          <p:nvPr/>
        </p:nvCxnSpPr>
        <p:spPr>
          <a:xfrm flipH="1" flipV="1">
            <a:off x="2639320" y="6431193"/>
            <a:ext cx="534814" cy="14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9" idx="0"/>
          </p:cNvCxnSpPr>
          <p:nvPr/>
        </p:nvCxnSpPr>
        <p:spPr>
          <a:xfrm flipH="1" flipV="1">
            <a:off x="3234344" y="6316893"/>
            <a:ext cx="1379654" cy="261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849965" y="3771466"/>
            <a:ext cx="3502717" cy="1754326"/>
          </a:xfrm>
          <a:prstGeom prst="rect">
            <a:avLst/>
          </a:prstGeom>
          <a:solidFill>
            <a:srgbClr val="ECF6F3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0" i="0" dirty="0" smtClean="0">
                <a:solidFill>
                  <a:srgbClr val="000000"/>
                </a:solidFill>
                <a:effectLst/>
              </a:rPr>
              <a:t>Оператор новых автоматизированных и роботизированных охранных систем, следящий за их состоянием через датчики и камеры наблюдения и в случае необходимости отправляющий на объект группу быстрого реагирования. Эта профессия является развитием профессии охранника и в дальнейшем постепенно заменяется полностью автоматизированными охранными системами.</a:t>
            </a:r>
            <a:endParaRPr lang="ru-RU" sz="1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263842" y="3479025"/>
            <a:ext cx="2258485" cy="276999"/>
          </a:xfrm>
          <a:prstGeom prst="rect">
            <a:avLst/>
          </a:prstGeom>
          <a:solidFill>
            <a:srgbClr val="ECF6F3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0" i="0" dirty="0" smtClean="0">
                <a:solidFill>
                  <a:srgbClr val="000000"/>
                </a:solidFill>
                <a:effectLst/>
              </a:rPr>
              <a:t>Профессия появится до 2020 г.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03739" y="547717"/>
            <a:ext cx="94859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2060"/>
                </a:solidFill>
              </a:rPr>
              <a:t>АТЛАС НОВЫХ ПРОФЕССИЙ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4182" y="1662570"/>
            <a:ext cx="3729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b="1" dirty="0" smtClean="0">
                <a:solidFill>
                  <a:srgbClr val="002060"/>
                </a:solidFill>
              </a:rPr>
              <a:t>ПРИМЕР ОПИСАНИЯ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3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31871" t="29163" r="15421" b="17503"/>
          <a:stretch/>
        </p:blipFill>
        <p:spPr>
          <a:xfrm>
            <a:off x="233363" y="3456900"/>
            <a:ext cx="6454407" cy="36718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3" y="539750"/>
            <a:ext cx="2193091" cy="24955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966" y="1172991"/>
            <a:ext cx="2066360" cy="16293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3826" y="1143087"/>
            <a:ext cx="2172874" cy="16827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1653" y="2780109"/>
            <a:ext cx="2734441" cy="18578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3584" y="1129300"/>
            <a:ext cx="2850976" cy="16859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3024" y="4732718"/>
            <a:ext cx="3314599" cy="18658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8446" y="2872091"/>
            <a:ext cx="2104923" cy="79977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03739" y="534014"/>
            <a:ext cx="94859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2060"/>
                </a:solidFill>
              </a:rPr>
              <a:t>АТЛАС НОВЫХ ПРОФЕССИЙ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3739" y="1676941"/>
            <a:ext cx="3729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b="1" dirty="0" smtClean="0">
                <a:solidFill>
                  <a:srgbClr val="002060"/>
                </a:solidFill>
              </a:rPr>
              <a:t>ПРИМЕР ОПИСАНИЯ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26454" y="3958283"/>
            <a:ext cx="4258104" cy="1200329"/>
          </a:xfrm>
          <a:prstGeom prst="rect">
            <a:avLst/>
          </a:prstGeom>
          <a:solidFill>
            <a:srgbClr val="ECF6F3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0" i="0" dirty="0" smtClean="0">
                <a:solidFill>
                  <a:srgbClr val="000000"/>
                </a:solidFill>
                <a:effectLst/>
              </a:rPr>
              <a:t>Специалист по формированию и организации образовательных программ, в центре которых стоит подготовка и реализация проектов из реального сектора экономики или социальной сферы, а изучение теоретического материала является необходимой поддерживающей деятельностью.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840331" y="3665842"/>
            <a:ext cx="2258485" cy="276999"/>
          </a:xfrm>
          <a:prstGeom prst="rect">
            <a:avLst/>
          </a:prstGeom>
          <a:solidFill>
            <a:srgbClr val="ECF6F3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0" i="0" dirty="0" smtClean="0">
                <a:solidFill>
                  <a:srgbClr val="000000"/>
                </a:solidFill>
                <a:effectLst/>
              </a:rPr>
              <a:t>Профессия появится до 2020 г.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444884" y="6906498"/>
            <a:ext cx="15906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Системное мышление</a:t>
            </a:r>
            <a:endParaRPr lang="ru-RU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2475651" y="6921738"/>
            <a:ext cx="1590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Межотраслевая коммуникация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3174235" y="5682673"/>
            <a:ext cx="1590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Межотраслевая коммуникация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3803990" y="7106404"/>
            <a:ext cx="2115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err="1" smtClean="0"/>
              <a:t>Клиентоориенитрованность</a:t>
            </a:r>
            <a:endParaRPr lang="ru-RU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4593108" y="5780397"/>
            <a:ext cx="15906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Работа с людьми</a:t>
            </a:r>
            <a:endParaRPr lang="ru-RU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6093184" y="6656669"/>
            <a:ext cx="12372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Навыки художественного творчества</a:t>
            </a:r>
            <a:endParaRPr lang="ru-RU" sz="1100" dirty="0"/>
          </a:p>
        </p:txBody>
      </p:sp>
      <p:cxnSp>
        <p:nvCxnSpPr>
          <p:cNvPr id="25" name="Прямая со стрелкой 24"/>
          <p:cNvCxnSpPr>
            <a:stCxn id="23" idx="1"/>
          </p:cNvCxnSpPr>
          <p:nvPr/>
        </p:nvCxnSpPr>
        <p:spPr>
          <a:xfrm flipH="1" flipV="1">
            <a:off x="5776914" y="6799893"/>
            <a:ext cx="316270" cy="1568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5098816" y="6057396"/>
            <a:ext cx="289630" cy="5411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4593108" y="6921738"/>
            <a:ext cx="278981" cy="1846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0" idx="2"/>
          </p:cNvCxnSpPr>
          <p:nvPr/>
        </p:nvCxnSpPr>
        <p:spPr>
          <a:xfrm flipH="1">
            <a:off x="3895725" y="6113560"/>
            <a:ext cx="73848" cy="4975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8" idx="0"/>
          </p:cNvCxnSpPr>
          <p:nvPr/>
        </p:nvCxnSpPr>
        <p:spPr>
          <a:xfrm flipV="1">
            <a:off x="2240222" y="6799890"/>
            <a:ext cx="341053" cy="1066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2430068" y="6177994"/>
            <a:ext cx="3832620" cy="276999"/>
          </a:xfrm>
          <a:prstGeom prst="rect">
            <a:avLst/>
          </a:prstGeom>
          <a:solidFill>
            <a:srgbClr val="ECF6F3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i="0" dirty="0" err="1" smtClean="0">
                <a:solidFill>
                  <a:srgbClr val="000000"/>
                </a:solidFill>
                <a:effectLst/>
              </a:rPr>
              <a:t>Надпрофессиональные</a:t>
            </a:r>
            <a:r>
              <a:rPr lang="ru-RU" sz="1200" b="1" i="0" dirty="0" smtClean="0">
                <a:solidFill>
                  <a:srgbClr val="000000"/>
                </a:solidFill>
                <a:effectLst/>
              </a:rPr>
              <a:t> навыки и умения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82501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03739" y="534014"/>
            <a:ext cx="94859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2060"/>
                </a:solidFill>
              </a:rPr>
              <a:t>АТЛАС НОВЫХ ПРОФЕССИЙ</a:t>
            </a:r>
          </a:p>
          <a:p>
            <a:pPr lvl="0" algn="ctr"/>
            <a:r>
              <a:rPr lang="ru-RU" sz="3200" b="1" dirty="0" smtClean="0">
                <a:solidFill>
                  <a:srgbClr val="002060"/>
                </a:solidFill>
              </a:rPr>
              <a:t>СПИСОК ПЕРЕВЕДЕННЫЙ НА КЫРГЫЗСКИЙ ЯЗЫК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07961" y="1735056"/>
            <a:ext cx="3499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y-KG" sz="2400" b="1" dirty="0">
                <a:solidFill>
                  <a:srgbClr val="002060"/>
                </a:solidFill>
                <a:ea typeface="Times New Roman" panose="02020603050405020304" pitchFamily="18" charset="0"/>
              </a:rPr>
              <a:t>КЕЛЕЧЕКТИН КЕСИПТЕРИ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835" y="2659100"/>
            <a:ext cx="4126497" cy="4833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ky-KG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КООПСУЗДУК</a:t>
            </a:r>
            <a:endParaRPr lang="ru-RU" sz="18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y-KG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ӨНӨРЖАЙДАГЫ КОМПЛЕКСТҮҮ КООПСУЗДУКТУ ТЕКШЕРҮҮЧҮ</a:t>
            </a:r>
            <a:endParaRPr lang="ru-RU" sz="18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y-KG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КООПСУЗДУКТУН АРАЛЫК  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КООРДИНАТОР</a:t>
            </a:r>
            <a:r>
              <a:rPr lang="ky-KG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8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y-KG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КООПСУЗДУК ҮЧҮН АЛЫП ЖҮРҮҮЧҮ ЖАБДЫКТАРДЫН  </a:t>
            </a:r>
            <a:r>
              <a:rPr lang="ru-RU" sz="20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ДИЗАЙНЕР-ЭРГОНМИСТ</a:t>
            </a:r>
            <a:r>
              <a:rPr lang="ky-KG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8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y-KG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СИСТЕМАЛЫК ЭКОЛОГИЯЛЫК КЫЙРООЛОРДУ ЖОЮУ БАЮНЧА АДИС</a:t>
            </a:r>
            <a:endParaRPr lang="ru-RU" sz="18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y-KG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ЖЕКЕ КООПСУЗДУКТУ ДОЛБООРЛООЧУ</a:t>
            </a:r>
            <a:endParaRPr lang="ru-RU" sz="18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БИЗНЕС</a:t>
            </a:r>
            <a:r>
              <a:rPr lang="ky-KG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ТИ ТЫНЫМСЫЗ ЖҮРГҮЗҮҮ БОЮНЧА МЕНЕДЖЕР</a:t>
            </a:r>
            <a:endParaRPr lang="ru-RU" sz="18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46135" y="2607268"/>
            <a:ext cx="5712315" cy="4525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ky-KG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КУТУУ</a:t>
            </a:r>
            <a:endParaRPr lang="ru-RU" sz="18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МОДЕРАТОР </a:t>
            </a:r>
            <a:endParaRPr lang="ru-RU" sz="18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y-KG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ОКУТУУ БАГЫТТАРЫН ИШТЕП ЧЫГУУЧУ АДИС</a:t>
            </a:r>
            <a:endParaRPr lang="ru-RU" sz="18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МАЙНД-ФИТНЕС</a:t>
            </a:r>
            <a:r>
              <a:rPr lang="ky-KG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БОЮНЧА МАШЫКТЫРУУЧУ</a:t>
            </a:r>
            <a:endParaRPr lang="ru-RU" sz="18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y-KG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ЖЕКЕ НАСААТЧЫ</a:t>
            </a:r>
            <a:endParaRPr lang="ru-RU" sz="18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y-KG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ДОЛБООРЛУК ОКУТУУНУ УЮШТУРУУЧУ АДИС </a:t>
            </a:r>
            <a:endParaRPr lang="ru-RU" sz="18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y-KG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ҮЙРӨТҮҮЧҮ ОЮНД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АРДЫН</a:t>
            </a:r>
            <a:r>
              <a:rPr lang="ky-KG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ЧЕБЕРИ</a:t>
            </a:r>
            <a:endParaRPr lang="ru-RU" sz="18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y-KG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БАШТООЧУ НАСААТЧЫ</a:t>
            </a:r>
            <a:endParaRPr lang="ru-RU" sz="18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y-KG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ОКУТУУНУН 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ОНЛАЙН-ПЛАТФОРМ</a:t>
            </a:r>
            <a:r>
              <a:rPr lang="ky-KG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АСЫНЫН 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КООРДИНАТОР</a:t>
            </a:r>
            <a:r>
              <a:rPr lang="ky-KG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y-KG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ОЮН УСУЛДАРЫН ИШТЕП ЧЫГУУЧУ 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  <a:endParaRPr lang="ru-RU" sz="18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y-KG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АҢ-СЕЗИМДИН АБАЛЫНА КАРАТА ОКУТУУ КАРАЖАТТАРЫН ИШТЕП ЧЫГУУЧУ </a:t>
            </a:r>
            <a:endParaRPr lang="ru-RU" sz="18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ЭКОЛОГИЯ  </a:t>
            </a:r>
            <a:r>
              <a:rPr lang="ky-KG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ҮГҮТЧҮСҮ</a:t>
            </a:r>
            <a:endParaRPr lang="ru-RU" sz="18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31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17" y="539750"/>
            <a:ext cx="10253683" cy="68770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3917" y="539750"/>
            <a:ext cx="10214533" cy="1200329"/>
          </a:xfrm>
          <a:prstGeom prst="rect">
            <a:avLst/>
          </a:prstGeom>
          <a:solidFill>
            <a:schemeClr val="accent1">
              <a:lumMod val="40000"/>
              <a:lumOff val="60000"/>
              <a:alpha val="49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002060"/>
                </a:solidFill>
              </a:rPr>
              <a:t>ПРЕДЛАГАЕМЫЙ ДИЗАЙН</a:t>
            </a:r>
          </a:p>
          <a:p>
            <a:pPr lvl="0" algn="ctr"/>
            <a:r>
              <a:rPr lang="ru-RU" sz="3600" b="1" dirty="0" smtClean="0">
                <a:solidFill>
                  <a:srgbClr val="002060"/>
                </a:solidFill>
              </a:rPr>
              <a:t> ВНУТРЕННЕГО ПРОСТРАНСТВА 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5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90" y="518160"/>
            <a:ext cx="10201060" cy="68986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3363" y="539750"/>
            <a:ext cx="10225087" cy="1200329"/>
          </a:xfrm>
          <a:prstGeom prst="rect">
            <a:avLst/>
          </a:prstGeom>
          <a:solidFill>
            <a:schemeClr val="accent1">
              <a:lumMod val="40000"/>
              <a:lumOff val="60000"/>
              <a:alpha val="49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002060"/>
                </a:solidFill>
              </a:rPr>
              <a:t>ПРЕДЛАГАЕМЫЙ ДИЗАЙН</a:t>
            </a:r>
          </a:p>
          <a:p>
            <a:pPr lvl="0" algn="ctr"/>
            <a:r>
              <a:rPr lang="ru-RU" sz="3600" b="1" dirty="0" smtClean="0">
                <a:solidFill>
                  <a:srgbClr val="002060"/>
                </a:solidFill>
              </a:rPr>
              <a:t> ВНУТРЕННЕГО ПРОСТРАНСТВА 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35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3" y="533400"/>
            <a:ext cx="10225088" cy="68834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3363" y="539750"/>
            <a:ext cx="10225087" cy="1200329"/>
          </a:xfrm>
          <a:prstGeom prst="rect">
            <a:avLst/>
          </a:prstGeom>
          <a:solidFill>
            <a:schemeClr val="accent1">
              <a:lumMod val="40000"/>
              <a:lumOff val="60000"/>
              <a:alpha val="49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002060"/>
                </a:solidFill>
              </a:rPr>
              <a:t>ПРЕДЛАГАЕМЫЙ ДИЗАЙН</a:t>
            </a:r>
          </a:p>
          <a:p>
            <a:pPr lvl="0" algn="ctr"/>
            <a:r>
              <a:rPr lang="ru-RU" sz="3600" b="1" dirty="0" smtClean="0">
                <a:solidFill>
                  <a:srgbClr val="002060"/>
                </a:solidFill>
              </a:rPr>
              <a:t> ВНУТРЕННЕГО ПРОСТРАНСТВА 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8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3" y="539750"/>
            <a:ext cx="10225087" cy="68770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3363" y="539750"/>
            <a:ext cx="10225087" cy="1200329"/>
          </a:xfrm>
          <a:prstGeom prst="rect">
            <a:avLst/>
          </a:prstGeom>
          <a:solidFill>
            <a:schemeClr val="accent1">
              <a:lumMod val="40000"/>
              <a:lumOff val="60000"/>
              <a:alpha val="49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002060"/>
                </a:solidFill>
              </a:rPr>
              <a:t>ПРЕДЛАГАЕМЫЙ ДИЗАЙН</a:t>
            </a:r>
          </a:p>
          <a:p>
            <a:pPr lvl="0" algn="ctr"/>
            <a:r>
              <a:rPr lang="ru-RU" sz="3600" b="1" dirty="0" smtClean="0">
                <a:solidFill>
                  <a:srgbClr val="002060"/>
                </a:solidFill>
              </a:rPr>
              <a:t> ВНУТРЕННЕГО ПРОСТРАНСТВА 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10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3" y="539749"/>
            <a:ext cx="10222902" cy="68770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3363" y="539750"/>
            <a:ext cx="10225087" cy="1200329"/>
          </a:xfrm>
          <a:prstGeom prst="rect">
            <a:avLst/>
          </a:prstGeom>
          <a:solidFill>
            <a:schemeClr val="accent1">
              <a:lumMod val="40000"/>
              <a:lumOff val="60000"/>
              <a:alpha val="49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002060"/>
                </a:solidFill>
              </a:rPr>
              <a:t>ПРЕДЛАГАЕМЫЙ ДИЗАЙН</a:t>
            </a:r>
          </a:p>
          <a:p>
            <a:pPr lvl="0" algn="ctr"/>
            <a:r>
              <a:rPr lang="ru-RU" sz="3600" b="1" dirty="0" smtClean="0">
                <a:solidFill>
                  <a:srgbClr val="002060"/>
                </a:solidFill>
              </a:rPr>
              <a:t> ВНУТРЕННЕГО ПРОСТРАНСТВА 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7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3739" y="539750"/>
            <a:ext cx="94859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</a:rPr>
              <a:t>ПРИМЕРЫ ОФОРМЛЕНИЯ КОРИДОРА</a:t>
            </a:r>
          </a:p>
          <a:p>
            <a:pPr lvl="0" algn="ctr"/>
            <a:r>
              <a:rPr lang="ru-RU" sz="2400" b="1" dirty="0">
                <a:solidFill>
                  <a:srgbClr val="002060"/>
                </a:solidFill>
              </a:rPr>
              <a:t>«АТЛАС НОВЫХ ПРОФЕССИЙ»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3" y="1266603"/>
            <a:ext cx="10289202" cy="579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7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3" y="1219200"/>
            <a:ext cx="10231818" cy="57581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3739" y="539750"/>
            <a:ext cx="94859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</a:rPr>
              <a:t>ПРИМЕРЫ ОФОРМЛЕНИЯ КОРИДОРА</a:t>
            </a:r>
          </a:p>
          <a:p>
            <a:pPr lvl="0" algn="ctr"/>
            <a:r>
              <a:rPr lang="ru-RU" sz="2400" b="1" dirty="0">
                <a:solidFill>
                  <a:srgbClr val="002060"/>
                </a:solidFill>
              </a:rPr>
              <a:t>«АТЛАС НОВЫХ ПРОФЕССИЙ»</a:t>
            </a:r>
          </a:p>
        </p:txBody>
      </p:sp>
    </p:spTree>
    <p:extLst>
      <p:ext uri="{BB962C8B-B14F-4D97-AF65-F5344CB8AC3E}">
        <p14:creationId xmlns:p14="http://schemas.microsoft.com/office/powerpoint/2010/main" val="415963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63" y="1310306"/>
            <a:ext cx="10278050" cy="57814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3739" y="539750"/>
            <a:ext cx="94859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</a:rPr>
              <a:t>ПРИМЕРЫ ОФОРМЛЕНИЯ КОРИДОРА</a:t>
            </a:r>
          </a:p>
          <a:p>
            <a:pPr lvl="0" algn="ctr"/>
            <a:r>
              <a:rPr lang="ru-RU" sz="2400" b="1" dirty="0">
                <a:solidFill>
                  <a:srgbClr val="002060"/>
                </a:solidFill>
              </a:rPr>
              <a:t>«АТЛАС НОВЫХ ПРОФЕССИЙ»</a:t>
            </a:r>
          </a:p>
        </p:txBody>
      </p:sp>
    </p:spTree>
    <p:extLst>
      <p:ext uri="{BB962C8B-B14F-4D97-AF65-F5344CB8AC3E}">
        <p14:creationId xmlns:p14="http://schemas.microsoft.com/office/powerpoint/2010/main" val="330655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</TotalTime>
  <Words>438</Words>
  <Application>Microsoft Office PowerPoint</Application>
  <PresentationFormat>Произвольный</PresentationFormat>
  <Paragraphs>84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PF Din Text Comp Pro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Яковлев Михаил</dc:creator>
  <cp:lastModifiedBy>Яковлев Михаил</cp:lastModifiedBy>
  <cp:revision>21</cp:revision>
  <cp:lastPrinted>2019-05-06T09:05:55Z</cp:lastPrinted>
  <dcterms:created xsi:type="dcterms:W3CDTF">2019-05-06T07:05:05Z</dcterms:created>
  <dcterms:modified xsi:type="dcterms:W3CDTF">2019-05-06T17:36:14Z</dcterms:modified>
</cp:coreProperties>
</file>