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9" r:id="rId2"/>
    <p:sldId id="473" r:id="rId3"/>
    <p:sldId id="474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47" r:id="rId16"/>
    <p:sldId id="448" r:id="rId17"/>
    <p:sldId id="487" r:id="rId18"/>
    <p:sldId id="488" r:id="rId19"/>
    <p:sldId id="463" r:id="rId20"/>
    <p:sldId id="462" r:id="rId21"/>
    <p:sldId id="464" r:id="rId22"/>
    <p:sldId id="467" r:id="rId23"/>
    <p:sldId id="471" r:id="rId24"/>
    <p:sldId id="468" r:id="rId25"/>
    <p:sldId id="407" r:id="rId26"/>
    <p:sldId id="419" r:id="rId27"/>
    <p:sldId id="451" r:id="rId28"/>
    <p:sldId id="455" r:id="rId29"/>
    <p:sldId id="453" r:id="rId30"/>
    <p:sldId id="466" r:id="rId31"/>
    <p:sldId id="469" r:id="rId32"/>
    <p:sldId id="406" r:id="rId33"/>
    <p:sldId id="454" r:id="rId34"/>
    <p:sldId id="396" r:id="rId35"/>
    <p:sldId id="437" r:id="rId36"/>
    <p:sldId id="438" r:id="rId37"/>
    <p:sldId id="25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DF7"/>
    <a:srgbClr val="E5F4E0"/>
    <a:srgbClr val="EFF5FB"/>
    <a:srgbClr val="BFD0EF"/>
    <a:srgbClr val="339966"/>
    <a:srgbClr val="006699"/>
    <a:srgbClr val="669900"/>
    <a:srgbClr val="99CC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A8EA3-7635-4413-BB20-5C23F615D36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C7049-0D15-4426-A1AD-3C933C92F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5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 ПРИВОДИТ КАК К КОНФЛИКТАМ ВНУТРИ ЧЕЛОВЕКА, ТАК И КОНФЛИКТАМ С ДРУГИМИ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D8E89-C546-482B-BEA0-67B62BD63FE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7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D8E89-C546-482B-BEA0-67B62BD63FE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6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81F2-3C65-4F27-A25D-266E18ED2B5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66A-0E95-4D67-BC13-7AA238904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20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81F2-3C65-4F27-A25D-266E18ED2B5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66A-0E95-4D67-BC13-7AA238904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0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81F2-3C65-4F27-A25D-266E18ED2B5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66A-0E95-4D67-BC13-7AA238904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81F2-3C65-4F27-A25D-266E18ED2B5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66A-0E95-4D67-BC13-7AA238904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2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81F2-3C65-4F27-A25D-266E18ED2B5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66A-0E95-4D67-BC13-7AA238904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81F2-3C65-4F27-A25D-266E18ED2B5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66A-0E95-4D67-BC13-7AA238904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3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81F2-3C65-4F27-A25D-266E18ED2B5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66A-0E95-4D67-BC13-7AA238904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7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81F2-3C65-4F27-A25D-266E18ED2B5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66A-0E95-4D67-BC13-7AA238904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7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81F2-3C65-4F27-A25D-266E18ED2B5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66A-0E95-4D67-BC13-7AA238904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81F2-3C65-4F27-A25D-266E18ED2B5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66A-0E95-4D67-BC13-7AA238904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9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81F2-3C65-4F27-A25D-266E18ED2B5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266A-0E95-4D67-BC13-7AA238904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2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DF7"/>
            </a:gs>
            <a:gs pos="100000">
              <a:srgbClr val="E5F4E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81F2-3C65-4F27-A25D-266E18ED2B5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E266A-0E95-4D67-BC13-7AA238904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8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EEFFA-199D-4A68-B54F-FFC814A0C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069" y="3497597"/>
            <a:ext cx="8646851" cy="18189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ПРЕЗЕНТАЦИЯ РУКОВОДСТВ И ПОСОБИЙ ПО ОБЕСПЕЧЕНИЮ БЕЗОПАСНОСТИ ОБРАЗОВАТЕЛЬНОЙ СРЕДЫ</a:t>
            </a:r>
            <a:b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4FEA89A-E574-4F50-869A-748A18F43907}"/>
              </a:ext>
            </a:extLst>
          </p:cNvPr>
          <p:cNvGrpSpPr/>
          <p:nvPr/>
        </p:nvGrpSpPr>
        <p:grpSpPr>
          <a:xfrm>
            <a:off x="898204" y="79445"/>
            <a:ext cx="7269209" cy="973641"/>
            <a:chOff x="920795" y="5569569"/>
            <a:chExt cx="7302410" cy="9780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E268AF6-6B76-4B2B-A4DB-D98AEEA57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95" y="5585555"/>
              <a:ext cx="1065574" cy="709672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объект&#10;&#10;Автоматически созданное описание">
              <a:extLst>
                <a:ext uri="{FF2B5EF4-FFF2-40B4-BE49-F238E27FC236}">
                  <a16:creationId xmlns:a16="http://schemas.microsoft.com/office/drawing/2014/main" id="{71BDD7C5-6CEF-4B3B-BA52-731ED159F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6" t="22854" r="10956" b="22854"/>
            <a:stretch/>
          </p:blipFill>
          <p:spPr>
            <a:xfrm>
              <a:off x="4791846" y="5713536"/>
              <a:ext cx="1393372" cy="45371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A5C423C-0B2C-41A9-B207-22FC4E9DB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515" y="5713536"/>
              <a:ext cx="1265690" cy="45371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68D441-0237-497B-9D6A-5EDF27C18484}"/>
                </a:ext>
              </a:extLst>
            </p:cNvPr>
            <p:cNvSpPr txBox="1"/>
            <p:nvPr/>
          </p:nvSpPr>
          <p:spPr>
            <a:xfrm>
              <a:off x="925110" y="6332213"/>
              <a:ext cx="106557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700" b="1" dirty="0">
                  <a:solidFill>
                    <a:schemeClr val="tx1">
                      <a:lumMod val="75000"/>
                    </a:schemeClr>
                  </a:solidFill>
                </a:rPr>
                <a:t>ПРОЕКТ ФИНАНСИРУЕТСЯ</a:t>
              </a:r>
            </a:p>
            <a:p>
              <a:pPr algn="ctr"/>
              <a:r>
                <a:rPr lang="ru-RU" sz="700" b="1" dirty="0">
                  <a:solidFill>
                    <a:schemeClr val="tx1">
                      <a:lumMod val="75000"/>
                    </a:schemeClr>
                  </a:solidFill>
                </a:rPr>
                <a:t>ЕВРОПЕЙСКИМ СОЮЗОМ</a:t>
              </a: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71E6724B-4396-4723-99A7-3104624013F4}"/>
                </a:ext>
              </a:extLst>
            </p:cNvPr>
            <p:cNvGrpSpPr/>
            <p:nvPr/>
          </p:nvGrpSpPr>
          <p:grpSpPr>
            <a:xfrm>
              <a:off x="2856321" y="5569569"/>
              <a:ext cx="1065574" cy="962699"/>
              <a:chOff x="2769780" y="5569569"/>
              <a:chExt cx="1065574" cy="962699"/>
            </a:xfrm>
          </p:grpSpPr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CEFB3053-439E-41B7-B3CF-59187EEA0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1745" y="5569569"/>
                <a:ext cx="741645" cy="741645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3E9D3F-5479-4C42-8B60-EEAF9C4B4361}"/>
                  </a:ext>
                </a:extLst>
              </p:cNvPr>
              <p:cNvSpPr txBox="1"/>
              <p:nvPr/>
            </p:nvSpPr>
            <p:spPr>
              <a:xfrm>
                <a:off x="2769780" y="6347602"/>
                <a:ext cx="106557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chemeClr val="tx1">
                        <a:lumMod val="75000"/>
                      </a:schemeClr>
                    </a:solidFill>
                  </a:rPr>
                  <a:t>МИНИСТЕРСТВО ОБРАЗОВАНИЯ</a:t>
                </a:r>
              </a:p>
              <a:p>
                <a:pPr algn="ctr"/>
                <a:r>
                  <a:rPr lang="ru-RU" sz="600" b="1" dirty="0">
                    <a:solidFill>
                      <a:schemeClr val="tx1">
                        <a:lumMod val="75000"/>
                      </a:schemeClr>
                    </a:solidFill>
                  </a:rPr>
                  <a:t>И НАУКИ КР</a:t>
                </a:r>
                <a:endParaRPr lang="ru-RU" sz="7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6BE3D8C8-2BBF-47C2-9560-FF1D2C33F2A8}"/>
              </a:ext>
            </a:extLst>
          </p:cNvPr>
          <p:cNvSpPr txBox="1">
            <a:spLocks/>
          </p:cNvSpPr>
          <p:nvPr/>
        </p:nvSpPr>
        <p:spPr>
          <a:xfrm>
            <a:off x="166970" y="1067595"/>
            <a:ext cx="8743950" cy="33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b="1" dirty="0"/>
              <a:t>«РАЗВИТИЕ МЕХАНИЗМОВ ФИНАНСИРОВАНИЯ БЕЗОПАСНОСТИ ШКОЛЬНОЙ ОБРАЗОВАТЕЛЬНОЙ СРЕДЫ В КР»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3870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7396" y="703774"/>
            <a:ext cx="8229600" cy="46166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585" b="1" dirty="0">
                <a:latin typeface="Calibri" panose="020F0502020204030204" pitchFamily="34" charset="0"/>
                <a:cs typeface="Arial" charset="0"/>
              </a:rPr>
              <a:t>Аннотация: </a:t>
            </a:r>
            <a:r>
              <a:rPr lang="ru-RU" sz="2215" dirty="0">
                <a:latin typeface="Calibri" panose="020F0502020204030204" pitchFamily="34" charset="0"/>
                <a:cs typeface="Arial" charset="0"/>
              </a:rPr>
              <a:t>Учебно-методическое пособие содержит тематический план, модели уроков на </a:t>
            </a:r>
            <a:r>
              <a:rPr lang="ru-RU" sz="2215" dirty="0" err="1">
                <a:latin typeface="Calibri" panose="020F0502020204030204" pitchFamily="34" charset="0"/>
                <a:cs typeface="Arial" charset="0"/>
              </a:rPr>
              <a:t>компетентностной</a:t>
            </a:r>
            <a:r>
              <a:rPr lang="ru-RU" sz="2215" dirty="0">
                <a:latin typeface="Calibri" panose="020F0502020204030204" pitchFamily="34" charset="0"/>
                <a:cs typeface="Arial" charset="0"/>
              </a:rPr>
              <a:t> основе, дополнительный информационно-справочный и дидактический материал к урокам по вопросам безопасной образовательной среды. </a:t>
            </a:r>
          </a:p>
          <a:p>
            <a:pPr marL="0" indent="0" algn="ctr">
              <a:buNone/>
            </a:pPr>
            <a:r>
              <a:rPr lang="ru-RU" sz="2215" dirty="0">
                <a:latin typeface="Calibri" panose="020F0502020204030204" pitchFamily="34" charset="0"/>
                <a:cs typeface="Arial" charset="0"/>
              </a:rPr>
              <a:t>Пособие может быть использовано в процессе обучения учащихся начальной, средней и старшей школы основным программным учебным темам по обществоведению и естественно-научным дисциплинам, а также при организации внеклассных мероприятий, кружковой работы, проведении родительских собраний.</a:t>
            </a:r>
          </a:p>
          <a:p>
            <a:pPr marL="0" indent="0" algn="ctr">
              <a:buNone/>
            </a:pPr>
            <a:r>
              <a:rPr lang="ru-RU" sz="2215" dirty="0">
                <a:latin typeface="Calibri" panose="020F0502020204030204" pitchFamily="34" charset="0"/>
                <a:cs typeface="Arial" charset="0"/>
              </a:rPr>
              <a:t>Публикация адресована методистам, учителями обществоведения и естественно-научных дисциплин, преподавателям системы повышения квалификации, завучам по воспитательной работе.</a:t>
            </a:r>
          </a:p>
          <a:p>
            <a:pPr marL="0" indent="0" algn="ctr">
              <a:buNone/>
            </a:pPr>
            <a:endParaRPr lang="ru-RU" sz="2215" dirty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7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52" y="836712"/>
            <a:ext cx="8874453" cy="54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6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37899"/>
            <a:ext cx="9144000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85" dirty="0">
                <a:latin typeface="Arial" panose="020B0604020202020204" pitchFamily="34" charset="0"/>
                <a:cs typeface="Arial" panose="020B0604020202020204" pitchFamily="34" charset="0"/>
              </a:rPr>
              <a:t>ШКОЛЬНАЯ БИБЛИОТЕКА БЕЗОПАСНОСТИ</a:t>
            </a:r>
          </a:p>
          <a:p>
            <a:pPr algn="ctr"/>
            <a:r>
              <a:rPr lang="ru-RU" sz="3323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ru-RU" sz="3323" dirty="0">
                <a:latin typeface="Arial" panose="020B0604020202020204" pitchFamily="34" charset="0"/>
                <a:cs typeface="Arial" panose="020B0604020202020204" pitchFamily="34" charset="0"/>
              </a:rPr>
              <a:t>ЗАЩИТИМ СЕБЯ В ЧРЕЗВЫЧАЙНЫХ СИТУАЦИЯХ </a:t>
            </a:r>
          </a:p>
          <a:p>
            <a:pPr algn="ctr"/>
            <a:r>
              <a:rPr lang="ru-RU" sz="3323" dirty="0">
                <a:latin typeface="Arial" panose="020B0604020202020204" pitchFamily="34" charset="0"/>
                <a:cs typeface="Arial" panose="020B0604020202020204" pitchFamily="34" charset="0"/>
              </a:rPr>
              <a:t>ПОСОБИЕ ДЛЯ УЧЕНИКОВ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49265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</a:rPr>
              <a:t>Авторы: </a:t>
            </a:r>
            <a:r>
              <a:rPr lang="ru-RU" sz="2800" dirty="0">
                <a:latin typeface="Calibri" panose="020F0502020204030204" pitchFamily="34" charset="0"/>
              </a:rPr>
              <a:t>Коротенко В.А., Кириленко А.В., </a:t>
            </a:r>
            <a:r>
              <a:rPr lang="ru-RU" sz="2800" dirty="0" err="1">
                <a:latin typeface="Calibri" panose="020F0502020204030204" pitchFamily="34" charset="0"/>
              </a:rPr>
              <a:t>Постнова</a:t>
            </a:r>
            <a:r>
              <a:rPr lang="ru-RU" sz="2800" dirty="0">
                <a:latin typeface="Calibri" panose="020F0502020204030204" pitchFamily="34" charset="0"/>
              </a:rPr>
              <a:t> Е.А., </a:t>
            </a:r>
            <a:r>
              <a:rPr lang="ru-RU" sz="2800" dirty="0" err="1">
                <a:latin typeface="Calibri" panose="020F0502020204030204" pitchFamily="34" charset="0"/>
              </a:rPr>
              <a:t>Ветошкин</a:t>
            </a:r>
            <a:r>
              <a:rPr lang="ru-RU" sz="2800" dirty="0">
                <a:latin typeface="Calibri" panose="020F0502020204030204" pitchFamily="34" charset="0"/>
              </a:rPr>
              <a:t> Д.А.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849740" y="4064928"/>
            <a:ext cx="8294260" cy="138478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Arial" charset="0"/>
              </a:rPr>
              <a:t>Рецензенты: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 </a:t>
            </a:r>
          </a:p>
          <a:p>
            <a:r>
              <a:rPr lang="ru-RU" sz="1800" dirty="0">
                <a:latin typeface="Calibri" panose="020F0502020204030204" pitchFamily="34" charset="0"/>
                <a:cs typeface="Arial" charset="0"/>
              </a:rPr>
              <a:t>д-р геогр. наук., проф. </a:t>
            </a:r>
            <a:r>
              <a:rPr lang="ru-RU" sz="1800" b="1" dirty="0" err="1">
                <a:latin typeface="Calibri" panose="020F0502020204030204" pitchFamily="34" charset="0"/>
                <a:cs typeface="Arial" charset="0"/>
              </a:rPr>
              <a:t>Шукуров</a:t>
            </a:r>
            <a:r>
              <a:rPr lang="ru-RU" sz="18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ru-RU" sz="1800" b="1" dirty="0" err="1">
                <a:latin typeface="Calibri" panose="020F0502020204030204" pitchFamily="34" charset="0"/>
                <a:cs typeface="Arial" charset="0"/>
              </a:rPr>
              <a:t>Э.Дж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., заслуженный деятель науки КР, лауреат Государственной премии КР, председатель ЭДК «</a:t>
            </a:r>
            <a:r>
              <a:rPr lang="ru-RU" sz="1800" dirty="0" err="1">
                <a:latin typeface="Calibri" panose="020F0502020204030204" pitchFamily="34" charset="0"/>
                <a:cs typeface="Arial" charset="0"/>
              </a:rPr>
              <a:t>Алейне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»;</a:t>
            </a:r>
          </a:p>
          <a:p>
            <a:r>
              <a:rPr lang="ru-RU" sz="1800" dirty="0">
                <a:latin typeface="Calibri" panose="020F0502020204030204" pitchFamily="34" charset="0"/>
                <a:cs typeface="Arial" charset="0"/>
              </a:rPr>
              <a:t>канд. биол. наук, доц. </a:t>
            </a:r>
            <a:r>
              <a:rPr lang="ru-RU" sz="1800" b="1" dirty="0" err="1">
                <a:latin typeface="Calibri" panose="020F0502020204030204" pitchFamily="34" charset="0"/>
                <a:cs typeface="Arial" charset="0"/>
              </a:rPr>
              <a:t>Тюмонбаева</a:t>
            </a:r>
            <a:r>
              <a:rPr lang="ru-RU" sz="1800" b="1" dirty="0">
                <a:latin typeface="Calibri" panose="020F0502020204030204" pitchFamily="34" charset="0"/>
                <a:cs typeface="Arial" charset="0"/>
              </a:rPr>
              <a:t> Н.Б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., зав. каф. КГУ им. И. </a:t>
            </a:r>
            <a:r>
              <a:rPr lang="ru-RU" sz="1800" dirty="0" err="1">
                <a:latin typeface="Calibri" panose="020F0502020204030204" pitchFamily="34" charset="0"/>
                <a:cs typeface="Arial" charset="0"/>
              </a:rPr>
              <a:t>Арабаева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;</a:t>
            </a:r>
          </a:p>
          <a:p>
            <a:r>
              <a:rPr lang="ru-RU" sz="1800" dirty="0">
                <a:latin typeface="Calibri" panose="020F0502020204030204" pitchFamily="34" charset="0"/>
                <a:cs typeface="Arial" charset="0"/>
              </a:rPr>
              <a:t>канд. </a:t>
            </a:r>
            <a:r>
              <a:rPr lang="ru-RU" sz="1800" dirty="0" err="1">
                <a:latin typeface="Calibri" panose="020F0502020204030204" pitchFamily="34" charset="0"/>
                <a:cs typeface="Arial" charset="0"/>
              </a:rPr>
              <a:t>пед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. наук </a:t>
            </a:r>
            <a:r>
              <a:rPr lang="ru-RU" sz="1800" b="1" dirty="0" err="1">
                <a:latin typeface="Calibri" panose="020F0502020204030204" pitchFamily="34" charset="0"/>
                <a:cs typeface="Arial" charset="0"/>
              </a:rPr>
              <a:t>Суходубова</a:t>
            </a:r>
            <a:r>
              <a:rPr lang="ru-RU" sz="1800" b="1" dirty="0">
                <a:latin typeface="Calibri" panose="020F0502020204030204" pitchFamily="34" charset="0"/>
                <a:cs typeface="Arial" charset="0"/>
              </a:rPr>
              <a:t> Н.А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., </a:t>
            </a:r>
            <a:r>
              <a:rPr lang="ru-RU" sz="1800" dirty="0" err="1">
                <a:latin typeface="Calibri" panose="020F0502020204030204" pitchFamily="34" charset="0"/>
                <a:cs typeface="Arial" charset="0"/>
              </a:rPr>
              <a:t>и.о.доц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., Институт повышения квалификации и переподготовки кадров КГУ им. И. </a:t>
            </a:r>
            <a:r>
              <a:rPr lang="ru-RU" sz="1800" dirty="0" err="1">
                <a:latin typeface="Calibri" panose="020F0502020204030204" pitchFamily="34" charset="0"/>
                <a:cs typeface="Arial" charset="0"/>
              </a:rPr>
              <a:t>Арабаева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;</a:t>
            </a:r>
          </a:p>
          <a:p>
            <a:r>
              <a:rPr lang="ru-RU" sz="1800" dirty="0">
                <a:latin typeface="Calibri" panose="020F0502020204030204" pitchFamily="34" charset="0"/>
                <a:cs typeface="Arial" charset="0"/>
              </a:rPr>
              <a:t>полковник </a:t>
            </a:r>
            <a:r>
              <a:rPr lang="ru-RU" sz="1800" b="1" dirty="0" err="1">
                <a:latin typeface="Calibri" panose="020F0502020204030204" pitchFamily="34" charset="0"/>
                <a:cs typeface="Arial" charset="0"/>
              </a:rPr>
              <a:t>Шаршеналиев</a:t>
            </a:r>
            <a:r>
              <a:rPr lang="ru-RU" sz="1800" b="1" dirty="0">
                <a:latin typeface="Calibri" panose="020F0502020204030204" pitchFamily="34" charset="0"/>
                <a:cs typeface="Arial" charset="0"/>
              </a:rPr>
              <a:t> Б.А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., начальник учебно-методической части ЦППСГЗ при МЧС КР. </a:t>
            </a:r>
          </a:p>
        </p:txBody>
      </p:sp>
    </p:spTree>
    <p:extLst>
      <p:ext uri="{BB962C8B-B14F-4D97-AF65-F5344CB8AC3E}">
        <p14:creationId xmlns:p14="http://schemas.microsoft.com/office/powerpoint/2010/main" val="75239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7396" y="903181"/>
            <a:ext cx="8229600" cy="4616697"/>
          </a:xfrm>
        </p:spPr>
        <p:txBody>
          <a:bodyPr/>
          <a:lstStyle/>
          <a:p>
            <a:pPr marL="0" indent="0" algn="ctr">
              <a:buNone/>
            </a:pPr>
            <a:r>
              <a:rPr lang="ru-RU" sz="2585" b="1" dirty="0">
                <a:latin typeface="Calibri" panose="020F0502020204030204" pitchFamily="34" charset="0"/>
                <a:cs typeface="Arial" charset="0"/>
              </a:rPr>
              <a:t>Аннотация: </a:t>
            </a:r>
            <a:r>
              <a:rPr lang="ru-RU" sz="2215" dirty="0">
                <a:latin typeface="Calibri" panose="020F0502020204030204" pitchFamily="34" charset="0"/>
                <a:cs typeface="Arial" charset="0"/>
              </a:rPr>
              <a:t>В настоящем пособии представлены виды чрезвычайных ситуаций и их классификация, приведены меры безопасности и правила поведения для школьников оказавшихся в районе чрезвычайных ситуаций.  Пособие ставит своей целью повышение уровня безопасности детей путём повышения информированности, осведомлённости и их подготовки к четким и осмысленным действиям в экстремальных ситуациях, освоению навыков определения зон риска в доме и школе, правилам поведения при угрозе и возникновении землетрясений, селей, паводков и других  чрезвычайных ситуаций природного характера. Пособие демонстрирует в доступной, диалоговой, иллюстративной форме навыки адекватного поведения в различных нестандартных ситуациях. </a:t>
            </a:r>
          </a:p>
          <a:p>
            <a:pPr marL="0" indent="0" algn="ctr">
              <a:buNone/>
            </a:pPr>
            <a:endParaRPr lang="ru-RU" sz="2215" dirty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5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64981" y="637304"/>
            <a:ext cx="8128092" cy="56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8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7396" y="637305"/>
            <a:ext cx="8229600" cy="6373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15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Редакционная коллегия: </a:t>
            </a:r>
          </a:p>
          <a:p>
            <a:pPr marL="0" indent="0">
              <a:buNone/>
            </a:pPr>
            <a:r>
              <a:rPr lang="ru-RU" sz="1846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д-р геогр. наук, проф.  </a:t>
            </a:r>
            <a:r>
              <a:rPr lang="ru-RU" sz="1846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Шукуров</a:t>
            </a:r>
            <a:r>
              <a:rPr lang="ru-RU" sz="1846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ru-RU" sz="1846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Э.Дж</a:t>
            </a:r>
            <a:r>
              <a:rPr lang="ru-RU" sz="1846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.,</a:t>
            </a:r>
            <a:r>
              <a:rPr lang="ru-RU" sz="1846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 заслуженный деятель науки КР, лауреат Государственной премии КР, председатель ЭДК «</a:t>
            </a:r>
            <a:r>
              <a:rPr lang="ru-RU" sz="1846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Алейне</a:t>
            </a:r>
            <a:r>
              <a:rPr lang="ru-RU" sz="1846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»;</a:t>
            </a:r>
          </a:p>
          <a:p>
            <a:pPr marL="0" indent="0">
              <a:buNone/>
            </a:pPr>
            <a:r>
              <a:rPr lang="ru-RU" sz="1846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канд. филос. наук  </a:t>
            </a:r>
            <a:r>
              <a:rPr lang="ru-RU" sz="1846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Коротенко В.А., </a:t>
            </a:r>
            <a:r>
              <a:rPr lang="ru-RU" sz="1846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председатель ЭД «БИОМ»;</a:t>
            </a:r>
          </a:p>
          <a:p>
            <a:pPr marL="0" indent="0">
              <a:buNone/>
            </a:pPr>
            <a:r>
              <a:rPr lang="ru-RU" sz="1846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канд. психол. наук </a:t>
            </a:r>
            <a:r>
              <a:rPr lang="ru-RU" sz="1846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Багдасарова</a:t>
            </a:r>
            <a:r>
              <a:rPr lang="ru-RU" sz="1846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 Н.А., </a:t>
            </a:r>
            <a:r>
              <a:rPr lang="ru-RU" sz="1846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доц. кафедры психологии АУЦА;</a:t>
            </a:r>
          </a:p>
          <a:p>
            <a:pPr marL="0" indent="0">
              <a:buNone/>
            </a:pPr>
            <a:r>
              <a:rPr lang="ru-RU" sz="1846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Уметов У.Т., </a:t>
            </a:r>
            <a:r>
              <a:rPr lang="ru-RU" sz="1846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преподаватель психологии КГУ им. </a:t>
            </a:r>
            <a:r>
              <a:rPr lang="ru-RU" sz="1846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И.Арабаева</a:t>
            </a:r>
            <a:r>
              <a:rPr lang="ru-RU" sz="1846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Аннотация: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Публикация «ОБЩЕНИЕ И САМОПОЗНАНИЕ»: пособие по психологической безопасности» представляет собой сборник трудов А.А.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Брудного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, направленных на познание психических закономерностей жизнедеятельности человека и формирование психологически безопасной среды как на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внуриличностном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, так и межличностном уровне. Пособие также содержит практические рекомендации по применению «техник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самоконструирования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» личности.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charset="0"/>
              </a:rPr>
              <a:t>Данная публикация предназначена для директоров, завучей и педагогов школ, представителей системы повышения квалификации учителей, специалистов областных и районных отделов образования, работников органов местного самоуправления и всех заинтересованных в повышении психологической безопасности образовательной среды.</a:t>
            </a:r>
          </a:p>
          <a:p>
            <a:pPr marL="0" indent="0">
              <a:buNone/>
            </a:pPr>
            <a:endParaRPr lang="ru-RU" sz="1900" dirty="0">
              <a:solidFill>
                <a:srgbClr val="9CF50B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9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5022" y="228600"/>
            <a:ext cx="65804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ШКОЛЬНАЯ БИБЛИОТЕКА БЕЗОПАСНОСТИ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ОБЩЕНИЕ И САМОПОЗНАНИЕ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ПОСОБИЕ ПО ПСИХОЛОГИЧЕСКОЕ БЕЗОПАСНОСТИ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37" y="1981200"/>
            <a:ext cx="7770591" cy="46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45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371600"/>
            <a:ext cx="8520546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73" y="2286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aseline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ПСИХОЛОГИЧЕСКАЯ БЕЗОПАСНОСТЬ ЗАЩИЩАЕТ ОТ РИСКОВ ВНУТРИЛИЧНОСТНЫХ И МЕЖЛИЧНОСТНЫХ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1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09452"/>
            <a:ext cx="85910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Относительно нового мышления следует сказать, что оно сможет войти в жизнь лишь при том условии, что мы будем изменять свои личностные установки, а для этого очень важно обладать навыками самопознания. Говорят, что в спорах рождается истина.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Быть может, не всег­да надо убеждать в правильности своей позиции собесед­ника, а вместе с ним искать такую позицию, с которой можно решить проблемы совместно?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2" descr="ÐÐ°ÑÑÐ¸Ð½ÐºÐ¸ Ð¿Ð¾ Ð·Ð°Ð¿ÑÐ¾ÑÑ Ð.Ð.ÐÑÑÐ´Ð½Ð¾Ð³Ð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3" r="21408"/>
          <a:stretch/>
        </p:blipFill>
        <p:spPr bwMode="auto">
          <a:xfrm>
            <a:off x="6275013" y="4637314"/>
            <a:ext cx="2620793" cy="22206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44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ЕСТЬ ДВЕ МЕТАФОРЫ СОЗНАНИЯ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64" y="2477295"/>
            <a:ext cx="2968534" cy="39624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27463" y="1554480"/>
            <a:ext cx="2272937" cy="798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ЭКРАН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358" y="2477294"/>
            <a:ext cx="3149992" cy="396240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803885" y="1554480"/>
            <a:ext cx="2272937" cy="798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ЛУЧ СВЕТА</a:t>
            </a:r>
          </a:p>
        </p:txBody>
      </p:sp>
    </p:spTree>
    <p:extLst>
      <p:ext uri="{BB962C8B-B14F-4D97-AF65-F5344CB8AC3E}">
        <p14:creationId xmlns:p14="http://schemas.microsoft.com/office/powerpoint/2010/main" val="153179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391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ФИНАНСИРОВАНИЕ БЕЗОПАСНОСТИ ОБРАЗОВАТЕЛЬНОЙ СРЕДЫ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РУКОВОДСТВО ДЛЯ ШКОЛ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991601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</a:rPr>
              <a:t>Рецензенты:</a:t>
            </a:r>
            <a:r>
              <a:rPr lang="ru-RU" sz="2800" dirty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ru-RU" sz="2400" b="1" dirty="0" err="1">
                <a:latin typeface="Calibri" panose="020F0502020204030204" pitchFamily="34" charset="0"/>
              </a:rPr>
              <a:t>Дуйшеев</a:t>
            </a:r>
            <a:r>
              <a:rPr lang="ru-RU" sz="2400" b="1" dirty="0">
                <a:latin typeface="Calibri" panose="020F0502020204030204" pitchFamily="34" charset="0"/>
              </a:rPr>
              <a:t> А.А., </a:t>
            </a:r>
            <a:r>
              <a:rPr lang="ru-RU" sz="2400" dirty="0">
                <a:latin typeface="Calibri" panose="020F0502020204030204" pitchFamily="34" charset="0"/>
              </a:rPr>
              <a:t>заведующий отделом формирования специальных средств Министерства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финансов КР;</a:t>
            </a:r>
          </a:p>
          <a:p>
            <a:pPr algn="ctr"/>
            <a:r>
              <a:rPr lang="ru-RU" sz="2400" b="1" dirty="0" err="1">
                <a:latin typeface="Calibri" panose="020F0502020204030204" pitchFamily="34" charset="0"/>
              </a:rPr>
              <a:t>Сабырова</a:t>
            </a:r>
            <a:r>
              <a:rPr lang="ru-RU" sz="2400" b="1" dirty="0">
                <a:latin typeface="Calibri" panose="020F0502020204030204" pitchFamily="34" charset="0"/>
              </a:rPr>
              <a:t> Ж.Д., </a:t>
            </a:r>
            <a:r>
              <a:rPr lang="ru-RU" sz="2400" dirty="0">
                <a:latin typeface="Calibri" panose="020F0502020204030204" pitchFamily="34" charset="0"/>
              </a:rPr>
              <a:t>главный специалист Министерства финансов КР;</a:t>
            </a:r>
          </a:p>
          <a:p>
            <a:pPr algn="ctr"/>
            <a:r>
              <a:rPr lang="ru-RU" sz="2400" b="1" dirty="0" err="1">
                <a:latin typeface="Calibri" panose="020F0502020204030204" pitchFamily="34" charset="0"/>
              </a:rPr>
              <a:t>Мейрманова</a:t>
            </a:r>
            <a:r>
              <a:rPr lang="ru-RU" sz="2400" b="1" dirty="0">
                <a:latin typeface="Calibri" panose="020F0502020204030204" pitchFamily="34" charset="0"/>
              </a:rPr>
              <a:t> С.Ж., </a:t>
            </a:r>
            <a:r>
              <a:rPr lang="ru-RU" sz="2400" dirty="0">
                <a:latin typeface="Calibri" panose="020F0502020204030204" pitchFamily="34" charset="0"/>
              </a:rPr>
              <a:t>начальник управления образования мэрии г. Бишкек;</a:t>
            </a:r>
          </a:p>
          <a:p>
            <a:pPr algn="ctr"/>
            <a:r>
              <a:rPr lang="ru-RU" sz="2400" b="1" dirty="0" err="1">
                <a:latin typeface="Calibri" panose="020F0502020204030204" pitchFamily="34" charset="0"/>
              </a:rPr>
              <a:t>Кадыркулов</a:t>
            </a:r>
            <a:r>
              <a:rPr lang="ru-RU" sz="2400" b="1" dirty="0">
                <a:latin typeface="Calibri" panose="020F0502020204030204" pitchFamily="34" charset="0"/>
              </a:rPr>
              <a:t> Б.А.,</a:t>
            </a:r>
            <a:r>
              <a:rPr lang="ru-RU" sz="2400" dirty="0">
                <a:latin typeface="Calibri" panose="020F0502020204030204" pitchFamily="34" charset="0"/>
              </a:rPr>
              <a:t> заведующий отделом государственных закупок и инфраструктуры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Министерства образования и науки КР;</a:t>
            </a:r>
          </a:p>
          <a:p>
            <a:pPr algn="ctr"/>
            <a:r>
              <a:rPr lang="ru-RU" sz="2400" b="1" dirty="0" err="1">
                <a:latin typeface="Calibri" panose="020F0502020204030204" pitchFamily="34" charset="0"/>
              </a:rPr>
              <a:t>Баймуратова</a:t>
            </a:r>
            <a:r>
              <a:rPr lang="ru-RU" sz="2400" b="1" dirty="0">
                <a:latin typeface="Calibri" panose="020F0502020204030204" pitchFamily="34" charset="0"/>
              </a:rPr>
              <a:t> А.К.,</a:t>
            </a:r>
            <a:r>
              <a:rPr lang="ru-RU" sz="2400" dirty="0">
                <a:latin typeface="Calibri" panose="020F0502020204030204" pitchFamily="34" charset="0"/>
              </a:rPr>
              <a:t> специалист Министерства образования и науки КР.</a:t>
            </a:r>
          </a:p>
          <a:p>
            <a:pPr algn="ctr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051" y="2156757"/>
            <a:ext cx="87738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</a:rPr>
              <a:t>Авторы: </a:t>
            </a:r>
            <a:r>
              <a:rPr lang="ru-RU" sz="2800" dirty="0">
                <a:latin typeface="Calibri" panose="020F0502020204030204" pitchFamily="34" charset="0"/>
              </a:rPr>
              <a:t>Кириленко А.В., Коротенко В.А., </a:t>
            </a:r>
            <a:r>
              <a:rPr lang="ru-RU" sz="2800" dirty="0" err="1">
                <a:latin typeface="Calibri" panose="020F0502020204030204" pitchFamily="34" charset="0"/>
              </a:rPr>
              <a:t>Исланбекова</a:t>
            </a:r>
            <a:r>
              <a:rPr lang="ru-RU" sz="2800" dirty="0">
                <a:latin typeface="Calibri" panose="020F0502020204030204" pitchFamily="34" charset="0"/>
              </a:rPr>
              <a:t> Б.И., </a:t>
            </a:r>
            <a:r>
              <a:rPr lang="ru-RU" sz="2800" dirty="0" err="1">
                <a:latin typeface="Calibri" panose="020F0502020204030204" pitchFamily="34" charset="0"/>
              </a:rPr>
              <a:t>Орозалиева</a:t>
            </a:r>
            <a:r>
              <a:rPr lang="ru-RU" sz="2800" dirty="0">
                <a:latin typeface="Calibri" panose="020F0502020204030204" pitchFamily="34" charset="0"/>
              </a:rPr>
              <a:t> Г.М., </a:t>
            </a:r>
            <a:r>
              <a:rPr lang="ru-RU" sz="2800" dirty="0" err="1">
                <a:latin typeface="Calibri" panose="020F0502020204030204" pitchFamily="34" charset="0"/>
              </a:rPr>
              <a:t>Баймурзаев</a:t>
            </a:r>
            <a:r>
              <a:rPr lang="ru-RU" sz="2800" dirty="0">
                <a:latin typeface="Calibri" panose="020F0502020204030204" pitchFamily="34" charset="0"/>
              </a:rPr>
              <a:t> М.А. 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3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94" y="97020"/>
            <a:ext cx="4478606" cy="1593669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Предыдущие поколения жили в другой экранной культуре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86" y="1690689"/>
            <a:ext cx="4413614" cy="29537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992" y="3342812"/>
            <a:ext cx="4400216" cy="295348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386" y="4702628"/>
            <a:ext cx="4478606" cy="1593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ЭКРАНОМ БЫЛА КНИГА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58602" y="1632477"/>
            <a:ext cx="4478606" cy="1593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Сейчас мы живем с Вами в мире </a:t>
            </a:r>
          </a:p>
          <a:p>
            <a:pPr algn="ctr"/>
            <a:r>
              <a:rPr lang="ru-RU" sz="2800" dirty="0"/>
              <a:t>МНОГОСЛОЙНОСТИ ЭКРАНОВ</a:t>
            </a:r>
          </a:p>
        </p:txBody>
      </p:sp>
    </p:spTree>
    <p:extLst>
      <p:ext uri="{BB962C8B-B14F-4D97-AF65-F5344CB8AC3E}">
        <p14:creationId xmlns:p14="http://schemas.microsoft.com/office/powerpoint/2010/main" val="186338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49" y="38393"/>
            <a:ext cx="7886700" cy="163349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МИРОВОЗЗРЕНИЕ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0302" y="2715168"/>
            <a:ext cx="3631477" cy="3452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11" y="2715168"/>
            <a:ext cx="3540036" cy="3557826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264330" y="2007325"/>
            <a:ext cx="3403419" cy="88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90820" y="2007325"/>
            <a:ext cx="3403419" cy="888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ru-RU" sz="2000" dirty="0"/>
              <a:t>Мозаичное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ru-RU" sz="2000" dirty="0"/>
              <a:t>мировоззрение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64330" y="1662656"/>
            <a:ext cx="3403419" cy="888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Калейдоскопическое мировоззрение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4650" y="1556899"/>
            <a:ext cx="3239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СООТНЕСЕННОЕ С МИРОМ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14964" y="1556899"/>
            <a:ext cx="3474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НЕ СООТНЕСЕННОЕ С МИРОМ</a:t>
            </a:r>
          </a:p>
        </p:txBody>
      </p:sp>
    </p:spTree>
    <p:extLst>
      <p:ext uri="{BB962C8B-B14F-4D97-AF65-F5344CB8AC3E}">
        <p14:creationId xmlns:p14="http://schemas.microsoft.com/office/powerpoint/2010/main" val="2931853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5" y="169184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И ЕСЛИ РАНЬШЕ УЧИТЕЛЬ БЫЛ НОСИТЕЛЕМ ИНФОРМАЦИИ</a:t>
            </a:r>
          </a:p>
        </p:txBody>
      </p:sp>
      <p:pic>
        <p:nvPicPr>
          <p:cNvPr id="4" name="Picture 4" descr="old-classroom-1jmozah">
            <a:extLst>
              <a:ext uri="{FF2B5EF4-FFF2-40B4-BE49-F238E27FC236}">
                <a16:creationId xmlns:a16="http://schemas.microsoft.com/office/drawing/2014/main" id="{87167410-27A0-402B-8724-E5C0BEC57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07" y="1494747"/>
            <a:ext cx="3997717" cy="30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Изображение выглядит как человек, стоит, люд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6E768AFB-20A5-4165-8B20-AC7120AF1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752801" y="2086883"/>
            <a:ext cx="4208319" cy="307577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3965" y="534553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В СОВРЕМЕННОМ ЦИФРОВОМ МИРЕ ДОСТУП К ИНФОРМАЦИИ ИМЕЕТ ИНОЙ СТАТУС</a:t>
            </a:r>
          </a:p>
        </p:txBody>
      </p:sp>
    </p:spTree>
    <p:extLst>
      <p:ext uri="{BB962C8B-B14F-4D97-AF65-F5344CB8AC3E}">
        <p14:creationId xmlns:p14="http://schemas.microsoft.com/office/powerpoint/2010/main" val="3818337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УЧИТЕЛЬ ВМЕСТЕ С УЧЕНИКОМ МОЖЕТ ЗАНИМАТЬСЯ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0674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КОНСТРУИРОВАНИЕМ ЗНАНИЯ</a:t>
            </a:r>
          </a:p>
          <a:p>
            <a:pPr algn="ctr"/>
            <a:r>
              <a:rPr lang="ru-RU" dirty="0"/>
              <a:t>ЧЕЛОВЕЧЕСКИМ ИЗМЕРЕНИЕМ (НУЖЕН КТО ТО ДЛЯ УЧЕНИКА, КТО СКАЖЕТ ЧТО «ЭТО ПРЕКРАСНО»)</a:t>
            </a:r>
          </a:p>
          <a:p>
            <a:pPr algn="ctr"/>
            <a:r>
              <a:rPr lang="ru-RU" dirty="0"/>
              <a:t>ПРИ ПОМОЩИ ЭКРАНА, РЕБЕНОК МОЖЕТ УВИДЕТЬ ВЕСЬ МИР, КАРТИННЫЕ ГАЛЛЕРЕИ, И МНОГОЕ ДРУГОЕ, И НУЖЕН ТОТ, КТО ОТКРОЕТ ДВЕРЬ В ЭТОТ МИР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455" y="4069281"/>
            <a:ext cx="2919089" cy="27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1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902" y="2598875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ПОДХОДЫ К ОБУСТРОЙСТВУ ВИЗУАЛЬНОГО ПРОСТРАНСТВА</a:t>
            </a:r>
          </a:p>
        </p:txBody>
      </p:sp>
    </p:spTree>
    <p:extLst>
      <p:ext uri="{BB962C8B-B14F-4D97-AF65-F5344CB8AC3E}">
        <p14:creationId xmlns:p14="http://schemas.microsoft.com/office/powerpoint/2010/main" val="4009580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43" y="1128291"/>
            <a:ext cx="4039414" cy="28691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0465" y="4955146"/>
            <a:ext cx="4261873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среда может находится не только в кабинетах. Коридоры при помощи цифровых технологий становятся местом непрерывного образования и точкой входа в мировую культуру.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Школьные стены – это канал визуального общения с учениками, сотрудниками, родителями и гостями. Его надо использовать!</a:t>
            </a:r>
          </a:p>
        </p:txBody>
      </p:sp>
      <p:sp>
        <p:nvSpPr>
          <p:cNvPr id="10" name="object 2"/>
          <p:cNvSpPr/>
          <p:nvPr/>
        </p:nvSpPr>
        <p:spPr>
          <a:xfrm>
            <a:off x="1835274" y="2685004"/>
            <a:ext cx="2597064" cy="216854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714" y="916854"/>
            <a:ext cx="2484029" cy="3490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915" y="1668961"/>
            <a:ext cx="2773632" cy="3897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230" y="4274094"/>
            <a:ext cx="3630512" cy="2583906"/>
          </a:xfrm>
          <a:prstGeom prst="rect">
            <a:avLst/>
          </a:prstGeom>
        </p:spPr>
      </p:pic>
      <p:sp>
        <p:nvSpPr>
          <p:cNvPr id="11" name="Заголовок 11"/>
          <p:cNvSpPr txBox="1">
            <a:spLocks/>
          </p:cNvSpPr>
          <p:nvPr/>
        </p:nvSpPr>
        <p:spPr>
          <a:xfrm>
            <a:off x="0" y="236405"/>
            <a:ext cx="9144000" cy="704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CC00CC"/>
                </a:solidFill>
              </a:rPr>
              <a:t>СОЗДАНИЕ ВИЗУАЛЬНО- ЭКОЛОГИЧНОГО </a:t>
            </a:r>
          </a:p>
          <a:p>
            <a:pPr algn="ctr"/>
            <a:r>
              <a:rPr lang="ru-RU" sz="2400" b="1" dirty="0">
                <a:solidFill>
                  <a:srgbClr val="CC00CC"/>
                </a:solidFill>
              </a:rPr>
              <a:t>КРЕАТИВНОГО ОБРАЗОВАТЕЛЬНОГО ПРОСТРАНСТВА  </a:t>
            </a:r>
            <a:endParaRPr lang="ru-RU" sz="2400" dirty="0">
              <a:solidFill>
                <a:srgbClr val="CC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93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661" y="1380262"/>
            <a:ext cx="4523921" cy="34021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1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Для нормального, гармоничного  развития и функционирования  психики человека, необходима визуально разнообразная, творческая среда. Способствующая поддержке индивидуально образовательной траектории, эстетики, реализации и развития креативного, творческого потенциала детей.</a:t>
            </a:r>
          </a:p>
          <a:p>
            <a:pPr marL="0" indent="0" algn="just">
              <a:buNone/>
            </a:pPr>
            <a:r>
              <a:rPr lang="ru-RU" sz="151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И по средствам трансляции в образовательном пространстве и восприятие примеров мировой художественной культуры задается </a:t>
            </a:r>
            <a:r>
              <a:rPr lang="ru-RU" sz="1510" b="1" dirty="0" err="1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структурация</a:t>
            </a:r>
            <a:r>
              <a:rPr lang="ru-RU" sz="151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, и гармонизация психологического измерения как всего образовательного пространства, так и каждого участника образовательного процесса. При помощи современных проекционных технологий возможна реализация данной инициативы в образовательном пространстве.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7432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00CC"/>
                </a:solidFill>
              </a:rPr>
              <a:t>СОЗДАНИЕ ВИЗУАЛЬНО- ЭКОЛОГИЧНОГО </a:t>
            </a:r>
          </a:p>
          <a:p>
            <a:pPr algn="ctr"/>
            <a:r>
              <a:rPr lang="ru-RU" sz="2400" b="1" dirty="0">
                <a:solidFill>
                  <a:srgbClr val="CC00CC"/>
                </a:solidFill>
              </a:rPr>
              <a:t>КРЕАТИВНОГО ОБРАЗОВАТЕЛЬНОГО ПРОСТРАНСТВА ШКОЛ </a:t>
            </a:r>
            <a:endParaRPr lang="ru-RU" sz="2400" dirty="0">
              <a:solidFill>
                <a:srgbClr val="CC00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399" y="1474651"/>
            <a:ext cx="3870735" cy="2783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523" y="4013321"/>
            <a:ext cx="3041477" cy="200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322" y="4734095"/>
            <a:ext cx="2479807" cy="1853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250" y="4990975"/>
            <a:ext cx="2693179" cy="179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9241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9098" y="65315"/>
            <a:ext cx="3161212" cy="148916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C00CC"/>
                </a:solidFill>
              </a:rPr>
              <a:t>ПОДБОРКА 100 ХУДОЖНИКОВ КЫРГЫЗСТАНА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6" y="91440"/>
            <a:ext cx="5396837" cy="404762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012" y="1756003"/>
            <a:ext cx="3709852" cy="278238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417" y="3426418"/>
            <a:ext cx="3958046" cy="296853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148" y="4075612"/>
            <a:ext cx="3709851" cy="27823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90535"/>
            <a:ext cx="2717193" cy="20378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4618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17007"/>
            <a:ext cx="9144000" cy="288689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6153" y="260624"/>
            <a:ext cx="5205586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C00CC"/>
                </a:solidFill>
              </a:rPr>
              <a:t>КАРТИНЫ Э.ДЖ.ШУКУРОВА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502"/>
            <a:ext cx="3526971" cy="495556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971" y="1191181"/>
            <a:ext cx="4217079" cy="296427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050" y="1917827"/>
            <a:ext cx="1399950" cy="196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39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3343"/>
            <a:ext cx="4258491" cy="54864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C00CC"/>
                </a:solidFill>
              </a:rPr>
              <a:t>МИРОВАЯ ХУДОЖЕСТВЕННАЯ КУЛЬТУРА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 t="2857" r="3487" b="3047"/>
          <a:stretch/>
        </p:blipFill>
        <p:spPr>
          <a:xfrm>
            <a:off x="4258491" y="19944"/>
            <a:ext cx="4885509" cy="606392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4211" r="3023" b="4203"/>
          <a:stretch/>
        </p:blipFill>
        <p:spPr>
          <a:xfrm>
            <a:off x="3353240" y="4264848"/>
            <a:ext cx="4001149" cy="262716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8309"/>
            <a:ext cx="3737610" cy="24637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" y="761340"/>
            <a:ext cx="4088674" cy="28100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14" y="2699755"/>
            <a:ext cx="2576971" cy="209378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5E7479-DD65-457A-89B2-D95FA36E7B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3788" y="19944"/>
            <a:ext cx="4885509" cy="606392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A1E9D9-5F3D-415D-80FA-894EC86813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8537" y="4264848"/>
            <a:ext cx="4001149" cy="262716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AAE639-529E-4C1A-AED3-04C804AE8F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6" y="761340"/>
            <a:ext cx="4088674" cy="28100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5D9B97-6629-4A50-AADB-584DF127D8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611" y="2699755"/>
            <a:ext cx="2576971" cy="209378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0186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951" t="17516" r="35057" b="5704"/>
          <a:stretch/>
        </p:blipFill>
        <p:spPr>
          <a:xfrm>
            <a:off x="4704938" y="275378"/>
            <a:ext cx="4536614" cy="631885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20068" y="709578"/>
            <a:ext cx="4837876" cy="54504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Инструктивное письмо </a:t>
            </a:r>
            <a:br>
              <a:rPr lang="ru-RU" dirty="0"/>
            </a:br>
            <a:r>
              <a:rPr lang="ru-RU" dirty="0"/>
              <a:t>«О приеме «Руководства по безопасным закупкам и финансирования безопасной образовательной среды для образовательных организаций КР»»</a:t>
            </a:r>
          </a:p>
        </p:txBody>
      </p:sp>
    </p:spTree>
    <p:extLst>
      <p:ext uri="{BB962C8B-B14F-4D97-AF65-F5344CB8AC3E}">
        <p14:creationId xmlns:p14="http://schemas.microsoft.com/office/powerpoint/2010/main" val="1650259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2076360"/>
            <a:ext cx="9026434" cy="18424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МЫ ВАМ ПРЕДЛАГАЕМ СООТНЕСТИСЬ С ВИЗУАЛЬНЫМИ, ИНФОРМАЦИОННЫМИ КАНАЛАМИ ЗАДАЮЩИМИ СТРУКТУРАЦИЮ, ГАРМОНИЗАЦИЮ,  </a:t>
            </a:r>
            <a:br>
              <a:rPr lang="ru-RU" dirty="0"/>
            </a:br>
            <a:r>
              <a:rPr lang="ru-RU" dirty="0"/>
              <a:t>СОЗНАНИЯ</a:t>
            </a:r>
            <a:br>
              <a:rPr lang="ru-RU" dirty="0"/>
            </a:br>
            <a:r>
              <a:rPr lang="ru-RU" dirty="0"/>
              <a:t>В ОБРАЗОВАТЕЛЬНОЙ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2612672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21" y="0"/>
            <a:ext cx="3271807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42" y="3498124"/>
            <a:ext cx="4045169" cy="32867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609" y="3707157"/>
            <a:ext cx="3911054" cy="315084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433" y="633846"/>
            <a:ext cx="3217816" cy="257075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76" y="178607"/>
            <a:ext cx="2377240" cy="303477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5506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еда, человек, стол, сцена&#10;&#10;Автоматически созданное описание">
            <a:extLst>
              <a:ext uri="{FF2B5EF4-FFF2-40B4-BE49-F238E27FC236}">
                <a16:creationId xmlns:a16="http://schemas.microsoft.com/office/drawing/2014/main" id="{66FE740D-4F46-4411-87F7-B81D6F49E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3" y="1"/>
            <a:ext cx="4537711" cy="3400925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полка, ст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A101B7F-96D6-48A4-842A-2618F29FBD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289" y="1"/>
            <a:ext cx="4537711" cy="3400924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земля, ребенок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878625AD-1832-4564-9CD4-771B461E57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"/>
          <a:stretch/>
        </p:blipFill>
        <p:spPr>
          <a:xfrm>
            <a:off x="0" y="3489160"/>
            <a:ext cx="4537708" cy="3365485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внутренний, стол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6CA892EB-A726-4337-AE47-04F9E94D44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288" y="3489160"/>
            <a:ext cx="4537712" cy="336548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16FC047-3378-42AD-A013-E4F88C36E137}"/>
              </a:ext>
            </a:extLst>
          </p:cNvPr>
          <p:cNvSpPr/>
          <p:nvPr/>
        </p:nvSpPr>
        <p:spPr>
          <a:xfrm>
            <a:off x="0" y="0"/>
            <a:ext cx="9143982" cy="650042"/>
          </a:xfrm>
          <a:prstGeom prst="rect">
            <a:avLst/>
          </a:prstGeom>
          <a:solidFill>
            <a:srgbClr val="4472C4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ПРИВЛЕЧЕНИЕ ШКОЛЬНИКОВ И УЧИТЕЛЕЙ К ФОРМИРОВАНИЮ КРЕАТИВНОГО ПРОСТРАНСТВА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9F2AD11-3F04-40D6-B1B9-ED9DE6A3C37C}"/>
              </a:ext>
            </a:extLst>
          </p:cNvPr>
          <p:cNvSpPr/>
          <p:nvPr/>
        </p:nvSpPr>
        <p:spPr>
          <a:xfrm>
            <a:off x="-1" y="6455444"/>
            <a:ext cx="3592170" cy="402557"/>
          </a:xfrm>
          <a:prstGeom prst="rect">
            <a:avLst/>
          </a:prstGeom>
          <a:solidFill>
            <a:srgbClr val="4472C4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СРЕДНЯЯ ОБЩЕОБРАЗОВАТЕЛЬНАЯ ШКОЛА №77</a:t>
            </a:r>
          </a:p>
        </p:txBody>
      </p:sp>
    </p:spTree>
    <p:extLst>
      <p:ext uri="{BB962C8B-B14F-4D97-AF65-F5344CB8AC3E}">
        <p14:creationId xmlns:p14="http://schemas.microsoft.com/office/powerpoint/2010/main" val="11141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32" y="182880"/>
            <a:ext cx="6844937" cy="86215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ВСЕ МАТЕРИАЛЫ ВЫ МОЖЕТЕ СКАЧАТЬ НА САЙТЕ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" y="1803473"/>
            <a:ext cx="9144000" cy="12900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/>
              <a:t>SAFE.EDU.KG</a:t>
            </a:r>
            <a:endParaRPr lang="ru-RU" sz="11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63" y="2871576"/>
            <a:ext cx="8181471" cy="392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61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ru-RU" dirty="0">
                <a:solidFill>
                  <a:srgbClr val="CC00CC"/>
                </a:solidFill>
              </a:rPr>
              <a:t>ПО РЕЗУЛЬТАТАМ МИРОВЫХ ИССЛЕДОВАНИЙ:</a:t>
            </a:r>
            <a:br>
              <a:rPr lang="ru-RU" dirty="0">
                <a:solidFill>
                  <a:srgbClr val="CC00CC"/>
                </a:solidFill>
              </a:rPr>
            </a:br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качество образовательной среды влияет на мотивацию школьников к обучению, их здоровье и благополучие;</a:t>
            </a:r>
          </a:p>
          <a:p>
            <a:pPr lvl="0"/>
            <a:r>
              <a:rPr lang="ru-RU" dirty="0"/>
              <a:t>определена взаимосвязь между улучшением школьной среды и снижением насилия, уровнем  повышения безопасности в школе;</a:t>
            </a:r>
          </a:p>
          <a:p>
            <a:pPr lvl="0"/>
            <a:r>
              <a:rPr lang="ru-RU" dirty="0"/>
              <a:t>подтверждена прямая зависимость между «дружественностью» пространства и свободой перемещения, исследования и изучения;</a:t>
            </a:r>
          </a:p>
          <a:p>
            <a:pPr lvl="0"/>
            <a:r>
              <a:rPr lang="ru-RU" dirty="0"/>
              <a:t>установлена положительная связь между «персонализацией» пространства и вовлечением в его оформление детей и их самооценкой, мотивацией и поведением, особенно для детей начальных классов.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50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ШЕСТЬ ШАГОВ К ТОЛЕРАНТНОЙ, ПСИХОЛОГИЧЕСКИ БЕЗОПАСНОЙ ОБРАЗОВАТЕЛЬНОЙ СРЕДЕ: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628650" y="2506662"/>
            <a:ext cx="7886700" cy="4351338"/>
          </a:xfrm>
        </p:spPr>
        <p:txBody>
          <a:bodyPr>
            <a:normAutofit fontScale="92500"/>
          </a:bodyPr>
          <a:lstStyle/>
          <a:p>
            <a:pPr marL="514350" indent="-514350" algn="ctr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ОТНОШЕНИИ УЧЕНИКОВ, ИСПОЛЬЗОВАТЬ ТЕХНИКУ «Я – СООБЩЕНИЯ»</a:t>
            </a:r>
          </a:p>
          <a:p>
            <a:pPr marL="514350" indent="-514350" algn="ctr"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 ЗДОРОВАТЬСЯ И ОБРАЩАТЬСЯ К ДЕТЯМ ПО ИМЕНИ – КАЖДЫЙ ИЗ НАС ЛЮБИТ, КОГДА ЕГО НАЗЫВАЮТ ПО ИМЕНИ;</a:t>
            </a:r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ХВАЛИТЬ РЕБЕНКА НЕ ТОЛЬКО ЗА УСПЕХИ В УЧЕБЕ, НО И ЗА «КРАСИВУЮ ФУТБОЛКУ, НОВУЮ ПРИЧЕСКУ…» - ПОДМЕЧАТЬ ЧТО ДЛЯ ВАС ВАЖЕН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2694249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457200"/>
            <a:ext cx="7981950" cy="5719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4. КОГДА РЕБЕНОК ПО КАКИМ ТО ПРИЧИНАМ ПРОПУСТИЛ ШКОЛУ, ПОЗВОНИТЬ ЕМУ ДОМОЙ.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 РУГАТЬ РОДИТЕЛЕЙ, А ПОПРОСИТЬ РЕБЕНКА К ТЕЛЕФОНУ, И СПРОСИТЬ ЕГО, ПОЧЕМУ ОН ПРОПУСТИЛ ШКОЛУ ?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СКАЗАТЬ, ЧТО ВАМ ЖАЛЬ ЧТО ЕГО НЕ БЫЛО, И ВАМ И ВСЕМУ КЛАССУ ЕГО НЕ ХВАТАЛО.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РАССКАЗАТЬ ЧТО ВЫ ПРОХОДИЛИ, И РАССКАЗАТЬ О УЧЕБНЫХ ПЛАНАХ НА ЗАВТРА, СПОСИВ – ПРИДЕТ ЛИ ВАШ УЧЕНИК НА СЛЕДУЮЩИЙ ДЕНЬ?</a:t>
            </a:r>
          </a:p>
        </p:txBody>
      </p:sp>
    </p:spTree>
    <p:extLst>
      <p:ext uri="{BB962C8B-B14F-4D97-AF65-F5344CB8AC3E}">
        <p14:creationId xmlns:p14="http://schemas.microsoft.com/office/powerpoint/2010/main" val="1837374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4FEA89A-E574-4F50-869A-748A18F43907}"/>
              </a:ext>
            </a:extLst>
          </p:cNvPr>
          <p:cNvGrpSpPr/>
          <p:nvPr/>
        </p:nvGrpSpPr>
        <p:grpSpPr>
          <a:xfrm>
            <a:off x="937396" y="3800475"/>
            <a:ext cx="7269209" cy="973641"/>
            <a:chOff x="920795" y="5569569"/>
            <a:chExt cx="7302410" cy="97808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E268AF6-6B76-4B2B-A4DB-D98AEEA57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95" y="5585555"/>
              <a:ext cx="1065574" cy="709672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объект&#10;&#10;Автоматически созданное описание">
              <a:extLst>
                <a:ext uri="{FF2B5EF4-FFF2-40B4-BE49-F238E27FC236}">
                  <a16:creationId xmlns:a16="http://schemas.microsoft.com/office/drawing/2014/main" id="{71BDD7C5-6CEF-4B3B-BA52-731ED159F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6" t="22854" r="10956" b="22854"/>
            <a:stretch/>
          </p:blipFill>
          <p:spPr>
            <a:xfrm>
              <a:off x="4791846" y="5713536"/>
              <a:ext cx="1393372" cy="45371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A5C423C-0B2C-41A9-B207-22FC4E9DB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515" y="5713536"/>
              <a:ext cx="1265690" cy="45371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68D441-0237-497B-9D6A-5EDF27C18484}"/>
                </a:ext>
              </a:extLst>
            </p:cNvPr>
            <p:cNvSpPr txBox="1"/>
            <p:nvPr/>
          </p:nvSpPr>
          <p:spPr>
            <a:xfrm>
              <a:off x="925110" y="6332213"/>
              <a:ext cx="106557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700" b="1" dirty="0">
                  <a:solidFill>
                    <a:schemeClr val="tx1">
                      <a:lumMod val="75000"/>
                    </a:schemeClr>
                  </a:solidFill>
                </a:rPr>
                <a:t>ПРОЕКТ ФИНАНСИРУЕТСЯ</a:t>
              </a:r>
            </a:p>
            <a:p>
              <a:pPr algn="ctr"/>
              <a:r>
                <a:rPr lang="ru-RU" sz="700" b="1" dirty="0">
                  <a:solidFill>
                    <a:schemeClr val="tx1">
                      <a:lumMod val="75000"/>
                    </a:schemeClr>
                  </a:solidFill>
                </a:rPr>
                <a:t>ЕВРОПЕЙСКИМ СОЮЗОМ</a:t>
              </a: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71E6724B-4396-4723-99A7-3104624013F4}"/>
                </a:ext>
              </a:extLst>
            </p:cNvPr>
            <p:cNvGrpSpPr/>
            <p:nvPr/>
          </p:nvGrpSpPr>
          <p:grpSpPr>
            <a:xfrm>
              <a:off x="2856321" y="5569569"/>
              <a:ext cx="1065574" cy="962699"/>
              <a:chOff x="2769780" y="5569569"/>
              <a:chExt cx="1065574" cy="962699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CEFB3053-439E-41B7-B3CF-59187EEA0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1745" y="5569569"/>
                <a:ext cx="741645" cy="74164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3E9D3F-5479-4C42-8B60-EEAF9C4B4361}"/>
                  </a:ext>
                </a:extLst>
              </p:cNvPr>
              <p:cNvSpPr txBox="1"/>
              <p:nvPr/>
            </p:nvSpPr>
            <p:spPr>
              <a:xfrm>
                <a:off x="2769780" y="6347602"/>
                <a:ext cx="106557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chemeClr val="tx1">
                        <a:lumMod val="75000"/>
                      </a:schemeClr>
                    </a:solidFill>
                  </a:rPr>
                  <a:t>МИНИСТЕРСТВО ОБРАЗОВАНИЯ</a:t>
                </a:r>
              </a:p>
              <a:p>
                <a:pPr algn="ctr"/>
                <a:r>
                  <a:rPr lang="ru-RU" sz="600" b="1" dirty="0">
                    <a:solidFill>
                      <a:schemeClr val="tx1">
                        <a:lumMod val="75000"/>
                      </a:schemeClr>
                    </a:solidFill>
                  </a:rPr>
                  <a:t>И НАУКИ КР</a:t>
                </a:r>
                <a:endParaRPr lang="ru-RU" sz="7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6BE3D8C8-2BBF-47C2-9560-FF1D2C33F2A8}"/>
              </a:ext>
            </a:extLst>
          </p:cNvPr>
          <p:cNvSpPr txBox="1">
            <a:spLocks/>
          </p:cNvSpPr>
          <p:nvPr/>
        </p:nvSpPr>
        <p:spPr>
          <a:xfrm>
            <a:off x="226151" y="2122435"/>
            <a:ext cx="8743950" cy="1700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ПРОЕКТ</a:t>
            </a:r>
            <a:br>
              <a:rPr lang="ru-RU" sz="2400" dirty="0"/>
            </a:br>
            <a:r>
              <a:rPr lang="ru-RU" sz="2400" b="1" dirty="0"/>
              <a:t>«РАЗВИТИЕ МЕХАНИЗМОВ ФИНАНСИРОВАНИЯ БЕЗОПАСНОСТИ ШКОЛЬНОЙ ОБРАЗОВАТЕЛЬНОЙ СРЕДЫ В КР»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2353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0927" y="437899"/>
            <a:ext cx="8229600" cy="46166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954" b="1" dirty="0">
                <a:latin typeface="Calibri" panose="020F0502020204030204" pitchFamily="34" charset="0"/>
                <a:cs typeface="Arial" charset="0"/>
              </a:rPr>
              <a:t>Аннотация:</a:t>
            </a:r>
            <a:r>
              <a:rPr lang="ru-RU" sz="2954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ru-RU" sz="2585" dirty="0">
                <a:latin typeface="Calibri" panose="020F0502020204030204" pitchFamily="34" charset="0"/>
                <a:cs typeface="Arial" charset="0"/>
              </a:rPr>
              <a:t>Данное Руководство призвано представить необходимую информацию для принятия решений закупающим организациям, в том числе об основных санитарно-гигиенических требованиях и требованиях к безопасному качеству продукции для образовательных организаций и в конечном итоге оказать содействие в повышении безопасности и качества закупаемых товаров и услуг для образовательных организаций </a:t>
            </a:r>
            <a:r>
              <a:rPr lang="ru-RU" sz="2585" dirty="0" err="1">
                <a:latin typeface="Calibri" panose="020F0502020204030204" pitchFamily="34" charset="0"/>
                <a:cs typeface="Arial" charset="0"/>
              </a:rPr>
              <a:t>Кыргызской</a:t>
            </a:r>
            <a:r>
              <a:rPr lang="ru-RU" sz="2585" dirty="0">
                <a:latin typeface="Calibri" panose="020F0502020204030204" pitchFamily="34" charset="0"/>
                <a:cs typeface="Arial" charset="0"/>
              </a:rPr>
              <a:t> Республики. </a:t>
            </a:r>
          </a:p>
          <a:p>
            <a:pPr marL="0" indent="0" algn="ctr">
              <a:buNone/>
            </a:pPr>
            <a:r>
              <a:rPr lang="ru-RU" sz="2585" dirty="0">
                <a:latin typeface="Calibri" panose="020F0502020204030204" pitchFamily="34" charset="0"/>
                <a:cs typeface="Arial" charset="0"/>
              </a:rPr>
              <a:t>Руководство адресовано закупающим организациям, членам тендерных комиссий, организациям и структурам, участвующим в процессе закупок товаров и услуг для образовательных организаций, а также всем заинтересованным лицам. </a:t>
            </a:r>
          </a:p>
          <a:p>
            <a:pPr marL="0" indent="0">
              <a:buNone/>
            </a:pPr>
            <a:endParaRPr lang="ru-RU" sz="1846" dirty="0">
              <a:latin typeface="Calibri" panose="020F0502020204030204" pitchFamily="34" charset="0"/>
              <a:cs typeface="Arial" charset="0"/>
            </a:endParaRPr>
          </a:p>
          <a:p>
            <a:endParaRPr lang="ru-RU" sz="1846" dirty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3271" y="2897249"/>
            <a:ext cx="7772400" cy="13847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83" y="770243"/>
            <a:ext cx="8893856" cy="53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4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1430"/>
            <a:ext cx="92912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ШКОЛЬНАЯ БИБЛИОТЕКА БЕЗОПАСНОСТИ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ЗАЩИТИМ СЕБЯ В ЧРЕЗВЫЧАЙНЫХ СИТУАЦИЯХ </a:t>
            </a:r>
          </a:p>
          <a:p>
            <a:pPr algn="ctr"/>
            <a:r>
              <a:rPr lang="ru-RU" sz="2800" dirty="0">
                <a:latin typeface="Calibri" panose="020F0502020204030204" pitchFamily="34" charset="0"/>
              </a:rPr>
              <a:t>методические разработки для учителей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252132" y="3733984"/>
            <a:ext cx="8773898" cy="13847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¡"/>
              <a:defRPr sz="29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l"/>
              <a:defRPr sz="2500">
                <a:solidFill>
                  <a:srgbClr val="FFCC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¡"/>
              <a:defRPr sz="2200">
                <a:solidFill>
                  <a:srgbClr val="FFCC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l"/>
              <a:defRPr sz="1900">
                <a:solidFill>
                  <a:srgbClr val="FFCC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¡"/>
              <a:defRPr sz="1900">
                <a:solidFill>
                  <a:srgbClr val="FFCC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¡"/>
              <a:defRPr sz="1900">
                <a:solidFill>
                  <a:srgbClr val="FFCC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¡"/>
              <a:defRPr sz="1900">
                <a:solidFill>
                  <a:srgbClr val="FFCC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¡"/>
              <a:defRPr sz="1900">
                <a:solidFill>
                  <a:srgbClr val="FFCC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¡"/>
              <a:defRPr sz="1900">
                <a:solidFill>
                  <a:srgbClr val="FFCC00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800" b="1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Рецензенты:</a:t>
            </a:r>
            <a:r>
              <a:rPr lang="ru-RU" sz="1600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ru-RU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д-р геогр. наук., проф. </a:t>
            </a:r>
            <a:r>
              <a:rPr lang="ru-RU" sz="2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Шукуров</a:t>
            </a:r>
            <a:r>
              <a:rPr lang="ru-RU" sz="2000" b="1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ru-RU" sz="2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Э.Дж</a:t>
            </a:r>
            <a:r>
              <a:rPr lang="ru-RU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., заслуженный деятель науки КР, лауреат Государственной премии КР, председатель ЭДК «</a:t>
            </a:r>
            <a:r>
              <a:rPr lang="ru-RU" sz="2000" kern="0" dirty="0" err="1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Алейне</a:t>
            </a:r>
            <a:r>
              <a:rPr lang="ru-RU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»;</a:t>
            </a:r>
          </a:p>
          <a:p>
            <a:pPr marL="0" indent="0">
              <a:buNone/>
            </a:pPr>
            <a:r>
              <a:rPr lang="ru-RU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канд. биол. наук, доц. </a:t>
            </a:r>
            <a:r>
              <a:rPr lang="ru-RU" sz="2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Тюмонбаева</a:t>
            </a:r>
            <a:r>
              <a:rPr lang="ru-RU" sz="2000" b="1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Н.Б</a:t>
            </a:r>
            <a:r>
              <a:rPr lang="ru-RU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., зав. каф. КГУ им. И. </a:t>
            </a:r>
            <a:r>
              <a:rPr lang="ru-RU" sz="2000" kern="0" dirty="0" err="1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Арабаева</a:t>
            </a:r>
            <a:r>
              <a:rPr lang="ru-RU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;</a:t>
            </a:r>
          </a:p>
          <a:p>
            <a:pPr marL="0" indent="0">
              <a:buNone/>
            </a:pPr>
            <a:r>
              <a:rPr lang="ru-RU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канд. </a:t>
            </a:r>
            <a:r>
              <a:rPr lang="ru-RU" sz="2000" kern="0" dirty="0" err="1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пед</a:t>
            </a:r>
            <a:r>
              <a:rPr lang="ru-RU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. наук </a:t>
            </a:r>
            <a:r>
              <a:rPr lang="ru-RU" sz="2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Суходубова</a:t>
            </a:r>
            <a:r>
              <a:rPr lang="ru-RU" sz="2000" b="1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Н.А</a:t>
            </a:r>
            <a:r>
              <a:rPr lang="ru-RU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., </a:t>
            </a:r>
            <a:r>
              <a:rPr lang="ru-RU" sz="2000" kern="0" dirty="0" err="1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и.о.доц</a:t>
            </a:r>
            <a:r>
              <a:rPr lang="ru-RU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., Институт повышения квалификации и переподготовки кадров КГУ им. И. </a:t>
            </a:r>
            <a:r>
              <a:rPr lang="ru-RU" sz="2000" kern="0" dirty="0" err="1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Арабаева</a:t>
            </a:r>
            <a:r>
              <a:rPr lang="ru-RU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;</a:t>
            </a:r>
          </a:p>
          <a:p>
            <a:pPr marL="0" indent="0">
              <a:buNone/>
            </a:pPr>
            <a:r>
              <a:rPr lang="ru-RU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полковник </a:t>
            </a:r>
            <a:r>
              <a:rPr lang="ru-RU" sz="2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Шаршеналиев</a:t>
            </a:r>
            <a:r>
              <a:rPr lang="ru-RU" sz="2000" b="1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Б.А</a:t>
            </a:r>
            <a:r>
              <a:rPr lang="ru-RU" sz="2000" kern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., начальник учебно-методической части ЦППСГЗ при МЧС КР.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2132" y="2317844"/>
            <a:ext cx="87738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anose="020F0502020204030204" pitchFamily="34" charset="0"/>
              </a:rPr>
              <a:t>Авторы: </a:t>
            </a:r>
            <a:r>
              <a:rPr lang="ru-RU" sz="2400" dirty="0">
                <a:latin typeface="Calibri" panose="020F0502020204030204" pitchFamily="34" charset="0"/>
              </a:rPr>
              <a:t>Коротенко В.А., Кириленко А.В., </a:t>
            </a:r>
            <a:r>
              <a:rPr lang="ru-RU" sz="2400" dirty="0" err="1">
                <a:latin typeface="Calibri" panose="020F0502020204030204" pitchFamily="34" charset="0"/>
              </a:rPr>
              <a:t>Постнова</a:t>
            </a:r>
            <a:r>
              <a:rPr lang="ru-RU" sz="2400" dirty="0">
                <a:latin typeface="Calibri" panose="020F0502020204030204" pitchFamily="34" charset="0"/>
              </a:rPr>
              <a:t> Е.А., </a:t>
            </a:r>
            <a:r>
              <a:rPr lang="ru-RU" sz="2400" dirty="0" err="1">
                <a:latin typeface="Calibri" panose="020F0502020204030204" pitchFamily="34" charset="0"/>
              </a:rPr>
              <a:t>Ветошкин</a:t>
            </a:r>
            <a:r>
              <a:rPr lang="ru-RU" sz="2400" dirty="0">
                <a:latin typeface="Calibri" panose="020F0502020204030204" pitchFamily="34" charset="0"/>
              </a:rPr>
              <a:t> Д.А.</a:t>
            </a:r>
          </a:p>
        </p:txBody>
      </p:sp>
    </p:spTree>
    <p:extLst>
      <p:ext uri="{BB962C8B-B14F-4D97-AF65-F5344CB8AC3E}">
        <p14:creationId xmlns:p14="http://schemas.microsoft.com/office/powerpoint/2010/main" val="274263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7396" y="504368"/>
            <a:ext cx="8229600" cy="46166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954" b="1" dirty="0">
                <a:latin typeface="Calibri" panose="020F0502020204030204" pitchFamily="34" charset="0"/>
                <a:cs typeface="Arial" charset="0"/>
              </a:rPr>
              <a:t>Аннотация: </a:t>
            </a:r>
            <a:r>
              <a:rPr lang="ru-RU" sz="2585" dirty="0">
                <a:latin typeface="Calibri" panose="020F0502020204030204" pitchFamily="34" charset="0"/>
                <a:cs typeface="Arial" charset="0"/>
              </a:rPr>
              <a:t>В настоящем пособии представлены методические разработки для учителей по проведению обучения учащихся основам безопасности жизнедеятельности в районах с высоким риском возникновения стихийных бедствий. Пособие ставит своей целью повышение уровня безопасности детей за счет их подготовки к четким и осмысленным действиям в экстремальных ситуациях, освоению навыков определения зон риска в доме и школе, правилам поведения при землетрясениях, селях, паводках. </a:t>
            </a:r>
          </a:p>
          <a:p>
            <a:pPr marL="0" indent="0" algn="ctr">
              <a:buNone/>
            </a:pPr>
            <a:r>
              <a:rPr lang="ru-RU" sz="2585" dirty="0">
                <a:latin typeface="Calibri" panose="020F0502020204030204" pitchFamily="34" charset="0"/>
                <a:cs typeface="Arial" charset="0"/>
              </a:rPr>
              <a:t>Пособие призвано обеспечить методическую поддержку занятий по обучению учащихся основам безопасности жизнедеятельности в районах с высоким риском возникновения стихийных бедствий. </a:t>
            </a:r>
          </a:p>
          <a:p>
            <a:pPr marL="0" indent="0" algn="ctr">
              <a:buNone/>
            </a:pPr>
            <a:endParaRPr lang="ru-RU" sz="2585" dirty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1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989" y="836713"/>
            <a:ext cx="8568526" cy="526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0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3769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ШКОЛЬНАЯ БИБЛИОТЕКА БЕЗОПАСНОСТИ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УРОКИ БЕЗОПАСНОСТИ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УЧЕБНО МЕТОДИЧЕСКОЕ ПОСОБИЕ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248804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anose="020F0502020204030204" pitchFamily="34" charset="0"/>
              </a:rPr>
              <a:t>Авторы: </a:t>
            </a:r>
            <a:r>
              <a:rPr lang="ru-RU" sz="2400" dirty="0">
                <a:latin typeface="Calibri" panose="020F0502020204030204" pitchFamily="34" charset="0"/>
              </a:rPr>
              <a:t>Насырова А.Р., </a:t>
            </a:r>
            <a:r>
              <a:rPr lang="ru-RU" sz="2400" dirty="0" err="1">
                <a:latin typeface="Calibri" panose="020F0502020204030204" pitchFamily="34" charset="0"/>
              </a:rPr>
              <a:t>Суходубова</a:t>
            </a:r>
            <a:r>
              <a:rPr lang="ru-RU" sz="2400" dirty="0">
                <a:latin typeface="Calibri" panose="020F0502020204030204" pitchFamily="34" charset="0"/>
              </a:rPr>
              <a:t> Н.А., Коротенко В.А., Новикова  С.В., Марченко Л.Ю., </a:t>
            </a:r>
            <a:r>
              <a:rPr lang="ru-RU" sz="2400" dirty="0" err="1">
                <a:latin typeface="Calibri" panose="020F0502020204030204" pitchFamily="34" charset="0"/>
              </a:rPr>
              <a:t>Турусбекова</a:t>
            </a:r>
            <a:r>
              <a:rPr lang="ru-RU" sz="2400" dirty="0">
                <a:latin typeface="Calibri" panose="020F0502020204030204" pitchFamily="34" charset="0"/>
              </a:rPr>
              <a:t> А.Э., Савочкина В.В., </a:t>
            </a:r>
            <a:r>
              <a:rPr lang="ru-RU" sz="2400" dirty="0" err="1">
                <a:latin typeface="Calibri" panose="020F0502020204030204" pitchFamily="34" charset="0"/>
              </a:rPr>
              <a:t>Варкентина</a:t>
            </a:r>
            <a:r>
              <a:rPr lang="ru-RU" sz="2400" dirty="0">
                <a:latin typeface="Calibri" panose="020F0502020204030204" pitchFamily="34" charset="0"/>
              </a:rPr>
              <a:t> Н.А., </a:t>
            </a:r>
            <a:r>
              <a:rPr lang="ru-RU" sz="2400" dirty="0" err="1">
                <a:latin typeface="Calibri" panose="020F0502020204030204" pitchFamily="34" charset="0"/>
              </a:rPr>
              <a:t>Мамытканова</a:t>
            </a:r>
            <a:r>
              <a:rPr lang="ru-RU" sz="2400" dirty="0">
                <a:latin typeface="Calibri" panose="020F0502020204030204" pitchFamily="34" charset="0"/>
              </a:rPr>
              <a:t> Г.Н., Уметов У.Т., </a:t>
            </a:r>
            <a:r>
              <a:rPr lang="ru-RU" sz="2400" dirty="0" err="1">
                <a:latin typeface="Calibri" panose="020F0502020204030204" pitchFamily="34" charset="0"/>
              </a:rPr>
              <a:t>Исланбекова</a:t>
            </a:r>
            <a:r>
              <a:rPr lang="ru-RU" sz="2400" dirty="0">
                <a:latin typeface="Calibri" panose="020F0502020204030204" pitchFamily="34" charset="0"/>
              </a:rPr>
              <a:t> Б.И.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685799" y="4024549"/>
            <a:ext cx="7772400" cy="138478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Arial" charset="0"/>
              </a:rPr>
              <a:t>Рецензенты: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 </a:t>
            </a:r>
          </a:p>
          <a:p>
            <a:r>
              <a:rPr lang="ru-RU" sz="1800" dirty="0">
                <a:latin typeface="Calibri" panose="020F0502020204030204" pitchFamily="34" charset="0"/>
                <a:cs typeface="Arial" charset="0"/>
              </a:rPr>
              <a:t>канд. психол. наук., доц. </a:t>
            </a:r>
            <a:r>
              <a:rPr lang="ru-RU" sz="1800" b="1" dirty="0" err="1">
                <a:latin typeface="Calibri" panose="020F0502020204030204" pitchFamily="34" charset="0"/>
                <a:cs typeface="Arial" charset="0"/>
              </a:rPr>
              <a:t>Конурбаев</a:t>
            </a:r>
            <a:r>
              <a:rPr lang="ru-RU" sz="1800" b="1" dirty="0">
                <a:latin typeface="Calibri" panose="020F0502020204030204" pitchFamily="34" charset="0"/>
                <a:cs typeface="Arial" charset="0"/>
              </a:rPr>
              <a:t> Т.А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., первый проректор КГУ им. </a:t>
            </a:r>
            <a:r>
              <a:rPr lang="ru-RU" sz="1800" dirty="0" err="1">
                <a:latin typeface="Calibri" panose="020F0502020204030204" pitchFamily="34" charset="0"/>
                <a:cs typeface="Arial" charset="0"/>
              </a:rPr>
              <a:t>И.Арабаева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; </a:t>
            </a:r>
          </a:p>
          <a:p>
            <a:r>
              <a:rPr lang="ru-RU" sz="1800" dirty="0">
                <a:latin typeface="Calibri" panose="020F0502020204030204" pitchFamily="34" charset="0"/>
                <a:cs typeface="Arial" charset="0"/>
              </a:rPr>
              <a:t>д-р </a:t>
            </a:r>
            <a:r>
              <a:rPr lang="ru-RU" sz="1800" dirty="0" err="1">
                <a:latin typeface="Calibri" panose="020F0502020204030204" pitchFamily="34" charset="0"/>
                <a:cs typeface="Arial" charset="0"/>
              </a:rPr>
              <a:t>пед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. наук, проф. </a:t>
            </a:r>
            <a:r>
              <a:rPr lang="ru-RU" sz="1800" b="1" dirty="0" err="1">
                <a:latin typeface="Calibri" panose="020F0502020204030204" pitchFamily="34" charset="0"/>
                <a:cs typeface="Arial" charset="0"/>
              </a:rPr>
              <a:t>Акеева</a:t>
            </a:r>
            <a:r>
              <a:rPr lang="ru-RU" sz="1800" b="1" dirty="0">
                <a:latin typeface="Calibri" panose="020F0502020204030204" pitchFamily="34" charset="0"/>
                <a:cs typeface="Arial" charset="0"/>
              </a:rPr>
              <a:t> Г.Т.,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 директор Института повышения квалификации и переподготовки кадров им. М.Р. Рахимовой КГУ им. И. </a:t>
            </a:r>
            <a:r>
              <a:rPr lang="ru-RU" sz="1800" dirty="0" err="1">
                <a:latin typeface="Calibri" panose="020F0502020204030204" pitchFamily="34" charset="0"/>
                <a:cs typeface="Arial" charset="0"/>
              </a:rPr>
              <a:t>Арабаева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; </a:t>
            </a:r>
          </a:p>
          <a:p>
            <a:r>
              <a:rPr lang="ru-RU" sz="1800" b="1" dirty="0">
                <a:latin typeface="Calibri" panose="020F0502020204030204" pitchFamily="34" charset="0"/>
                <a:cs typeface="Arial" charset="0"/>
              </a:rPr>
              <a:t>Никифорова Н.В., 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зам. начальника управления образования мэрии г. Бишкек</a:t>
            </a:r>
          </a:p>
          <a:p>
            <a:r>
              <a:rPr lang="ru-RU" sz="1800" b="1" dirty="0">
                <a:latin typeface="Calibri" panose="020F0502020204030204" pitchFamily="34" charset="0"/>
                <a:cs typeface="Arial" charset="0"/>
              </a:rPr>
              <a:t>Дудкина О.И., </a:t>
            </a:r>
            <a:r>
              <a:rPr lang="ru-RU" sz="1800" dirty="0">
                <a:latin typeface="Calibri" panose="020F0502020204030204" pitchFamily="34" charset="0"/>
                <a:cs typeface="Arial" charset="0"/>
              </a:rPr>
              <a:t>старший преподаватель КР(С)У</a:t>
            </a:r>
          </a:p>
        </p:txBody>
      </p:sp>
    </p:spTree>
    <p:extLst>
      <p:ext uri="{BB962C8B-B14F-4D97-AF65-F5344CB8AC3E}">
        <p14:creationId xmlns:p14="http://schemas.microsoft.com/office/powerpoint/2010/main" val="76180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B5394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1217</TotalTime>
  <Words>1661</Words>
  <Application>Microsoft Office PowerPoint</Application>
  <PresentationFormat>Экран (4:3)</PresentationFormat>
  <Paragraphs>129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Тема Office</vt:lpstr>
      <vt:lpstr>  ПРЕЗЕНТАЦИЯ РУКОВОДСТВ И ПОСОБИЙ ПО ОБЕСПЕЧЕНИЮ БЕЗОПАСНОСТИ ОБРАЗОВАТЕЛЬНОЙ СРЕДЫ  </vt:lpstr>
      <vt:lpstr>Презентация PowerPoint</vt:lpstr>
      <vt:lpstr>Инструктивное письмо  «О приеме «Руководства по безопасным закупкам и финансирования безопасной образовательной среды для образовательных организаций КР»»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ЕСТЬ ДВЕ МЕТАФОРЫ СОЗНАНИЯ</vt:lpstr>
      <vt:lpstr>Предыдущие поколения жили в другой экранной культуре</vt:lpstr>
      <vt:lpstr>МИРОВОЗЗРЕНИЕ</vt:lpstr>
      <vt:lpstr>И ЕСЛИ РАНЬШЕ УЧИТЕЛЬ БЫЛ НОСИТЕЛЕМ ИНФОРМАЦИИ</vt:lpstr>
      <vt:lpstr>УЧИТЕЛЬ ВМЕСТЕ С УЧЕНИКОМ МОЖЕТ ЗАНИМАТЬСЯ</vt:lpstr>
      <vt:lpstr>ПОДХОДЫ К ОБУСТРОЙСТВУ ВИЗУАЛЬНОГО ПРОСТРАНСТВА</vt:lpstr>
      <vt:lpstr>Презентация PowerPoint</vt:lpstr>
      <vt:lpstr>Презентация PowerPoint</vt:lpstr>
      <vt:lpstr>ПОДБОРКА 100 ХУДОЖНИКОВ КЫРГЫЗСТАНА</vt:lpstr>
      <vt:lpstr>КАРТИНЫ Э.ДЖ.ШУКУРОВА</vt:lpstr>
      <vt:lpstr>МИРОВАЯ ХУДОЖЕСТВЕННАЯ КУЛЬТУРА </vt:lpstr>
      <vt:lpstr>МЫ ВАМ ПРЕДЛАГАЕМ СООТНЕСТИСЬ С ВИЗУАЛЬНЫМИ, ИНФОРМАЦИОННЫМИ КАНАЛАМИ ЗАДАЮЩИМИ СТРУКТУРАЦИЮ, ГАРМОНИЗАЦИЮ,   СОЗНАНИЯ В ОБРАЗОВАТЕЛЬНОЙ СРЕДЕ</vt:lpstr>
      <vt:lpstr>Презентация PowerPoint</vt:lpstr>
      <vt:lpstr>Презентация PowerPoint</vt:lpstr>
      <vt:lpstr>ВСЕ МАТЕРИАЛЫ ВЫ МОЖЕТЕ СКАЧАТЬ НА САЙТЕ </vt:lpstr>
      <vt:lpstr> ПО РЕЗУЛЬТАТАМ МИРОВЫХ ИССЛЕДОВАНИЙ: </vt:lpstr>
      <vt:lpstr>ШЕСТЬ ШАГОВ К ТОЛЕРАНТНОЙ, ПСИХОЛОГИЧЕСКИ БЕЗОПАСНОЙ ОБРАЗОВАТЕЛЬНОЙ СРЕДЕ: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ОТВЕТСТВЕННЫЕ СТОРОНЫ ЗА ОБЕСПЕЧЕНИЕ БЕЗОПАСНОСТИ ОБРАЗОВАТЕЛЬНОЙ СРЕДЫ</dc:title>
  <dc:creator>Dondukov Maksim</dc:creator>
  <cp:lastModifiedBy>Dondukov Maksim</cp:lastModifiedBy>
  <cp:revision>85</cp:revision>
  <dcterms:created xsi:type="dcterms:W3CDTF">2019-04-07T19:51:46Z</dcterms:created>
  <dcterms:modified xsi:type="dcterms:W3CDTF">2019-05-22T04:59:06Z</dcterms:modified>
</cp:coreProperties>
</file>