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AB334-3168-467C-8477-E50C07CE448D}" v="1" dt="2019-05-16T20:39:46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dukov Maksim" userId="b21c589696090147" providerId="LiveId" clId="{F7BAB334-3168-467C-8477-E50C07CE448D}"/>
    <pc:docChg chg="modSld">
      <pc:chgData name="Dondukov Maksim" userId="b21c589696090147" providerId="LiveId" clId="{F7BAB334-3168-467C-8477-E50C07CE448D}" dt="2019-05-16T20:39:46.770" v="0"/>
      <pc:docMkLst>
        <pc:docMk/>
      </pc:docMkLst>
      <pc:sldChg chg="modSp">
        <pc:chgData name="Dondukov Maksim" userId="b21c589696090147" providerId="LiveId" clId="{F7BAB334-3168-467C-8477-E50C07CE448D}" dt="2019-05-16T20:39:46.770" v="0"/>
        <pc:sldMkLst>
          <pc:docMk/>
          <pc:sldMk cId="1292227181" sldId="256"/>
        </pc:sldMkLst>
        <pc:spChg chg="mod">
          <ac:chgData name="Dondukov Maksim" userId="b21c589696090147" providerId="LiveId" clId="{F7BAB334-3168-467C-8477-E50C07CE448D}" dt="2019-05-16T20:39:46.770" v="0"/>
          <ac:spMkLst>
            <pc:docMk/>
            <pc:sldMk cId="1292227181" sldId="256"/>
            <ac:spMk id="2" creationId="{00000000-0000-0000-0000-000000000000}"/>
          </ac:spMkLst>
        </pc:spChg>
      </pc:sldChg>
    </pc:docChg>
  </pc:docChgLst>
  <pc:docChgLst>
    <pc:chgData name="Dondukov Maksim" userId="b21c589696090147" providerId="LiveId" clId="{6B45C960-7169-4BA4-9291-9408F182877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7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4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0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9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1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7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08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2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7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4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7028-95B1-429F-97C6-3CE77D6122EC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4859-CFC9-4DAA-B8A5-29688109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9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16337"/>
          </a:xfrm>
        </p:spPr>
        <p:txBody>
          <a:bodyPr>
            <a:normAutofit fontScale="90000"/>
          </a:bodyPr>
          <a:lstStyle/>
          <a:p>
            <a:br>
              <a:rPr lang="ru-RU" sz="5300" b="1" dirty="0">
                <a:latin typeface="Arial Black" panose="020B0A04020102020204" pitchFamily="34" charset="0"/>
              </a:rPr>
            </a:br>
            <a:br>
              <a:rPr lang="ru-RU" sz="5300" b="1" dirty="0">
                <a:latin typeface="Arial Black" panose="020B0A04020102020204" pitchFamily="34" charset="0"/>
              </a:rPr>
            </a:br>
            <a:r>
              <a:rPr lang="ru-RU" sz="6700" b="1" dirty="0">
                <a:solidFill>
                  <a:srgbClr val="002060"/>
                </a:solidFill>
                <a:latin typeface="+mn-lt"/>
              </a:rPr>
              <a:t>Экологическая безопасность образовательной школьной среды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21300"/>
            <a:ext cx="9144000" cy="1104900"/>
          </a:xfrm>
        </p:spPr>
        <p:txBody>
          <a:bodyPr>
            <a:normAutofit lnSpcReduction="10000"/>
          </a:bodyPr>
          <a:lstStyle/>
          <a:p>
            <a:r>
              <a:rPr lang="ru-RU" sz="4300" b="1" dirty="0">
                <a:solidFill>
                  <a:srgbClr val="002060"/>
                </a:solidFill>
              </a:rPr>
              <a:t>ПРОФ. ШУКУРОВ Э.ДЖ.</a:t>
            </a:r>
            <a:endParaRPr lang="ru-RU" sz="4300" dirty="0">
              <a:solidFill>
                <a:srgbClr val="002060"/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22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"/>
            <a:ext cx="10515600" cy="1269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431800"/>
            <a:ext cx="11938000" cy="6311900"/>
          </a:xfrm>
        </p:spPr>
        <p:txBody>
          <a:bodyPr>
            <a:normAutofit/>
          </a:bodyPr>
          <a:lstStyle/>
          <a:p>
            <a:r>
              <a:rPr lang="ru-RU" sz="4400" dirty="0"/>
              <a:t>Число легких ионов над лесом 2-3 тыс. на 1 </a:t>
            </a:r>
            <a:r>
              <a:rPr lang="ru-RU" sz="4400" dirty="0" err="1"/>
              <a:t>куб.см</a:t>
            </a:r>
            <a:r>
              <a:rPr lang="ru-RU" sz="4400" dirty="0"/>
              <a:t>, в парке 800, в помещении 25-100.</a:t>
            </a:r>
          </a:p>
          <a:p>
            <a:r>
              <a:rPr lang="ru-RU" sz="4400" dirty="0"/>
              <a:t>Ионизация городского воздуха – акация, береза, ива, клен, рябина, сирень, тополь</a:t>
            </a:r>
          </a:p>
          <a:p>
            <a:r>
              <a:rPr lang="ru-RU" sz="4400" dirty="0"/>
              <a:t>Фитонциды – тополь, акация, барбарис, береза, груша, ель, жасмин, жимолость, ива, калина, каштан. А также: пихта, платан, сирень, сосна, карагач, яблоня, жимолость. Травы, лианы.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79336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Дворовый </a:t>
            </a:r>
            <a:r>
              <a:rPr lang="ru-RU" b="1" dirty="0" err="1"/>
              <a:t>микрозаказник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06500"/>
            <a:ext cx="12090400" cy="5524500"/>
          </a:xfrm>
        </p:spPr>
        <p:txBody>
          <a:bodyPr>
            <a:normAutofit/>
          </a:bodyPr>
          <a:lstStyle/>
          <a:p>
            <a:r>
              <a:rPr lang="ru-RU" sz="4000" dirty="0"/>
              <a:t>По возможности выделить во дворе участок не менее 4х4 м с деревьями, кустарником и разнотравьем. Огородить от кошек сеткой. Создать условия для гнездования певчих птиц (сорокопут, славка, черный дрозд, большая синица и др.), которые не дадут размножаться вредителям.</a:t>
            </a:r>
          </a:p>
          <a:p>
            <a:r>
              <a:rPr lang="ru-RU" sz="4000" b="1" dirty="0"/>
              <a:t>Животные анти: белка, крысы. Майна, голуби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6052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"/>
            <a:ext cx="10515600" cy="1219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Среда обитания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7400"/>
            <a:ext cx="12077700" cy="6070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/>
              <a:t>НАУЧИСЬ БЫТЬ СЛУГОЙ ЖИВОЙ ПРИРОДЫ</a:t>
            </a:r>
          </a:p>
          <a:p>
            <a:r>
              <a:rPr lang="ru-RU" sz="3200" dirty="0"/>
              <a:t>Человек сам создает свою среду обитания. Поэтому сам за нее отвечает. Причем отвечает вдвойне. Перед собой и перед живой природой.</a:t>
            </a:r>
          </a:p>
          <a:p>
            <a:r>
              <a:rPr lang="ru-RU" sz="3200" dirty="0"/>
              <a:t>Перед собой – человек отвечает за то, насколько соответствует среда человеку как живому и духовному (мыслящему, культурному) существу.</a:t>
            </a:r>
          </a:p>
          <a:p>
            <a:r>
              <a:rPr lang="ru-RU" sz="3200" dirty="0"/>
              <a:t>Перед живой природой – человек отвечает за то, насколько удалось избежать разрушения живых систем при создании собственной комфортной среды.</a:t>
            </a:r>
          </a:p>
          <a:p>
            <a:r>
              <a:rPr lang="ru-RU" sz="3200" dirty="0"/>
              <a:t>Благоприятная для человека среда обитания должна создаваться не за счет максимального разрушения среды обитания всех иных живых существ и сообществ, а в гармонии с ними, с их помощью.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645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"/>
            <a:ext cx="10515600" cy="11683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Школьная среда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609600"/>
            <a:ext cx="11861800" cy="6070600"/>
          </a:xfrm>
        </p:spPr>
        <p:txBody>
          <a:bodyPr>
            <a:normAutofit/>
          </a:bodyPr>
          <a:lstStyle/>
          <a:p>
            <a:r>
              <a:rPr lang="ru-RU" sz="3200" dirty="0"/>
              <a:t>Формирование благоприятной школьной среды следует двум целям: созидание благоприятной среды обитания и формирование желания и умения активно участвовать в процессе оздоровления среды обитания.</a:t>
            </a:r>
          </a:p>
          <a:p>
            <a:r>
              <a:rPr lang="ru-RU" sz="3200" dirty="0"/>
              <a:t>Существует целый ряд аспектов создания экологически благоприятной среды.</a:t>
            </a:r>
          </a:p>
          <a:p>
            <a:r>
              <a:rPr lang="ru-RU" sz="3200" b="1" dirty="0"/>
              <a:t>Организация пространства</a:t>
            </a:r>
            <a:endParaRPr lang="ru-RU" sz="3200" dirty="0"/>
          </a:p>
          <a:p>
            <a:r>
              <a:rPr lang="ru-RU" sz="3200" dirty="0"/>
              <a:t>В пространстве школы можно выделить строение, внутренние помещения, прилегающую территорию. Главный принцип </a:t>
            </a:r>
            <a:r>
              <a:rPr lang="ru-RU" sz="3200" dirty="0" err="1"/>
              <a:t>экологизации</a:t>
            </a:r>
            <a:r>
              <a:rPr lang="ru-RU" sz="3200" dirty="0"/>
              <a:t> – максимальное озеленение, поскольку именно зеленые растения создают в жестких условиях континентального климата благоприятную среду.</a:t>
            </a:r>
            <a:r>
              <a:rPr lang="ru-RU" sz="3200" b="1" dirty="0"/>
              <a:t> 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826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1"/>
            <a:ext cx="11176000" cy="1690688"/>
          </a:xfrm>
        </p:spPr>
        <p:txBody>
          <a:bodyPr>
            <a:normAutofit/>
          </a:bodyPr>
          <a:lstStyle/>
          <a:p>
            <a:r>
              <a:rPr lang="ru-RU" sz="5400" b="1" dirty="0"/>
              <a:t>Безопасные строительные материалы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9800"/>
            <a:ext cx="12192000" cy="5918200"/>
          </a:xfrm>
        </p:spPr>
        <p:txBody>
          <a:bodyPr/>
          <a:lstStyle/>
          <a:p>
            <a:endParaRPr lang="ru-RU" sz="4400" dirty="0"/>
          </a:p>
          <a:p>
            <a:r>
              <a:rPr lang="ru-RU" sz="4400" dirty="0"/>
              <a:t>Значительная часть современных строительных материалов, особенно</a:t>
            </a:r>
          </a:p>
          <a:p>
            <a:r>
              <a:rPr lang="ru-RU" sz="4400" dirty="0"/>
              <a:t> созданных на основе синтетических химических соединений, представляет опасность для здоровья выделениями, поступающими в атмосферу. Они вызывают различные аллергии и другие нарушения здоровья.</a:t>
            </a:r>
          </a:p>
          <a:p>
            <a:r>
              <a:rPr lang="ru-RU" sz="4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18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Безопасные гигиенические и санитарные средства, а также одежда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5700"/>
            <a:ext cx="12192000" cy="570230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Используемые при уборке, мытье окон и т.п. синтетические моющие средства также ухудшают безопасность школьной среды. Они должны быть заменены на безопасные несинтетические средства. Например, на обычное хозяйственное мыло, на соду и т.п.</a:t>
            </a:r>
          </a:p>
          <a:p>
            <a:r>
              <a:rPr lang="ru-RU" sz="4000" b="1" dirty="0"/>
              <a:t>СИНТЕТИКА</a:t>
            </a:r>
            <a:endParaRPr lang="ru-RU" sz="4000" dirty="0"/>
          </a:p>
          <a:p>
            <a:r>
              <a:rPr lang="ru-RU" sz="4000" dirty="0"/>
              <a:t>По возможности. Сокращать использование одежды из синтетики. Статические электромагнитные поля, нарушение кожного газообмена, выделение аллергенов.</a:t>
            </a:r>
          </a:p>
          <a:p>
            <a:r>
              <a:rPr lang="ru-RU" sz="4000" dirty="0"/>
              <a:t>Сокращать использование синтетики в оборудовании, облицовке, оформлении.</a:t>
            </a:r>
          </a:p>
        </p:txBody>
      </p:sp>
    </p:spTree>
    <p:extLst>
      <p:ext uri="{BB962C8B-B14F-4D97-AF65-F5344CB8AC3E}">
        <p14:creationId xmlns:p14="http://schemas.microsoft.com/office/powerpoint/2010/main" val="292378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55143"/>
              </p:ext>
            </p:extLst>
          </p:nvPr>
        </p:nvGraphicFramePr>
        <p:xfrm>
          <a:off x="177801" y="254004"/>
          <a:ext cx="11696698" cy="631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1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ИЗБЕГАТЬ ЗАГРЯЗНЕНИЙ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ФИЗИЧЕСКОЕ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ХИМИЧЕСКОЕ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БИОЛОГИЧЕСКОЕ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ТЕПЛОВОЕ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АЭРОЗОЛИ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БИОТИЧ. (БИОГЕННОЕ)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ШУМОВОЕ АКУСТ.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ХИМ.ВЕЩЕСТВА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МИКРОБИОЛОГИЧЕСКОЕ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РАДИОАКТИВНОЕ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ТЯЖ.МЕТАЛЛЫ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АЛЛЕРГЕНЫ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ЭЛЕКТРОМАГНИТНОЕ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ПЕСТИЦИДЫ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СВЕТОВОЕ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ПЛАСТМАССЫ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МЕХАНИЧЕСКОЕ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СИНТЕТИЧ.ОРГ.СОЕД.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АСБЕСТ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ПЛАСТМАССЫ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ПЫЛЬ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СПАВ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06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ВНУТРЕННЕЕ ОЗЕЛЕНЕНИЕ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4800" dirty="0"/>
              <a:t>Внутреннее озеленение повышает увлажненность, ионизацию, содержание кислорода, фитонцидов. Использовать только проверенные в быту виды.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34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7799"/>
            <a:ext cx="10515600" cy="1868488"/>
          </a:xfrm>
        </p:spPr>
        <p:txBody>
          <a:bodyPr/>
          <a:lstStyle/>
          <a:p>
            <a:r>
              <a:rPr lang="ru-RU" b="1" dirty="0"/>
              <a:t>ШКОЛЬНЫЕ ЗЕЛЕНЫЕ НАСАЖДЕНИЯ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6096000"/>
          </a:xfrm>
        </p:spPr>
        <p:txBody>
          <a:bodyPr>
            <a:noAutofit/>
          </a:bodyPr>
          <a:lstStyle/>
          <a:p>
            <a:r>
              <a:rPr lang="ru-RU" sz="4000" dirty="0"/>
              <a:t>По возможности, массивы сомкнутых крон. Основа – крупнолистные виды.</a:t>
            </a:r>
          </a:p>
          <a:p>
            <a:r>
              <a:rPr lang="ru-RU" sz="4000" dirty="0"/>
              <a:t>Дерево средней величины за сутки производит кислорода в количестве, достаточном для 3 человек. Гектар древонасаждений за день поглощает 220-280 кг углекислого газа, выделяет 180-200 кг кислорода.</a:t>
            </a:r>
          </a:p>
          <a:p>
            <a:r>
              <a:rPr lang="ru-RU" sz="4000" dirty="0"/>
              <a:t>1 </a:t>
            </a:r>
            <a:r>
              <a:rPr lang="ru-RU" sz="4000" dirty="0" err="1"/>
              <a:t>кв.м</a:t>
            </a:r>
            <a:r>
              <a:rPr lang="ru-RU" sz="4000" dirty="0"/>
              <a:t> разнотравья испаряет до 200 г воды за час. Рядом с массивом травы в летний день на высоте роста человека температура воздуха на 2-3  градуса ниже, ниже и запыленность.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5923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"/>
            <a:ext cx="10515600" cy="1396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9400"/>
            <a:ext cx="12192000" cy="643890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1 га лиственных деревьев задерживает в год до 100 т пыли.</a:t>
            </a:r>
          </a:p>
          <a:p>
            <a:r>
              <a:rPr lang="ru-RU" sz="4000" dirty="0"/>
              <a:t>Полоса древонасаждений снижает уровень автомобильных выбросов на 7-35 %.</a:t>
            </a:r>
          </a:p>
          <a:p>
            <a:r>
              <a:rPr lang="ru-RU" sz="4000" dirty="0"/>
              <a:t>Над парками количество взвешенных частиц снижается на 10-40 %, уровень ультрафиолета повышается на 15-20 %</a:t>
            </a:r>
          </a:p>
          <a:p>
            <a:r>
              <a:rPr lang="ru-RU" sz="4000" dirty="0"/>
              <a:t>Поглотители пыли: клен, ива, тополь, крушина, можжевельник, бузина.</a:t>
            </a:r>
          </a:p>
          <a:p>
            <a:r>
              <a:rPr lang="ru-RU" sz="4000" dirty="0"/>
              <a:t>Загазованность – тополь, липа, сирень, жимолость, ясень. Меньше – карагач, черемуха, клен.</a:t>
            </a:r>
          </a:p>
          <a:p>
            <a:r>
              <a:rPr lang="ru-RU" sz="4000" dirty="0"/>
              <a:t>Количество болезнетворных бактерий в городе в 10 раз выше, нежели в окрестностях.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46607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653</Words>
  <Application>Microsoft Office PowerPoint</Application>
  <PresentationFormat>Широкоэкранный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Тема Office</vt:lpstr>
      <vt:lpstr>  Экологическая безопасность образовательной школьной среды</vt:lpstr>
      <vt:lpstr>Среда обитания </vt:lpstr>
      <vt:lpstr>Школьная среда  </vt:lpstr>
      <vt:lpstr>Безопасные строительные материалы </vt:lpstr>
      <vt:lpstr>Безопасные гигиенические и санитарные средства, а также одежда </vt:lpstr>
      <vt:lpstr>Презентация PowerPoint</vt:lpstr>
      <vt:lpstr>ВНУТРЕННЕЕ ОЗЕЛЕНЕНИЕ </vt:lpstr>
      <vt:lpstr>ШКОЛЬНЫЕ ЗЕЛЕНЫЕ НАСАЖДЕНИЯ  </vt:lpstr>
      <vt:lpstr>Презентация PowerPoint</vt:lpstr>
      <vt:lpstr>Презентация PowerPoint</vt:lpstr>
      <vt:lpstr>Дворовый микрозаказник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БЕЗОПАСНОСТЬ ОБРАЗОВАТЕЛЬНОЙ СРЕДЫ</dc:title>
  <dc:creator>eric</dc:creator>
  <cp:lastModifiedBy>Dondukov Maksim</cp:lastModifiedBy>
  <cp:revision>5</cp:revision>
  <dcterms:created xsi:type="dcterms:W3CDTF">2008-01-08T15:01:30Z</dcterms:created>
  <dcterms:modified xsi:type="dcterms:W3CDTF">2019-05-16T20:39:50Z</dcterms:modified>
</cp:coreProperties>
</file>