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4" r:id="rId2"/>
    <p:sldId id="294" r:id="rId3"/>
    <p:sldId id="295" r:id="rId4"/>
    <p:sldId id="297" r:id="rId5"/>
    <p:sldId id="298" r:id="rId6"/>
    <p:sldId id="299" r:id="rId7"/>
    <p:sldId id="300" r:id="rId8"/>
    <p:sldId id="301" r:id="rId9"/>
    <p:sldId id="265" r:id="rId10"/>
    <p:sldId id="296" r:id="rId11"/>
    <p:sldId id="302" r:id="rId12"/>
    <p:sldId id="303" r:id="rId13"/>
    <p:sldId id="263" r:id="rId14"/>
    <p:sldId id="277" r:id="rId15"/>
    <p:sldId id="279" r:id="rId16"/>
    <p:sldId id="274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5FA6E-73FA-496F-92B2-E5378497AB2E}" v="4" dt="2018-10-22T08:48:46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59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dukov Maksim" userId="b21c589696090147" providerId="LiveId" clId="{CDA5FA6E-73FA-496F-92B2-E5378497AB2E}"/>
    <pc:docChg chg="undo custSel modSld">
      <pc:chgData name="Dondukov Maksim" userId="b21c589696090147" providerId="LiveId" clId="{CDA5FA6E-73FA-496F-92B2-E5378497AB2E}" dt="2018-10-22T08:48:48.875" v="24" actId="1076"/>
      <pc:docMkLst>
        <pc:docMk/>
      </pc:docMkLst>
      <pc:sldChg chg="addSp delSp modSp setBg">
        <pc:chgData name="Dondukov Maksim" userId="b21c589696090147" providerId="LiveId" clId="{CDA5FA6E-73FA-496F-92B2-E5378497AB2E}" dt="2018-10-22T08:48:48.875" v="24" actId="1076"/>
        <pc:sldMkLst>
          <pc:docMk/>
          <pc:sldMk cId="107123252" sldId="304"/>
        </pc:sldMkLst>
        <pc:spChg chg="add del">
          <ac:chgData name="Dondukov Maksim" userId="b21c589696090147" providerId="LiveId" clId="{CDA5FA6E-73FA-496F-92B2-E5378497AB2E}" dt="2018-10-22T08:48:44.513" v="15" actId="478"/>
          <ac:spMkLst>
            <pc:docMk/>
            <pc:sldMk cId="107123252" sldId="304"/>
            <ac:spMk id="2" creationId="{00000000-0000-0000-0000-000000000000}"/>
          </ac:spMkLst>
        </pc:spChg>
        <pc:spChg chg="mod">
          <ac:chgData name="Dondukov Maksim" userId="b21c589696090147" providerId="LiveId" clId="{CDA5FA6E-73FA-496F-92B2-E5378497AB2E}" dt="2018-10-22T08:48:48.875" v="24" actId="1076"/>
          <ac:spMkLst>
            <pc:docMk/>
            <pc:sldMk cId="107123252" sldId="30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КОНСАЛТИНГОВАЯ КОМПАНИЯ "СОЦИУМ КОНСАЛТ"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B36EA-EE81-4DC0-9506-F69970BC887F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9A376-FDFB-4EFA-97AA-B7901ADD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301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КОНСАЛТИНГОВАЯ КОМПАНИЯ "СОЦИУМ КОНСАЛТ"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D507-5068-4F53-B0AF-A58EF32858F5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F620E-565B-464C-85FA-2ECCFC9653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374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831C-B462-4FBB-9B18-C7DDAF64ABA3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77C7-2DE4-4AF4-8B64-81AA3EEAED97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2F5D-C73A-45A4-AE3C-FFF067BACA48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DC9-14C7-423B-B10D-E66E867F0953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9115-BA8A-4881-A705-8697F51C911A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E0A-99DE-4D53-BA07-5CBA3CDD7AD5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D07-08AE-4AE8-B7E8-A1AD63E16F29}" type="datetime1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FDD-DD90-4333-8707-AFCE42E9B7B2}" type="datetime1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1EDE-0F78-4F82-907A-25EBD3415ECC}" type="datetime1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DC2D-A992-44C2-93B1-AA2C693B6D72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DB62-6F60-4C31-9797-CA93F279E7D5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9826-A5B5-4952-9C91-A59623DF3EED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jl:32691911.0%20" TargetMode="External"/><Relationship Id="rId3" Type="http://schemas.openxmlformats.org/officeDocument/2006/relationships/hyperlink" Target="jl:36229232.0%20" TargetMode="External"/><Relationship Id="rId7" Type="http://schemas.openxmlformats.org/officeDocument/2006/relationships/hyperlink" Target="jl:37553369.0%20" TargetMode="External"/><Relationship Id="rId2" Type="http://schemas.openxmlformats.org/officeDocument/2006/relationships/hyperlink" Target="jl:34914576.100%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jl:36496049.0%20" TargetMode="External"/><Relationship Id="rId5" Type="http://schemas.openxmlformats.org/officeDocument/2006/relationships/hyperlink" Target="jl:38160049.0%20" TargetMode="External"/><Relationship Id="rId4" Type="http://schemas.openxmlformats.org/officeDocument/2006/relationships/hyperlink" Target="jl:32796549.0%20" TargetMode="External"/><Relationship Id="rId9" Type="http://schemas.openxmlformats.org/officeDocument/2006/relationships/hyperlink" Target="jl:38077392.0%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67335"/>
            <a:ext cx="6768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cap="all" dirty="0">
                <a:solidFill>
                  <a:schemeClr val="accent5">
                    <a:lumMod val="75000"/>
                  </a:schemeClr>
                </a:solidFill>
              </a:rPr>
              <a:t>Требования  безопасности при проведении закупок для общеобразовательных организаций</a:t>
            </a:r>
          </a:p>
          <a:p>
            <a:endParaRPr lang="ru-RU" b="1" i="1" cap="all" dirty="0"/>
          </a:p>
          <a:p>
            <a:r>
              <a:rPr lang="ru-RU" b="1" i="1" cap="all" dirty="0"/>
              <a:t>Разработка технического задания</a:t>
            </a:r>
          </a:p>
          <a:p>
            <a:r>
              <a:rPr lang="ru-RU" b="1" i="1" cap="all" dirty="0"/>
              <a:t>Заключение договора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2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298165-49D5-4351-9347-0372A0517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59498"/>
              </p:ext>
            </p:extLst>
          </p:nvPr>
        </p:nvGraphicFramePr>
        <p:xfrm>
          <a:off x="445567" y="692697"/>
          <a:ext cx="7942857" cy="54726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5951">
                  <a:extLst>
                    <a:ext uri="{9D8B030D-6E8A-4147-A177-3AD203B41FA5}">
                      <a16:colId xmlns:a16="http://schemas.microsoft.com/office/drawing/2014/main" val="2310803073"/>
                    </a:ext>
                  </a:extLst>
                </a:gridCol>
                <a:gridCol w="5144857">
                  <a:extLst>
                    <a:ext uri="{9D8B030D-6E8A-4147-A177-3AD203B41FA5}">
                      <a16:colId xmlns:a16="http://schemas.microsoft.com/office/drawing/2014/main" val="2062466244"/>
                    </a:ext>
                  </a:extLst>
                </a:gridCol>
                <a:gridCol w="1107125">
                  <a:extLst>
                    <a:ext uri="{9D8B030D-6E8A-4147-A177-3AD203B41FA5}">
                      <a16:colId xmlns:a16="http://schemas.microsoft.com/office/drawing/2014/main" val="4100059031"/>
                    </a:ext>
                  </a:extLst>
                </a:gridCol>
                <a:gridCol w="964924">
                  <a:extLst>
                    <a:ext uri="{9D8B030D-6E8A-4147-A177-3AD203B41FA5}">
                      <a16:colId xmlns:a16="http://schemas.microsoft.com/office/drawing/2014/main" val="2912233719"/>
                    </a:ext>
                  </a:extLst>
                </a:gridCol>
              </a:tblGrid>
              <a:tr h="44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x-none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95960" algn="l"/>
                          <a:tab pos="1371600" algn="ctr"/>
                        </a:tabLst>
                      </a:pPr>
                      <a:r>
                        <a:rPr lang="ru-RU" sz="1200" dirty="0">
                          <a:effectLst/>
                        </a:rPr>
                        <a:t>		Наименование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Размеры,</a:t>
                      </a:r>
                      <a:endParaRPr lang="x-none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мм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Кол-во,</a:t>
                      </a:r>
                      <a:endParaRPr lang="x-none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2090515709"/>
                  </a:ext>
                </a:extLst>
              </a:tr>
              <a:tr h="197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x-none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Пластиковая рама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одинарная рама класса А1, двухкамерная, с поворотно-откидным регулируемым открыванием, вентиляционным клапаном </a:t>
                      </a:r>
                      <a:r>
                        <a:rPr lang="ru-RU" sz="1200" dirty="0" err="1">
                          <a:effectLst/>
                        </a:rPr>
                        <a:t>фальцевого</a:t>
                      </a:r>
                      <a:r>
                        <a:rPr lang="ru-RU" sz="1200" dirty="0">
                          <a:effectLst/>
                        </a:rPr>
                        <a:t> вида.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Цвет рамы – белый.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Ширина профиля – 70 мм.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Ширина внешней стенки – 3 мм.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Тип пластика – морозостойкий.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Максимальная ширина стеклопакета – до 40 мм.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Уплотнительные контуры – двойные черные.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1780х1450</a:t>
                      </a:r>
                      <a:endParaRPr lang="x-none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3481126568"/>
                  </a:ext>
                </a:extLst>
              </a:tr>
              <a:tr h="88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Установка в соответствии с ГОСТом 30971-2012 Швы монтажные узлов примыканий оконных блоков к стеновым проемам. Общие технические условия.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1495623395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Соединитель (между рамами)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2334714280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Отлив жестяной (белый)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250х1780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3140284876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Изоляция наружного монтажного шва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2150421923"/>
                  </a:ext>
                </a:extLst>
              </a:tr>
              <a:tr h="44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Отделка внутренних откосов сэндвич - панелями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ширина откоса 350мм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42184923"/>
                  </a:ext>
                </a:extLst>
              </a:tr>
              <a:tr h="440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Пластиковый подоконник - белый</a:t>
                      </a:r>
                      <a:endParaRPr lang="x-non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(устанавливается на старый)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2100х400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975112093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Монтаж (стена – кирпич). 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2795345576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Демонтаж (рамы деревянные)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1050013671"/>
                  </a:ext>
                </a:extLst>
              </a:tr>
              <a:tr h="215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Вынос строительного мусора (~100 м)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37" marR="45437" marT="0" marB="0"/>
                </a:tc>
                <a:extLst>
                  <a:ext uri="{0D108BD9-81ED-4DB2-BD59-A6C34878D82A}">
                    <a16:rowId xmlns:a16="http://schemas.microsoft.com/office/drawing/2014/main" val="27375565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B123A9C-0D2A-479A-A442-7B2F77A34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422" y="159786"/>
            <a:ext cx="4549643" cy="2539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89310" algn="ctr" defTabSz="685800">
              <a:tabLst>
                <a:tab pos="521494" algn="l"/>
                <a:tab pos="1028700" algn="ctr"/>
              </a:tabLst>
            </a:pPr>
            <a:r>
              <a:rPr lang="ru-RU" altLang="x-none" sz="1200" b="1" cap="all" dirty="0">
                <a:solidFill>
                  <a:srgbClr val="2B2B2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спецификации на оконные блоки</a:t>
            </a:r>
            <a:endParaRPr lang="ru-RU" altLang="x-none" sz="1200" cap="all" dirty="0"/>
          </a:p>
        </p:txBody>
      </p:sp>
    </p:spTree>
    <p:extLst>
      <p:ext uri="{BB962C8B-B14F-4D97-AF65-F5344CB8AC3E}">
        <p14:creationId xmlns:p14="http://schemas.microsoft.com/office/powerpoint/2010/main" val="290066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B123A9C-0D2A-479A-A442-7B2F77A34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212" y="159786"/>
            <a:ext cx="3792064" cy="2539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89310" algn="ctr" defTabSz="685800">
              <a:tabLst>
                <a:tab pos="521494" algn="l"/>
                <a:tab pos="1028700" algn="ctr"/>
              </a:tabLst>
            </a:pPr>
            <a:r>
              <a:rPr lang="ru-RU" altLang="x-none" sz="1200" b="1" cap="all" dirty="0">
                <a:solidFill>
                  <a:srgbClr val="2B2B2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спецификации на посуду</a:t>
            </a:r>
            <a:endParaRPr lang="ru-RU" altLang="x-none" sz="1200" cap="all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695130"/>
              </p:ext>
            </p:extLst>
          </p:nvPr>
        </p:nvGraphicFramePr>
        <p:xfrm>
          <a:off x="611560" y="620688"/>
          <a:ext cx="7704856" cy="5865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Требования к качеству, техническим, функциональным характеристикам (потребительским свойствам) товара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Единица измерения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Тарелка для супа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Характеристики фаянса: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itka Small" panose="02000505000000020004" pitchFamily="2" charset="0"/>
                        <a:buChar char="-"/>
                      </a:pPr>
                      <a:r>
                        <a:rPr lang="ru-RU" sz="1300" dirty="0">
                          <a:effectLst/>
                        </a:rPr>
                        <a:t>белизна фарфора свыше 88%;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itka Small" panose="02000505000000020004" pitchFamily="2" charset="0"/>
                        <a:buChar char="-"/>
                      </a:pPr>
                      <a:r>
                        <a:rPr lang="ru-RU" sz="1300" dirty="0">
                          <a:effectLst/>
                        </a:rPr>
                        <a:t>толщина глазури 0,2-0,25 мм.;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itka Small" panose="02000505000000020004" pitchFamily="2" charset="0"/>
                        <a:buChar char="-"/>
                      </a:pPr>
                      <a:r>
                        <a:rPr lang="ru-RU" sz="1300" dirty="0">
                          <a:effectLst/>
                        </a:rPr>
                        <a:t>термостойкость не менее 125 °C;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itka Small" panose="02000505000000020004" pitchFamily="2" charset="0"/>
                        <a:buChar char="-"/>
                      </a:pPr>
                      <a:r>
                        <a:rPr lang="ru-RU" sz="1300" dirty="0">
                          <a:effectLst/>
                        </a:rPr>
                        <a:t>абсорбирование воды 0%;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itka Small" panose="02000505000000020004" pitchFamily="2" charset="0"/>
                        <a:buChar char="-"/>
                      </a:pPr>
                      <a:r>
                        <a:rPr lang="ru-RU" sz="1300" dirty="0">
                          <a:effectLst/>
                        </a:rPr>
                        <a:t>содержание оксида алюминия до 30%.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Посуда предназначена для любых видов мойки.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Кислостойкое глазурное покрытие защищает изделия от химических реагентов, применяемых при мытье посуды.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Глазурь не царапается при взаимодействии со столовыми приборами.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Ложка столовая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Материал из нержавеющей стали.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Длина не менее 200 мм;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ширина не менее 40 мм;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высота не менее 200 мм.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Внутренняя поверхность ложек не должны иметь заусенцев и шероховатых необработанных поверхностей, которые должны быть устранены с помощью соответствующих операций.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шт.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Нож кухонный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Материал лезвия: нержавеющая сталь.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Материал ручки: дерево.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Длина лезвия: 16 см.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Длина ножа с ручкой: 28 см.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Режущая кромка ножа должна иметь заточку с углом не более 40° и быть толщиной не менее 0,46 мм на расстоянии 1 мм от края.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шт.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4" marR="4389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34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B123A9C-0D2A-479A-A442-7B2F77A34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677" y="159786"/>
            <a:ext cx="4829143" cy="2539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" algn="l"/>
                <a:tab pos="13716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89310" algn="ctr" defTabSz="685800">
              <a:tabLst>
                <a:tab pos="521494" algn="l"/>
                <a:tab pos="1028700" algn="ctr"/>
              </a:tabLst>
            </a:pPr>
            <a:r>
              <a:rPr lang="ru-RU" altLang="x-none" sz="1200" b="1" cap="all" dirty="0">
                <a:solidFill>
                  <a:srgbClr val="2B2B2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Технические спецификации на продукты питания</a:t>
            </a:r>
            <a:endParaRPr lang="ru-RU" altLang="x-none" sz="1200" cap="all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791675"/>
              </p:ext>
            </p:extLst>
          </p:nvPr>
        </p:nvGraphicFramePr>
        <p:xfrm>
          <a:off x="899592" y="836709"/>
          <a:ext cx="7560840" cy="4636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3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п/п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4681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Наименование и описание товара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Молоко питьевое пастеризованное   2,5% жирности, срок хранения 5-10 суток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Мясо говяжье 1-ой категории, свежее, не импортированное из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других стран.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Картофель, сорт «Пикассо», высший сорт, диаметром не менее 10 см, упакованный в сетчатые мешки весом не более 20 кг.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Томат- паста Содержание сухих веществ не менее 25%, категория «Экстра»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Слива, чернослив сушеные без косточки, высший сорт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Абрикосы сушёные (курага-половинки) без косточки, высший сорт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Масло сливочное несоленое, 82,5% жирности, высший сорт, упакованная в фольгу или бумагу по 200 гр.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Мука пшеничная, хлебопекарная, обогащенная микронутриентами, высший сорт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Хлеб, ржано-пшеничный обогащенный микронутриентами,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Макаронные изделия  группы А,  высший сорт., в упаковке весом не более 5 кг.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4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http://www.mb-grill.com.ua/image/data/%D0%BB%D0%BE%D0%B3%D0%BE%D1%82%D0%B8%D0%BF/cooperation_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04287"/>
            <a:ext cx="4419600" cy="2781917"/>
          </a:xfrm>
          <a:prstGeom prst="rect">
            <a:avLst/>
          </a:prstGeom>
          <a:noFill/>
        </p:spPr>
      </p:pic>
      <p:pic>
        <p:nvPicPr>
          <p:cNvPr id="92166" name="Picture 6" descr="http://food-fresh.ru/sites/default/files/postavschiki-produktov-pitaniya-dlya-restoran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771900"/>
            <a:ext cx="3810000" cy="2857500"/>
          </a:xfrm>
          <a:prstGeom prst="rect">
            <a:avLst/>
          </a:prstGeom>
          <a:noFill/>
        </p:spPr>
      </p:pic>
      <p:grpSp>
        <p:nvGrpSpPr>
          <p:cNvPr id="2" name="Группа 4"/>
          <p:cNvGrpSpPr/>
          <p:nvPr/>
        </p:nvGrpSpPr>
        <p:grpSpPr>
          <a:xfrm>
            <a:off x="0" y="5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475656" y="204356"/>
              <a:ext cx="6144344" cy="65924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076056" y="2204864"/>
            <a:ext cx="381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Заключение договора поставки продуктов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8267" y="983490"/>
            <a:ext cx="8611236" cy="11493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15">
              <a:lnSpc>
                <a:spcPts val="2950"/>
              </a:lnSpc>
              <a:spcBef>
                <a:spcPts val="147"/>
              </a:spcBef>
            </a:pPr>
            <a:r>
              <a:rPr lang="ky-KG" sz="4200" b="1" spc="-75" baseline="2925" dirty="0">
                <a:latin typeface="Calibri"/>
                <a:cs typeface="Calibri"/>
              </a:rPr>
              <a:t>ДОГОВОР</a:t>
            </a:r>
            <a:endParaRPr sz="2800" dirty="0">
              <a:latin typeface="Calibri"/>
              <a:cs typeface="Calibri"/>
            </a:endParaRPr>
          </a:p>
          <a:p>
            <a:pPr marL="387119" indent="2235" algn="ctr">
              <a:lnSpc>
                <a:spcPts val="1586"/>
              </a:lnSpc>
              <a:spcBef>
                <a:spcPts val="292"/>
              </a:spcBef>
            </a:pPr>
            <a:r>
              <a:rPr sz="1300" b="1" spc="4" dirty="0">
                <a:latin typeface="Calibri"/>
                <a:cs typeface="Calibri"/>
              </a:rPr>
              <a:t>Г</a:t>
            </a:r>
            <a:r>
              <a:rPr sz="1300" b="1" spc="-79" dirty="0">
                <a:latin typeface="Calibri"/>
                <a:cs typeface="Calibri"/>
              </a:rPr>
              <a:t>Р</a:t>
            </a:r>
            <a:r>
              <a:rPr sz="1300" b="1" spc="-14" dirty="0">
                <a:latin typeface="Calibri"/>
                <a:cs typeface="Calibri"/>
              </a:rPr>
              <a:t>А</a:t>
            </a:r>
            <a:r>
              <a:rPr sz="1300" b="1" spc="0" dirty="0">
                <a:latin typeface="Calibri"/>
                <a:cs typeface="Calibri"/>
              </a:rPr>
              <a:t>Ж</a:t>
            </a:r>
            <a:r>
              <a:rPr sz="1300" b="1" spc="4" dirty="0">
                <a:latin typeface="Calibri"/>
                <a:cs typeface="Calibri"/>
              </a:rPr>
              <a:t>Д</a:t>
            </a:r>
            <a:r>
              <a:rPr sz="1300" b="1" spc="-4" dirty="0">
                <a:latin typeface="Calibri"/>
                <a:cs typeface="Calibri"/>
              </a:rPr>
              <a:t>А</a:t>
            </a:r>
            <a:r>
              <a:rPr sz="1300" b="1" spc="0" dirty="0">
                <a:latin typeface="Calibri"/>
                <a:cs typeface="Calibri"/>
              </a:rPr>
              <a:t>НС</a:t>
            </a:r>
            <a:r>
              <a:rPr sz="1300" b="1" spc="-39" dirty="0">
                <a:latin typeface="Calibri"/>
                <a:cs typeface="Calibri"/>
              </a:rPr>
              <a:t>К</a:t>
            </a:r>
            <a:r>
              <a:rPr sz="1300" b="1" spc="4" dirty="0">
                <a:latin typeface="Calibri"/>
                <a:cs typeface="Calibri"/>
              </a:rPr>
              <a:t>О</a:t>
            </a:r>
            <a:r>
              <a:rPr sz="1300" b="1" spc="0" dirty="0">
                <a:latin typeface="Calibri"/>
                <a:cs typeface="Calibri"/>
              </a:rPr>
              <a:t>-П</a:t>
            </a:r>
            <a:r>
              <a:rPr sz="1300" b="1" spc="-79" dirty="0">
                <a:latin typeface="Calibri"/>
                <a:cs typeface="Calibri"/>
              </a:rPr>
              <a:t>Р</a:t>
            </a:r>
            <a:r>
              <a:rPr sz="1300" b="1" spc="-4" dirty="0">
                <a:latin typeface="Calibri"/>
                <a:cs typeface="Calibri"/>
              </a:rPr>
              <a:t>А</a:t>
            </a:r>
            <a:r>
              <a:rPr sz="1300" b="1" spc="4" dirty="0">
                <a:latin typeface="Calibri"/>
                <a:cs typeface="Calibri"/>
              </a:rPr>
              <a:t>В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4" dirty="0">
                <a:latin typeface="Calibri"/>
                <a:cs typeface="Calibri"/>
              </a:rPr>
              <a:t>В</a:t>
            </a:r>
            <a:r>
              <a:rPr sz="1300" b="1" spc="0" dirty="0">
                <a:latin typeface="Calibri"/>
                <a:cs typeface="Calibri"/>
              </a:rPr>
              <a:t>ОЙ</a:t>
            </a:r>
            <a:r>
              <a:rPr sz="1300" b="1" spc="-81" dirty="0">
                <a:latin typeface="Calibri"/>
                <a:cs typeface="Calibri"/>
              </a:rPr>
              <a:t> </a:t>
            </a:r>
            <a:r>
              <a:rPr sz="1300" b="1" spc="-19" dirty="0">
                <a:latin typeface="Calibri"/>
                <a:cs typeface="Calibri"/>
              </a:rPr>
              <a:t>Д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29" dirty="0">
                <a:latin typeface="Calibri"/>
                <a:cs typeface="Calibri"/>
              </a:rPr>
              <a:t>Г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4" dirty="0">
                <a:latin typeface="Calibri"/>
                <a:cs typeface="Calibri"/>
              </a:rPr>
              <a:t>В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125" dirty="0">
                <a:latin typeface="Calibri"/>
                <a:cs typeface="Calibri"/>
              </a:rPr>
              <a:t>Р</a:t>
            </a:r>
            <a:r>
              <a:rPr sz="1300" b="1" spc="0" dirty="0">
                <a:latin typeface="Calibri"/>
                <a:cs typeface="Calibri"/>
              </a:rPr>
              <a:t>,</a:t>
            </a:r>
            <a:r>
              <a:rPr sz="1300" b="1" spc="-54" dirty="0">
                <a:latin typeface="Calibri"/>
                <a:cs typeface="Calibri"/>
              </a:rPr>
              <a:t> </a:t>
            </a:r>
            <a:r>
              <a:rPr sz="1300" b="1" spc="0" dirty="0">
                <a:latin typeface="Calibri"/>
                <a:cs typeface="Calibri"/>
              </a:rPr>
              <a:t>П</a:t>
            </a:r>
            <a:r>
              <a:rPr sz="1300" b="1" spc="-9" dirty="0">
                <a:latin typeface="Calibri"/>
                <a:cs typeface="Calibri"/>
              </a:rPr>
              <a:t>РЕ</a:t>
            </a:r>
            <a:r>
              <a:rPr sz="1300" b="1" spc="0" dirty="0">
                <a:latin typeface="Calibri"/>
                <a:cs typeface="Calibri"/>
              </a:rPr>
              <a:t>ДМЕ</a:t>
            </a:r>
            <a:r>
              <a:rPr sz="1300" b="1" spc="-25" dirty="0">
                <a:latin typeface="Calibri"/>
                <a:cs typeface="Calibri"/>
              </a:rPr>
              <a:t>Т</a:t>
            </a:r>
            <a:r>
              <a:rPr sz="1300" b="1" spc="0" dirty="0">
                <a:latin typeface="Calibri"/>
                <a:cs typeface="Calibri"/>
              </a:rPr>
              <a:t>ОМ</a:t>
            </a:r>
            <a:r>
              <a:rPr sz="1300" b="1" spc="-39" dirty="0">
                <a:latin typeface="Calibri"/>
                <a:cs typeface="Calibri"/>
              </a:rPr>
              <a:t> </a:t>
            </a:r>
            <a:r>
              <a:rPr sz="1300" b="1" spc="-34" dirty="0">
                <a:latin typeface="Calibri"/>
                <a:cs typeface="Calibri"/>
              </a:rPr>
              <a:t>К</a:t>
            </a:r>
            <a:r>
              <a:rPr sz="1300" b="1" spc="-25" dirty="0">
                <a:latin typeface="Calibri"/>
                <a:cs typeface="Calibri"/>
              </a:rPr>
              <a:t>О</a:t>
            </a:r>
            <a:r>
              <a:rPr sz="1300" b="1" spc="-29" dirty="0">
                <a:latin typeface="Calibri"/>
                <a:cs typeface="Calibri"/>
              </a:rPr>
              <a:t>Т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4" dirty="0">
                <a:latin typeface="Calibri"/>
                <a:cs typeface="Calibri"/>
              </a:rPr>
              <a:t>Р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29" dirty="0">
                <a:latin typeface="Calibri"/>
                <a:cs typeface="Calibri"/>
              </a:rPr>
              <a:t>Г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56" dirty="0">
                <a:latin typeface="Calibri"/>
                <a:cs typeface="Calibri"/>
              </a:rPr>
              <a:t> </a:t>
            </a:r>
            <a:r>
              <a:rPr sz="1300" b="1" spc="0" dirty="0">
                <a:latin typeface="Calibri"/>
                <a:cs typeface="Calibri"/>
              </a:rPr>
              <a:t>Я</a:t>
            </a:r>
            <a:r>
              <a:rPr sz="1300" b="1" spc="4" dirty="0">
                <a:latin typeface="Calibri"/>
                <a:cs typeface="Calibri"/>
              </a:rPr>
              <a:t>В</a:t>
            </a:r>
            <a:r>
              <a:rPr sz="1300" b="1" spc="0" dirty="0">
                <a:latin typeface="Calibri"/>
                <a:cs typeface="Calibri"/>
              </a:rPr>
              <a:t>ЛЯ</a:t>
            </a:r>
            <a:r>
              <a:rPr lang="ky-KG" sz="1300" b="1" spc="-19" dirty="0">
                <a:latin typeface="Calibri"/>
                <a:cs typeface="Calibri"/>
              </a:rPr>
              <a:t>Е</a:t>
            </a:r>
            <a:r>
              <a:rPr sz="1300" b="1" spc="-39" dirty="0">
                <a:latin typeface="Calibri"/>
                <a:cs typeface="Calibri"/>
              </a:rPr>
              <a:t>Т</a:t>
            </a:r>
            <a:r>
              <a:rPr sz="1300" b="1" spc="0" dirty="0">
                <a:latin typeface="Calibri"/>
                <a:cs typeface="Calibri"/>
              </a:rPr>
              <a:t>СЯ</a:t>
            </a:r>
            <a:r>
              <a:rPr sz="1300" b="1" spc="-48" dirty="0">
                <a:latin typeface="Calibri"/>
                <a:cs typeface="Calibri"/>
              </a:rPr>
              <a:t> </a:t>
            </a:r>
            <a:r>
              <a:rPr sz="1300" b="1" spc="0" dirty="0">
                <a:latin typeface="Calibri"/>
                <a:cs typeface="Calibri"/>
              </a:rPr>
              <a:t>ПОС</a:t>
            </a:r>
            <a:r>
              <a:rPr sz="1300" b="1" spc="-89" dirty="0">
                <a:latin typeface="Calibri"/>
                <a:cs typeface="Calibri"/>
              </a:rPr>
              <a:t>Т</a:t>
            </a:r>
            <a:r>
              <a:rPr sz="1300" b="1" spc="-4" dirty="0">
                <a:latin typeface="Calibri"/>
                <a:cs typeface="Calibri"/>
              </a:rPr>
              <a:t>А</a:t>
            </a:r>
            <a:r>
              <a:rPr sz="1300" b="1" spc="4" dirty="0">
                <a:latin typeface="Calibri"/>
                <a:cs typeface="Calibri"/>
              </a:rPr>
              <a:t>В</a:t>
            </a:r>
            <a:r>
              <a:rPr sz="1300" b="1" spc="0" dirty="0">
                <a:latin typeface="Calibri"/>
                <a:cs typeface="Calibri"/>
              </a:rPr>
              <a:t>КА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29" dirty="0">
                <a:latin typeface="Calibri"/>
                <a:cs typeface="Calibri"/>
              </a:rPr>
              <a:t>Т</a:t>
            </a:r>
            <a:r>
              <a:rPr sz="1300" b="1" spc="0" dirty="0">
                <a:latin typeface="Calibri"/>
                <a:cs typeface="Calibri"/>
              </a:rPr>
              <a:t>О</a:t>
            </a:r>
            <a:r>
              <a:rPr sz="1300" b="1" spc="-9" dirty="0">
                <a:latin typeface="Calibri"/>
                <a:cs typeface="Calibri"/>
              </a:rPr>
              <a:t>В</a:t>
            </a:r>
            <a:r>
              <a:rPr sz="1300" b="1" spc="-4" dirty="0">
                <a:latin typeface="Calibri"/>
                <a:cs typeface="Calibri"/>
              </a:rPr>
              <a:t>А</a:t>
            </a:r>
            <a:r>
              <a:rPr sz="1300" b="1" spc="-79" dirty="0">
                <a:latin typeface="Calibri"/>
                <a:cs typeface="Calibri"/>
              </a:rPr>
              <a:t>Р</a:t>
            </a:r>
            <a:r>
              <a:rPr lang="ky-KG" sz="1300" b="1" spc="4" dirty="0">
                <a:latin typeface="Calibri"/>
                <a:cs typeface="Calibri"/>
              </a:rPr>
              <a:t>ОВ</a:t>
            </a:r>
            <a:r>
              <a:rPr sz="1300" b="1" spc="0" dirty="0">
                <a:latin typeface="Calibri"/>
                <a:cs typeface="Calibri"/>
              </a:rPr>
              <a:t>,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14" dirty="0">
                <a:latin typeface="Calibri"/>
                <a:cs typeface="Calibri"/>
              </a:rPr>
              <a:t>З</a:t>
            </a:r>
            <a:r>
              <a:rPr sz="1300" b="1" spc="-4" dirty="0">
                <a:latin typeface="Calibri"/>
                <a:cs typeface="Calibri"/>
              </a:rPr>
              <a:t>А</a:t>
            </a:r>
            <a:r>
              <a:rPr sz="1300" b="1" spc="0" dirty="0">
                <a:latin typeface="Calibri"/>
                <a:cs typeface="Calibri"/>
              </a:rPr>
              <a:t>КЛ</a:t>
            </a:r>
            <a:r>
              <a:rPr sz="1300" b="1" spc="4" dirty="0">
                <a:latin typeface="Calibri"/>
                <a:cs typeface="Calibri"/>
              </a:rPr>
              <a:t>Ю</a:t>
            </a:r>
            <a:r>
              <a:rPr sz="1300" b="1" spc="-4" dirty="0">
                <a:latin typeface="Calibri"/>
                <a:cs typeface="Calibri"/>
              </a:rPr>
              <a:t>ЧА</a:t>
            </a:r>
            <a:r>
              <a:rPr sz="1300" b="1" spc="0" dirty="0">
                <a:latin typeface="Calibri"/>
                <a:cs typeface="Calibri"/>
              </a:rPr>
              <a:t>ЕМЫЙ</a:t>
            </a:r>
            <a:r>
              <a:rPr sz="1300" b="1" spc="-48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О</a:t>
            </a:r>
            <a:r>
              <a:rPr sz="1300" b="1" spc="0" dirty="0">
                <a:latin typeface="Calibri"/>
                <a:cs typeface="Calibri"/>
              </a:rPr>
              <a:t>Т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lang="ky-KG" sz="1300" b="1" spc="-4" dirty="0">
                <a:latin typeface="Calibri"/>
                <a:cs typeface="Calibri"/>
              </a:rPr>
              <a:t>ЗАКУПАЮЩЕЙ ОРГАНИЗАЦИЕЙ, ДЛЯ ОРГАНИЗАЦИИ ШКОЛЬНОГО ПИТАНИЯ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891" y="2276873"/>
            <a:ext cx="8205541" cy="72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530">
              <a:lnSpc>
                <a:spcPts val="1935"/>
              </a:lnSpc>
              <a:spcBef>
                <a:spcPts val="96"/>
              </a:spcBef>
            </a:pPr>
            <a:r>
              <a:rPr lang="ky-KG" sz="2700" b="1" spc="-54" baseline="3034" dirty="0">
                <a:solidFill>
                  <a:srgbClr val="AD4745"/>
                </a:solidFill>
                <a:latin typeface="Calibri"/>
                <a:cs typeface="Calibri"/>
              </a:rPr>
              <a:t>ДОГОВОР ПОСТАВКИ ТОВАРОВ </a:t>
            </a:r>
            <a:r>
              <a:rPr sz="2700" b="1" spc="-19" baseline="3034" dirty="0">
                <a:solidFill>
                  <a:srgbClr val="AD4745"/>
                </a:solidFill>
                <a:latin typeface="Calibri"/>
                <a:cs typeface="Calibri"/>
              </a:rPr>
              <a:t>З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АК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Л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Ю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Ч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АЕ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Т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СЯ</a:t>
            </a:r>
            <a:r>
              <a:rPr sz="2700" b="1" spc="25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lang="ky-KG" sz="2700" b="1" spc="25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1600" spc="0" baseline="4201" dirty="0">
                <a:cs typeface="Calibri"/>
              </a:rPr>
              <a:t>НА</a:t>
            </a:r>
            <a:r>
              <a:rPr sz="1600" spc="-10" baseline="4201" dirty="0">
                <a:cs typeface="Calibri"/>
              </a:rPr>
              <a:t> </a:t>
            </a:r>
            <a:r>
              <a:rPr sz="1600" spc="-25" baseline="4201" dirty="0">
                <a:cs typeface="Calibri"/>
              </a:rPr>
              <a:t>У</a:t>
            </a:r>
            <a:r>
              <a:rPr sz="1600" spc="4" baseline="4201" dirty="0">
                <a:cs typeface="Calibri"/>
              </a:rPr>
              <a:t>С</a:t>
            </a:r>
            <a:r>
              <a:rPr sz="1600" spc="0" baseline="4201" dirty="0">
                <a:cs typeface="Calibri"/>
              </a:rPr>
              <a:t>Л</a:t>
            </a:r>
            <a:r>
              <a:rPr sz="1600" spc="4" baseline="4201" dirty="0">
                <a:cs typeface="Calibri"/>
              </a:rPr>
              <a:t>О</a:t>
            </a:r>
            <a:r>
              <a:rPr sz="1600" spc="0" baseline="4201" dirty="0">
                <a:cs typeface="Calibri"/>
              </a:rPr>
              <a:t>ВИЯХ,</a:t>
            </a:r>
            <a:r>
              <a:rPr sz="1600" spc="-32" baseline="4201" dirty="0">
                <a:cs typeface="Calibri"/>
              </a:rPr>
              <a:t> </a:t>
            </a:r>
            <a:r>
              <a:rPr sz="1600" spc="0" baseline="4201" dirty="0">
                <a:cs typeface="Calibri"/>
              </a:rPr>
              <a:t>ПР</a:t>
            </a:r>
            <a:r>
              <a:rPr sz="1600" spc="-9" baseline="4201" dirty="0">
                <a:cs typeface="Calibri"/>
              </a:rPr>
              <a:t>Е</a:t>
            </a:r>
            <a:r>
              <a:rPr sz="1600" spc="-4" baseline="4201" dirty="0">
                <a:cs typeface="Calibri"/>
              </a:rPr>
              <a:t>Д</a:t>
            </a:r>
            <a:r>
              <a:rPr sz="1600" spc="-25" baseline="4201" dirty="0">
                <a:cs typeface="Calibri"/>
              </a:rPr>
              <a:t>У</a:t>
            </a:r>
            <a:r>
              <a:rPr sz="1600" spc="4" baseline="4201" dirty="0">
                <a:cs typeface="Calibri"/>
              </a:rPr>
              <a:t>С</a:t>
            </a:r>
            <a:r>
              <a:rPr sz="1600" spc="-4" baseline="4201" dirty="0">
                <a:cs typeface="Calibri"/>
              </a:rPr>
              <a:t>М</a:t>
            </a:r>
            <a:r>
              <a:rPr sz="1600" spc="-29" baseline="4201" dirty="0">
                <a:cs typeface="Calibri"/>
              </a:rPr>
              <a:t>О</a:t>
            </a:r>
            <a:r>
              <a:rPr sz="1600" spc="4" baseline="4201" dirty="0">
                <a:cs typeface="Calibri"/>
              </a:rPr>
              <a:t>Т</a:t>
            </a:r>
            <a:r>
              <a:rPr sz="1600" spc="0" baseline="4201" dirty="0">
                <a:cs typeface="Calibri"/>
              </a:rPr>
              <a:t>Р</a:t>
            </a:r>
            <a:r>
              <a:rPr sz="1600" spc="4" baseline="4201" dirty="0">
                <a:cs typeface="Calibri"/>
              </a:rPr>
              <a:t>Е</a:t>
            </a:r>
            <a:r>
              <a:rPr sz="1600" spc="0" baseline="4201" dirty="0">
                <a:cs typeface="Calibri"/>
              </a:rPr>
              <a:t>Н</a:t>
            </a:r>
            <a:r>
              <a:rPr sz="1600" spc="-4" baseline="4201" dirty="0">
                <a:cs typeface="Calibri"/>
              </a:rPr>
              <a:t>Н</a:t>
            </a:r>
            <a:r>
              <a:rPr sz="1600" spc="0" baseline="4201" dirty="0">
                <a:cs typeface="Calibri"/>
              </a:rPr>
              <a:t>ЫХ</a:t>
            </a:r>
            <a:r>
              <a:rPr sz="1600" spc="-80" baseline="4201" dirty="0">
                <a:cs typeface="Calibri"/>
              </a:rPr>
              <a:t> </a:t>
            </a:r>
            <a:r>
              <a:rPr lang="ky-KG" sz="1600" spc="-4" baseline="4201" dirty="0">
                <a:cs typeface="Calibri"/>
              </a:rPr>
              <a:t>В</a:t>
            </a:r>
            <a:r>
              <a:rPr lang="ky-KG" sz="1600" spc="-4" dirty="0">
                <a:cs typeface="Calibri"/>
              </a:rPr>
              <a:t> </a:t>
            </a:r>
            <a:r>
              <a:rPr lang="ky-KG" sz="2400" baseline="4201" dirty="0">
                <a:cs typeface="Calibri"/>
              </a:rPr>
              <a:t>конкурсной документации закупающей организации </a:t>
            </a:r>
            <a:r>
              <a:rPr lang="ky-KG" dirty="0">
                <a:cs typeface="Calibri"/>
              </a:rPr>
              <a:t>и </a:t>
            </a:r>
            <a:r>
              <a:rPr lang="ky-KG" sz="2400" baseline="4201" dirty="0">
                <a:cs typeface="Calibri"/>
              </a:rPr>
              <a:t> конкурсной заявке поставщика</a:t>
            </a:r>
            <a:r>
              <a:rPr lang="ky-KG" sz="2000" baseline="4201" dirty="0">
                <a:cs typeface="Calibri"/>
              </a:rPr>
              <a:t> </a:t>
            </a:r>
            <a:r>
              <a:rPr lang="ru-RU" sz="1100" dirty="0">
                <a:cs typeface="Calibri"/>
              </a:rPr>
              <a:t>С</a:t>
            </a:r>
            <a:r>
              <a:rPr lang="ru-RU" sz="1100" spc="-1" dirty="0">
                <a:cs typeface="Calibri"/>
              </a:rPr>
              <a:t> </a:t>
            </a:r>
            <a:r>
              <a:rPr lang="ru-RU" sz="1100" spc="-29" dirty="0">
                <a:cs typeface="Calibri"/>
              </a:rPr>
              <a:t>КОТ</a:t>
            </a:r>
            <a:r>
              <a:rPr lang="ru-RU" sz="1100" spc="4" dirty="0">
                <a:cs typeface="Calibri"/>
              </a:rPr>
              <a:t>О</a:t>
            </a:r>
            <a:r>
              <a:rPr lang="ru-RU" sz="1100" dirty="0">
                <a:cs typeface="Calibri"/>
              </a:rPr>
              <a:t>Р</a:t>
            </a:r>
            <a:r>
              <a:rPr lang="ru-RU" sz="1100" spc="-4" dirty="0">
                <a:cs typeface="Calibri"/>
              </a:rPr>
              <a:t>Ы</a:t>
            </a:r>
            <a:r>
              <a:rPr lang="ru-RU" sz="1100" dirty="0">
                <a:cs typeface="Calibri"/>
              </a:rPr>
              <a:t>М </a:t>
            </a:r>
            <a:r>
              <a:rPr lang="ru-RU" sz="1100" spc="-14" dirty="0">
                <a:cs typeface="Calibri"/>
              </a:rPr>
              <a:t>З</a:t>
            </a:r>
            <a:r>
              <a:rPr lang="ru-RU" sz="1100" spc="-4" dirty="0">
                <a:cs typeface="Calibri"/>
              </a:rPr>
              <a:t>А</a:t>
            </a:r>
            <a:r>
              <a:rPr lang="ru-RU" sz="1100" spc="4" dirty="0">
                <a:cs typeface="Calibri"/>
              </a:rPr>
              <a:t>К</a:t>
            </a:r>
            <a:r>
              <a:rPr lang="ru-RU" sz="1100" dirty="0">
                <a:cs typeface="Calibri"/>
              </a:rPr>
              <a:t>Л</a:t>
            </a:r>
            <a:r>
              <a:rPr lang="ru-RU" sz="1100" spc="-9" dirty="0">
                <a:cs typeface="Calibri"/>
              </a:rPr>
              <a:t>Ю</a:t>
            </a:r>
            <a:r>
              <a:rPr lang="ru-RU" sz="1100" dirty="0">
                <a:cs typeface="Calibri"/>
              </a:rPr>
              <a:t>Ч</a:t>
            </a:r>
            <a:r>
              <a:rPr lang="ru-RU" sz="1100" spc="-4" dirty="0">
                <a:cs typeface="Calibri"/>
              </a:rPr>
              <a:t>А</a:t>
            </a:r>
            <a:r>
              <a:rPr lang="ru-RU" sz="1100" spc="-9" dirty="0">
                <a:cs typeface="Calibri"/>
              </a:rPr>
              <a:t>Е</a:t>
            </a:r>
            <a:r>
              <a:rPr lang="ru-RU" sz="1100" spc="-29" dirty="0">
                <a:cs typeface="Calibri"/>
              </a:rPr>
              <a:t>Т</a:t>
            </a:r>
            <a:r>
              <a:rPr lang="ru-RU" sz="1100" spc="4" dirty="0">
                <a:cs typeface="Calibri"/>
              </a:rPr>
              <a:t>С</a:t>
            </a:r>
            <a:r>
              <a:rPr lang="ru-RU" sz="1100" dirty="0">
                <a:cs typeface="Calibri"/>
              </a:rPr>
              <a:t>Я</a:t>
            </a:r>
            <a:r>
              <a:rPr lang="ru-RU" sz="1100" spc="-51" dirty="0">
                <a:cs typeface="Calibri"/>
              </a:rPr>
              <a:t> </a:t>
            </a:r>
            <a:r>
              <a:rPr lang="ru-RU" sz="1100" spc="-29" dirty="0">
                <a:cs typeface="Calibri"/>
              </a:rPr>
              <a:t>ДОГОВОР</a:t>
            </a:r>
            <a:r>
              <a:rPr lang="ru-RU" sz="1100" dirty="0">
                <a:cs typeface="Calibri"/>
              </a:rPr>
              <a:t>.</a:t>
            </a:r>
          </a:p>
          <a:p>
            <a:pPr marL="12700" marR="17530">
              <a:lnSpc>
                <a:spcPts val="1935"/>
              </a:lnSpc>
              <a:spcBef>
                <a:spcPts val="96"/>
              </a:spcBef>
            </a:pP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892" y="3717032"/>
            <a:ext cx="7958505" cy="1584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П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РИ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-14" baseline="3034" dirty="0">
                <a:solidFill>
                  <a:srgbClr val="AD4745"/>
                </a:solidFill>
                <a:latin typeface="Calibri"/>
                <a:cs typeface="Calibri"/>
              </a:rPr>
              <a:t>З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АК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Л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Ю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Ч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ЕНИИ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lang="ky-KG"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ДОГОВОРА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 УКА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З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Ы</a:t>
            </a:r>
            <a:r>
              <a:rPr sz="2700" b="1" spc="-19" baseline="3034" dirty="0">
                <a:solidFill>
                  <a:srgbClr val="AD4745"/>
                </a:solidFill>
                <a:latin typeface="Calibri"/>
                <a:cs typeface="Calibri"/>
              </a:rPr>
              <a:t>В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АЕ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Т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С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Я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,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Ч</a:t>
            </a:r>
            <a:r>
              <a:rPr sz="2700" b="1" spc="-44" baseline="3034" dirty="0">
                <a:solidFill>
                  <a:srgbClr val="AD4745"/>
                </a:solidFill>
                <a:latin typeface="Calibri"/>
                <a:cs typeface="Calibri"/>
              </a:rPr>
              <a:t>Т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О </a:t>
            </a:r>
            <a:r>
              <a:rPr lang="ky-KG" sz="2700" b="1" baseline="3034" dirty="0">
                <a:solidFill>
                  <a:srgbClr val="AD4745"/>
                </a:solidFill>
                <a:latin typeface="Calibri"/>
                <a:cs typeface="Calibri"/>
              </a:rPr>
              <a:t>В</a:t>
            </a:r>
            <a:r>
              <a:rPr lang="ky-KG"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lang="ru-RU" sz="2000" dirty="0"/>
              <a:t>течение срока действия Договора цена на Товар </a:t>
            </a:r>
            <a:r>
              <a:rPr lang="ky-KG" sz="2000" dirty="0"/>
              <a:t>может изменяться только в сторону понижения.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889" y="5373216"/>
            <a:ext cx="7811744" cy="504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П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РИ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-14" baseline="3034" dirty="0">
                <a:solidFill>
                  <a:srgbClr val="AD4745"/>
                </a:solidFill>
                <a:latin typeface="Calibri"/>
                <a:cs typeface="Calibri"/>
              </a:rPr>
              <a:t>З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АК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Л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Ю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Ч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ЕНИИ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ИС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П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О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ЛНЕНИИ</a:t>
            </a:r>
            <a:r>
              <a:rPr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lang="ky-KG" sz="2700" b="1" spc="14" baseline="3034" dirty="0">
                <a:solidFill>
                  <a:srgbClr val="AD4745"/>
                </a:solidFill>
                <a:latin typeface="Calibri"/>
                <a:cs typeface="Calibri"/>
              </a:rPr>
              <a:t>ДОГОВОРА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 ИЗМЕНЕН</a:t>
            </a:r>
            <a:r>
              <a:rPr sz="2700" b="1" spc="4" baseline="3034" dirty="0">
                <a:solidFill>
                  <a:srgbClr val="AD4745"/>
                </a:solidFill>
                <a:latin typeface="Calibri"/>
                <a:cs typeface="Calibri"/>
              </a:rPr>
              <a:t>И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Е Е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Г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О</a:t>
            </a:r>
            <a:r>
              <a:rPr sz="2700" b="1" spc="-14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У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С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Л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О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В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ИЙ</a:t>
            </a:r>
            <a:r>
              <a:rPr sz="2700" b="1" spc="29" baseline="3034" dirty="0">
                <a:solidFill>
                  <a:srgbClr val="AD4745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НЕ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9891" y="5877272"/>
            <a:ext cx="5656292" cy="432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34" baseline="3034" dirty="0">
                <a:solidFill>
                  <a:srgbClr val="AD4745"/>
                </a:solidFill>
                <a:latin typeface="Calibri"/>
                <a:cs typeface="Calibri"/>
              </a:rPr>
              <a:t>Д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О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П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У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С</a:t>
            </a:r>
            <a:r>
              <a:rPr sz="2700" b="1" spc="-9" baseline="3034" dirty="0">
                <a:solidFill>
                  <a:srgbClr val="AD4745"/>
                </a:solidFill>
                <a:latin typeface="Calibri"/>
                <a:cs typeface="Calibri"/>
              </a:rPr>
              <a:t>К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АЕ</a:t>
            </a:r>
            <a:r>
              <a:rPr sz="2700" b="1" spc="-50" baseline="3034" dirty="0">
                <a:solidFill>
                  <a:srgbClr val="AD4745"/>
                </a:solidFill>
                <a:latin typeface="Calibri"/>
                <a:cs typeface="Calibri"/>
              </a:rPr>
              <a:t>Т</a:t>
            </a:r>
            <a:r>
              <a:rPr sz="2700" b="1" spc="0" baseline="3034" dirty="0">
                <a:solidFill>
                  <a:srgbClr val="AD4745"/>
                </a:solidFill>
                <a:latin typeface="Calibri"/>
                <a:cs typeface="Calibri"/>
              </a:rPr>
              <a:t>С</a:t>
            </a:r>
            <a:r>
              <a:rPr sz="2700" b="1" spc="-4" baseline="3034" dirty="0">
                <a:solidFill>
                  <a:srgbClr val="AD4745"/>
                </a:solidFill>
                <a:latin typeface="Calibri"/>
                <a:cs typeface="Calibri"/>
              </a:rPr>
              <a:t>Я</a:t>
            </a:r>
            <a:r>
              <a:rPr sz="2100" spc="0" baseline="3900" dirty="0">
                <a:solidFill>
                  <a:srgbClr val="1F487C"/>
                </a:solidFill>
                <a:latin typeface="Calibri"/>
                <a:cs typeface="Calibri"/>
              </a:rPr>
              <a:t>,</a:t>
            </a:r>
            <a:r>
              <a:rPr sz="2100" spc="14" baseline="390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950" spc="-14" baseline="4201" dirty="0">
                <a:latin typeface="Calibri"/>
                <a:cs typeface="Calibri"/>
              </a:rPr>
              <a:t>З</a:t>
            </a:r>
            <a:r>
              <a:rPr sz="1950" spc="0" baseline="4201" dirty="0">
                <a:latin typeface="Calibri"/>
                <a:cs typeface="Calibri"/>
              </a:rPr>
              <a:t>А</a:t>
            </a:r>
            <a:r>
              <a:rPr sz="1950" spc="-13" baseline="4201" dirty="0">
                <a:latin typeface="Calibri"/>
                <a:cs typeface="Calibri"/>
              </a:rPr>
              <a:t> </a:t>
            </a:r>
            <a:r>
              <a:rPr sz="1950" spc="-4" baseline="4201" dirty="0">
                <a:latin typeface="Calibri"/>
                <a:cs typeface="Calibri"/>
              </a:rPr>
              <a:t>И</a:t>
            </a:r>
            <a:r>
              <a:rPr sz="1950" spc="4" baseline="4201" dirty="0">
                <a:latin typeface="Calibri"/>
                <a:cs typeface="Calibri"/>
              </a:rPr>
              <a:t>СК</a:t>
            </a:r>
            <a:r>
              <a:rPr sz="1950" spc="0" baseline="4201" dirty="0">
                <a:latin typeface="Calibri"/>
                <a:cs typeface="Calibri"/>
              </a:rPr>
              <a:t>Л</a:t>
            </a:r>
            <a:r>
              <a:rPr sz="1950" spc="-9" baseline="4201" dirty="0">
                <a:latin typeface="Calibri"/>
                <a:cs typeface="Calibri"/>
              </a:rPr>
              <a:t>Ю</a:t>
            </a:r>
            <a:r>
              <a:rPr sz="1950" spc="0" baseline="4201" dirty="0">
                <a:latin typeface="Calibri"/>
                <a:cs typeface="Calibri"/>
              </a:rPr>
              <a:t>ЧЕН</a:t>
            </a:r>
            <a:r>
              <a:rPr sz="1950" spc="-4" baseline="4201" dirty="0">
                <a:latin typeface="Calibri"/>
                <a:cs typeface="Calibri"/>
              </a:rPr>
              <a:t>И</a:t>
            </a:r>
            <a:r>
              <a:rPr sz="1950" spc="0" baseline="4201" dirty="0">
                <a:latin typeface="Calibri"/>
                <a:cs typeface="Calibri"/>
              </a:rPr>
              <a:t>ЕМ</a:t>
            </a:r>
            <a:r>
              <a:rPr sz="1950" spc="-49" baseline="4201" dirty="0">
                <a:latin typeface="Calibri"/>
                <a:cs typeface="Calibri"/>
              </a:rPr>
              <a:t> </a:t>
            </a:r>
            <a:r>
              <a:rPr sz="1950" spc="4" baseline="4201" dirty="0">
                <a:latin typeface="Calibri"/>
                <a:cs typeface="Calibri"/>
              </a:rPr>
              <a:t>С</a:t>
            </a:r>
            <a:r>
              <a:rPr sz="1950" spc="0" baseline="4201" dirty="0">
                <a:latin typeface="Calibri"/>
                <a:cs typeface="Calibri"/>
              </a:rPr>
              <a:t>Л</a:t>
            </a:r>
            <a:r>
              <a:rPr sz="1950" spc="-9" baseline="4201" dirty="0">
                <a:latin typeface="Calibri"/>
                <a:cs typeface="Calibri"/>
              </a:rPr>
              <a:t>У</a:t>
            </a:r>
            <a:r>
              <a:rPr sz="1950" spc="0" baseline="4201" dirty="0">
                <a:latin typeface="Calibri"/>
                <a:cs typeface="Calibri"/>
              </a:rPr>
              <a:t>Ч</a:t>
            </a:r>
            <a:r>
              <a:rPr sz="1950" spc="-4" baseline="4201" dirty="0">
                <a:latin typeface="Calibri"/>
                <a:cs typeface="Calibri"/>
              </a:rPr>
              <a:t>А</a:t>
            </a:r>
            <a:r>
              <a:rPr sz="1950" spc="0" baseline="4201" dirty="0">
                <a:latin typeface="Calibri"/>
                <a:cs typeface="Calibri"/>
              </a:rPr>
              <a:t>Е</a:t>
            </a:r>
            <a:r>
              <a:rPr sz="1950" spc="4" baseline="4201" dirty="0">
                <a:latin typeface="Calibri"/>
                <a:cs typeface="Calibri"/>
              </a:rPr>
              <a:t>В</a:t>
            </a:r>
            <a:r>
              <a:rPr sz="1950" spc="0" baseline="4201" dirty="0">
                <a:latin typeface="Calibri"/>
                <a:cs typeface="Calibri"/>
              </a:rPr>
              <a:t>,</a:t>
            </a:r>
            <a:r>
              <a:rPr sz="1950" spc="-19" baseline="4201" dirty="0">
                <a:latin typeface="Calibri"/>
                <a:cs typeface="Calibri"/>
              </a:rPr>
              <a:t> </a:t>
            </a:r>
            <a:r>
              <a:rPr sz="1950" spc="-25" baseline="4201" dirty="0">
                <a:latin typeface="Calibri"/>
                <a:cs typeface="Calibri"/>
              </a:rPr>
              <a:t>У</a:t>
            </a:r>
            <a:r>
              <a:rPr sz="1950" spc="4" baseline="4201" dirty="0">
                <a:latin typeface="Calibri"/>
                <a:cs typeface="Calibri"/>
              </a:rPr>
              <a:t>С</a:t>
            </a:r>
            <a:r>
              <a:rPr sz="1950" spc="-79" baseline="4201" dirty="0">
                <a:latin typeface="Calibri"/>
                <a:cs typeface="Calibri"/>
              </a:rPr>
              <a:t>Т</a:t>
            </a:r>
            <a:r>
              <a:rPr sz="1950" spc="-4" baseline="4201" dirty="0">
                <a:latin typeface="Calibri"/>
                <a:cs typeface="Calibri"/>
              </a:rPr>
              <a:t>А</a:t>
            </a:r>
            <a:r>
              <a:rPr sz="1950" spc="0" baseline="4201" dirty="0">
                <a:latin typeface="Calibri"/>
                <a:cs typeface="Calibri"/>
              </a:rPr>
              <a:t>НО</a:t>
            </a:r>
            <a:r>
              <a:rPr sz="1950" spc="4" baseline="4201" dirty="0">
                <a:latin typeface="Calibri"/>
                <a:cs typeface="Calibri"/>
              </a:rPr>
              <a:t>В</a:t>
            </a:r>
            <a:r>
              <a:rPr sz="1950" spc="0" baseline="4201" dirty="0">
                <a:latin typeface="Calibri"/>
                <a:cs typeface="Calibri"/>
              </a:rPr>
              <a:t>ЛЕНН</a:t>
            </a:r>
            <a:r>
              <a:rPr sz="1950" spc="-4" baseline="4201" dirty="0">
                <a:latin typeface="Calibri"/>
                <a:cs typeface="Calibri"/>
              </a:rPr>
              <a:t>Ы</a:t>
            </a:r>
            <a:r>
              <a:rPr sz="1950" spc="0" baseline="4201" dirty="0">
                <a:latin typeface="Calibri"/>
                <a:cs typeface="Calibri"/>
              </a:rPr>
              <a:t>Х</a:t>
            </a:r>
            <a:r>
              <a:rPr sz="1950" spc="-48" baseline="4201" dirty="0">
                <a:latin typeface="Calibri"/>
                <a:cs typeface="Calibri"/>
              </a:rPr>
              <a:t> </a:t>
            </a:r>
            <a:r>
              <a:rPr sz="1950" spc="-14" baseline="4201" dirty="0">
                <a:latin typeface="Calibri"/>
                <a:cs typeface="Calibri"/>
              </a:rPr>
              <a:t>З</a:t>
            </a:r>
            <a:r>
              <a:rPr sz="1950" spc="-4" baseline="4201" dirty="0">
                <a:latin typeface="Calibri"/>
                <a:cs typeface="Calibri"/>
              </a:rPr>
              <a:t>А</a:t>
            </a:r>
            <a:r>
              <a:rPr sz="1950" spc="-29" baseline="4201" dirty="0">
                <a:latin typeface="Calibri"/>
                <a:cs typeface="Calibri"/>
              </a:rPr>
              <a:t>К</a:t>
            </a:r>
            <a:r>
              <a:rPr sz="1950" spc="4" baseline="4201" dirty="0">
                <a:latin typeface="Calibri"/>
                <a:cs typeface="Calibri"/>
              </a:rPr>
              <a:t>О</a:t>
            </a:r>
            <a:r>
              <a:rPr sz="1950" spc="0" baseline="4201" dirty="0">
                <a:latin typeface="Calibri"/>
                <a:cs typeface="Calibri"/>
              </a:rPr>
              <a:t>НОМ</a:t>
            </a:r>
            <a:endParaRPr sz="1300" dirty="0">
              <a:latin typeface="Calibri"/>
              <a:cs typeface="Calibri"/>
            </a:endParaRPr>
          </a:p>
        </p:txBody>
      </p:sp>
      <p:grpSp>
        <p:nvGrpSpPr>
          <p:cNvPr id="8" name="Группа 8"/>
          <p:cNvGrpSpPr/>
          <p:nvPr/>
        </p:nvGrpSpPr>
        <p:grpSpPr>
          <a:xfrm>
            <a:off x="0" y="3"/>
            <a:ext cx="9144000" cy="914399"/>
            <a:chOff x="0" y="1"/>
            <a:chExt cx="9144000" cy="990599"/>
          </a:xfrm>
        </p:grpSpPr>
        <p:sp>
          <p:nvSpPr>
            <p:cNvPr id="10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6"/>
            <p:cNvSpPr txBox="1"/>
            <p:nvPr/>
          </p:nvSpPr>
          <p:spPr>
            <a:xfrm>
              <a:off x="1619672" y="204358"/>
              <a:ext cx="6000328" cy="65924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/>
          </a:bodyPr>
          <a:lstStyle/>
          <a:p>
            <a:r>
              <a:rPr lang="ky-KG" sz="2800" b="1" dirty="0">
                <a:solidFill>
                  <a:srgbClr val="0070C0"/>
                </a:solidFill>
              </a:rPr>
              <a:t>Обязательные реквизиты договора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y-KG" sz="2800" dirty="0">
                <a:solidFill>
                  <a:srgbClr val="002060"/>
                </a:solidFill>
              </a:rPr>
              <a:t>Полное наименование закупающей организации и получателя (общеобразовательной организации)</a:t>
            </a:r>
          </a:p>
          <a:p>
            <a:pPr>
              <a:buFont typeface="Wingdings" pitchFamily="2" charset="2"/>
              <a:buChar char="Ø"/>
            </a:pPr>
            <a:r>
              <a:rPr lang="ky-KG" sz="2800" b="1" dirty="0">
                <a:solidFill>
                  <a:srgbClr val="002060"/>
                </a:solidFill>
              </a:rPr>
              <a:t>Дата проведения торгов (конкурса или прямого заключения договора)</a:t>
            </a:r>
          </a:p>
          <a:p>
            <a:pPr>
              <a:buFont typeface="Wingdings" pitchFamily="2" charset="2"/>
              <a:buChar char="Ø"/>
            </a:pPr>
            <a:r>
              <a:rPr lang="ky-KG" sz="2800" b="1" dirty="0">
                <a:solidFill>
                  <a:srgbClr val="002060"/>
                </a:solidFill>
              </a:rPr>
              <a:t>Порядковый номер торгов</a:t>
            </a:r>
          </a:p>
          <a:p>
            <a:pPr>
              <a:buFont typeface="Wingdings" pitchFamily="2" charset="2"/>
              <a:buChar char="Ø"/>
            </a:pPr>
            <a:r>
              <a:rPr lang="ky-KG" sz="2800" dirty="0">
                <a:solidFill>
                  <a:srgbClr val="002060"/>
                </a:solidFill>
              </a:rPr>
              <a:t>Дата договора</a:t>
            </a:r>
          </a:p>
          <a:p>
            <a:pPr>
              <a:buFont typeface="Wingdings" pitchFamily="2" charset="2"/>
              <a:buChar char="Ø"/>
            </a:pPr>
            <a:r>
              <a:rPr lang="ky-KG" sz="2800" dirty="0">
                <a:solidFill>
                  <a:srgbClr val="002060"/>
                </a:solidFill>
              </a:rPr>
              <a:t>Дата исполнения договора</a:t>
            </a:r>
          </a:p>
          <a:p>
            <a:pPr>
              <a:buFont typeface="Wingdings" pitchFamily="2" charset="2"/>
              <a:buChar char="Ø"/>
            </a:pPr>
            <a:r>
              <a:rPr lang="ky-KG" sz="2800" dirty="0">
                <a:solidFill>
                  <a:srgbClr val="002060"/>
                </a:solidFill>
              </a:rPr>
              <a:t>Код ведомственной классификации</a:t>
            </a:r>
          </a:p>
          <a:p>
            <a:pPr>
              <a:buFont typeface="Wingdings" pitchFamily="2" charset="2"/>
              <a:buChar char="Ø"/>
            </a:pPr>
            <a:r>
              <a:rPr lang="ky-KG" sz="2800" dirty="0">
                <a:solidFill>
                  <a:srgbClr val="002060"/>
                </a:solidFill>
              </a:rPr>
              <a:t>Код экономической классификации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grpSp>
        <p:nvGrpSpPr>
          <p:cNvPr id="7" name="Группа 2"/>
          <p:cNvGrpSpPr/>
          <p:nvPr/>
        </p:nvGrpSpPr>
        <p:grpSpPr>
          <a:xfrm>
            <a:off x="0" y="5"/>
            <a:ext cx="9144000" cy="914399"/>
            <a:chOff x="0" y="1"/>
            <a:chExt cx="9144000" cy="990599"/>
          </a:xfrm>
        </p:grpSpPr>
        <p:sp>
          <p:nvSpPr>
            <p:cNvPr id="8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6"/>
            <p:cNvSpPr txBox="1"/>
            <p:nvPr/>
          </p:nvSpPr>
          <p:spPr>
            <a:xfrm>
              <a:off x="1403648" y="204356"/>
              <a:ext cx="6216352" cy="65924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ky-KG" sz="2800" b="1" dirty="0">
                <a:solidFill>
                  <a:srgbClr val="0070C0"/>
                </a:solidFill>
              </a:rPr>
              <a:t>Приложения к договору </a:t>
            </a:r>
            <a:br>
              <a:rPr lang="ky-KG" sz="2800" b="1" dirty="0">
                <a:solidFill>
                  <a:srgbClr val="0070C0"/>
                </a:solidFill>
              </a:rPr>
            </a:br>
            <a:r>
              <a:rPr lang="ky-KG" sz="2800" b="1" dirty="0">
                <a:solidFill>
                  <a:srgbClr val="0070C0"/>
                </a:solidFill>
              </a:rPr>
              <a:t>поставки продуктов питания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2060848"/>
            <a:ext cx="4040188" cy="576063"/>
          </a:xfrm>
        </p:spPr>
        <p:txBody>
          <a:bodyPr/>
          <a:lstStyle/>
          <a:p>
            <a:r>
              <a:rPr lang="ky-KG" dirty="0">
                <a:solidFill>
                  <a:srgbClr val="C00000"/>
                </a:solidFill>
              </a:rPr>
              <a:t>СПЕЦИФИКАЦИЯ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3"/>
            <a:ext cx="4040188" cy="4104457"/>
          </a:xfrm>
        </p:spPr>
        <p:txBody>
          <a:bodyPr>
            <a:normAutofit fontScale="85000" lnSpcReduction="20000"/>
          </a:bodyPr>
          <a:lstStyle/>
          <a:p>
            <a:r>
              <a:rPr lang="ky-KG" dirty="0">
                <a:solidFill>
                  <a:srgbClr val="0070C0"/>
                </a:solidFill>
              </a:rPr>
              <a:t>1. Наименование </a:t>
            </a:r>
            <a:r>
              <a:rPr lang="ky-KG" b="1" i="1" dirty="0"/>
              <a:t>и количество товара, стоимость единицы товара.</a:t>
            </a:r>
          </a:p>
          <a:p>
            <a:r>
              <a:rPr lang="ky-KG" dirty="0">
                <a:solidFill>
                  <a:srgbClr val="0070C0"/>
                </a:solidFill>
              </a:rPr>
              <a:t>2. Требования к:</a:t>
            </a:r>
          </a:p>
          <a:p>
            <a:r>
              <a:rPr lang="ky-KG" b="1" i="1" dirty="0"/>
              <a:t>- качеству;</a:t>
            </a:r>
          </a:p>
          <a:p>
            <a:r>
              <a:rPr lang="ky-KG" b="1" i="1" dirty="0"/>
              <a:t> -техническим характеристикам товара;</a:t>
            </a:r>
          </a:p>
          <a:p>
            <a:r>
              <a:rPr lang="ky-KG" b="1" i="1" dirty="0"/>
              <a:t>- безопасности;</a:t>
            </a:r>
          </a:p>
          <a:p>
            <a:r>
              <a:rPr lang="ky-KG" b="1" i="1" dirty="0"/>
              <a:t> -потребительским свойствам;</a:t>
            </a:r>
          </a:p>
          <a:p>
            <a:r>
              <a:rPr lang="ky-KG" b="1" i="1" dirty="0"/>
              <a:t>- размерам;</a:t>
            </a:r>
          </a:p>
          <a:p>
            <a:r>
              <a:rPr lang="ky-KG" b="1" i="1" dirty="0"/>
              <a:t>- упаковке;</a:t>
            </a:r>
          </a:p>
          <a:p>
            <a:r>
              <a:rPr lang="ky-KG" b="1" i="1" dirty="0"/>
              <a:t>- отгрузке товара;</a:t>
            </a:r>
          </a:p>
          <a:p>
            <a:r>
              <a:rPr lang="ky-KG" b="1" i="1" dirty="0"/>
              <a:t>-иные показатели.</a:t>
            </a:r>
            <a:endParaRPr lang="ru-RU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2132856"/>
            <a:ext cx="4041775" cy="504056"/>
          </a:xfrm>
        </p:spPr>
        <p:txBody>
          <a:bodyPr/>
          <a:lstStyle/>
          <a:p>
            <a:r>
              <a:rPr lang="ky-KG" dirty="0">
                <a:solidFill>
                  <a:srgbClr val="C00000"/>
                </a:solidFill>
              </a:rPr>
              <a:t>ГРАФИК</a:t>
            </a:r>
            <a:r>
              <a:rPr lang="ky-KG" dirty="0"/>
              <a:t> </a:t>
            </a:r>
            <a:r>
              <a:rPr lang="ky-KG" dirty="0">
                <a:solidFill>
                  <a:srgbClr val="C00000"/>
                </a:solidFill>
              </a:rPr>
              <a:t>ПОСТАВКИ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одержимое 3"/>
          <p:cNvSpPr>
            <a:spLocks noGrp="1"/>
          </p:cNvSpPr>
          <p:nvPr>
            <p:ph sz="quarter" idx="4"/>
          </p:nvPr>
        </p:nvSpPr>
        <p:spPr>
          <a:xfrm>
            <a:off x="4645026" y="2636912"/>
            <a:ext cx="4041775" cy="3489251"/>
          </a:xfrm>
        </p:spPr>
        <p:txBody>
          <a:bodyPr>
            <a:normAutofit/>
          </a:bodyPr>
          <a:lstStyle/>
          <a:p>
            <a:r>
              <a:rPr lang="ky-KG" sz="1900" dirty="0">
                <a:solidFill>
                  <a:srgbClr val="0070C0"/>
                </a:solidFill>
              </a:rPr>
              <a:t>1. Наименование </a:t>
            </a:r>
            <a:r>
              <a:rPr lang="ky-KG" sz="1900" b="1" i="1" dirty="0"/>
              <a:t>и количество товара, стоимость единицы товара.</a:t>
            </a:r>
          </a:p>
          <a:p>
            <a:r>
              <a:rPr lang="ky-KG" sz="1900" dirty="0">
                <a:solidFill>
                  <a:srgbClr val="0070C0"/>
                </a:solidFill>
              </a:rPr>
              <a:t>2. Место поставки товаров</a:t>
            </a:r>
            <a:endParaRPr lang="ru-RU" sz="1900" dirty="0">
              <a:solidFill>
                <a:srgbClr val="0070C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12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6"/>
            <p:cNvSpPr txBox="1"/>
            <p:nvPr/>
          </p:nvSpPr>
          <p:spPr>
            <a:xfrm>
              <a:off x="1331640" y="126353"/>
              <a:ext cx="6288360" cy="73724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14806" y="4648404"/>
            <a:ext cx="2902068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sz="4000" b="1" spc="0" dirty="0">
                <a:latin typeface="Verdana"/>
                <a:cs typeface="Verdana"/>
              </a:rPr>
              <a:t>СПАСИБО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0495" y="4648404"/>
            <a:ext cx="854632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sz="4000" b="1" spc="0" dirty="0">
                <a:latin typeface="Verdana"/>
                <a:cs typeface="Verdana"/>
              </a:rPr>
              <a:t>ЗА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15701" y="4648404"/>
            <a:ext cx="3625171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sz="4000" b="1" spc="0" dirty="0">
                <a:latin typeface="Verdana"/>
                <a:cs typeface="Verdana"/>
              </a:rPr>
              <a:t>ВНИМА</a:t>
            </a:r>
            <a:r>
              <a:rPr sz="4000" b="1" spc="9" dirty="0">
                <a:latin typeface="Verdana"/>
                <a:cs typeface="Verdana"/>
              </a:rPr>
              <a:t>Н</a:t>
            </a:r>
            <a:r>
              <a:rPr sz="4000" b="1" spc="0" dirty="0">
                <a:latin typeface="Verdana"/>
                <a:cs typeface="Verdana"/>
              </a:rPr>
              <a:t>ИЕ!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971601" y="5517232"/>
            <a:ext cx="4032447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lang="ky-KG" b="1" spc="0">
                <a:solidFill>
                  <a:srgbClr val="002060"/>
                </a:solidFill>
                <a:latin typeface="Verdana"/>
                <a:cs typeface="Verdana"/>
              </a:rPr>
              <a:t>С уважением,</a:t>
            </a:r>
            <a:endParaRPr lang="ky-KG" b="1" spc="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12700">
              <a:lnSpc>
                <a:spcPts val="4200"/>
              </a:lnSpc>
              <a:spcBef>
                <a:spcPts val="210"/>
              </a:spcBef>
            </a:pPr>
            <a:r>
              <a:rPr lang="ky-KG" b="1" dirty="0">
                <a:solidFill>
                  <a:srgbClr val="002060"/>
                </a:solidFill>
                <a:latin typeface="Verdana"/>
                <a:cs typeface="Verdana"/>
              </a:rPr>
              <a:t>ОРОЗАЛИЕВА ГУЛНАРА</a:t>
            </a:r>
            <a:endParaRPr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08112"/>
          </a:xfrm>
        </p:spPr>
        <p:txBody>
          <a:bodyPr>
            <a:normAutofit/>
          </a:bodyPr>
          <a:lstStyle/>
          <a:p>
            <a:r>
              <a:rPr lang="ky-KG" sz="2400" b="1" dirty="0">
                <a:solidFill>
                  <a:srgbClr val="0070C0"/>
                </a:solidFill>
              </a:rPr>
              <a:t>Нормативно-правовая база </a:t>
            </a:r>
            <a:br>
              <a:rPr lang="ky-KG" sz="2400" b="1" dirty="0">
                <a:solidFill>
                  <a:srgbClr val="0070C0"/>
                </a:solidFill>
              </a:rPr>
            </a:br>
            <a:r>
              <a:rPr lang="ky-KG" sz="2400" b="1" dirty="0">
                <a:solidFill>
                  <a:srgbClr val="0070C0"/>
                </a:solidFill>
              </a:rPr>
              <a:t>в сфере государственных закупок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024336"/>
          </a:xfrm>
        </p:spPr>
        <p:txBody>
          <a:bodyPr>
            <a:normAutofit/>
          </a:bodyPr>
          <a:lstStyle/>
          <a:p>
            <a:r>
              <a:rPr lang="ky-KG" sz="1800" b="1" dirty="0"/>
              <a:t>Закон Кыргызской Республики о государственных закупках (принят ЖК КР 18.02.2015 г., вступил в силу 04.05.2015 г.</a:t>
            </a:r>
          </a:p>
          <a:p>
            <a:r>
              <a:rPr lang="ru-RU" sz="1800" b="1" dirty="0"/>
              <a:t>Приказ Министерства финансов </a:t>
            </a:r>
            <a:r>
              <a:rPr lang="ru-RU" sz="1800" b="1" dirty="0" err="1"/>
              <a:t>Кыргызской</a:t>
            </a:r>
            <a:r>
              <a:rPr lang="ru-RU" sz="1800" b="1" dirty="0"/>
              <a:t> Республики от 14 октября 2015 года № 175-п</a:t>
            </a:r>
            <a:br>
              <a:rPr lang="ru-RU" sz="1800" b="1" dirty="0"/>
            </a:br>
            <a:r>
              <a:rPr lang="ru-RU" sz="1800" b="1" dirty="0"/>
              <a:t>Об утверждении нормативных правовых актов в сфере государственных закупок.</a:t>
            </a:r>
          </a:p>
          <a:p>
            <a:r>
              <a:rPr lang="ky-KG" sz="1800" b="1" dirty="0"/>
              <a:t>Постановление Правительства К</a:t>
            </a:r>
            <a:r>
              <a:rPr lang="ru-RU" sz="1800" b="1" dirty="0" err="1"/>
              <a:t>ыргызской</a:t>
            </a:r>
            <a:r>
              <a:rPr lang="ru-RU" sz="1800" b="1" dirty="0"/>
              <a:t> Республики от 16.01.2016 года №10  Об утверждении пороговых сумм при осуществлении закупок товаров, работ и услуг.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403648" y="235768"/>
              <a:ext cx="6576392" cy="65923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Autofit/>
          </a:bodyPr>
          <a:lstStyle/>
          <a:p>
            <a: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Приказом Минфина КР от 14 октября 2015 года № 175-п</a:t>
            </a:r>
            <a:b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 утверждении нормативных правовых актов</a:t>
            </a:r>
            <a:b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сфере государственных закупок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утверждены: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2" action="ppaction://hlinkfile"/>
              </a:rPr>
              <a:t>Положение</a:t>
            </a:r>
            <a:r>
              <a:rPr lang="ru-RU" sz="1800" dirty="0"/>
              <a:t> о правилах проведения электронных государственных закупок;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3" action="ppaction://hlinkfile"/>
              </a:rPr>
              <a:t>Методическая инструкция </a:t>
            </a:r>
            <a:r>
              <a:rPr lang="ru-RU" sz="1800" dirty="0"/>
              <a:t>на применение льгот внутренним поставщикам (подрядчикам);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4" action="ppaction://hlinkfile"/>
              </a:rPr>
              <a:t>Методическая инструкци</a:t>
            </a:r>
            <a:r>
              <a:rPr lang="ru-RU" sz="1800" dirty="0">
                <a:hlinkClick r:id="rId3" action="ppaction://hlinkfile"/>
              </a:rPr>
              <a:t>я </a:t>
            </a:r>
            <a:r>
              <a:rPr lang="ru-RU" sz="1800" dirty="0"/>
              <a:t>по оценке конкурсных заявок;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5" action="ppaction://hlinkfile"/>
              </a:rPr>
              <a:t>Положение</a:t>
            </a:r>
            <a:r>
              <a:rPr lang="ru-RU" sz="1800" dirty="0"/>
              <a:t> о применении рамочного соглашения;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6" action="ppaction://hlinkfile"/>
              </a:rPr>
              <a:t>Положение</a:t>
            </a:r>
            <a:r>
              <a:rPr lang="ru-RU" sz="1800" dirty="0"/>
              <a:t> о порядке работы независимой межведомственной комиссии по рассмотрению жалоб на действия или бездействия закупающих организаций и включение в Базу данных ненадежных поставщиков (подрядчиков) в ходе проведения государственных закупок;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7" action="ppaction://hlinkfile"/>
              </a:rPr>
              <a:t>Стандартная конкурсная документаци</a:t>
            </a:r>
            <a:r>
              <a:rPr lang="ru-RU" sz="1800" dirty="0">
                <a:hlinkClick r:id="rId3" action="ppaction://hlinkfile"/>
              </a:rPr>
              <a:t>я </a:t>
            </a:r>
            <a:r>
              <a:rPr lang="ru-RU" sz="1800" dirty="0"/>
              <a:t>на закупку товаров одноэтапным, двухэтапным, упрощенным методами и методом на понижение цены;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8" action="ppaction://hlinkfile"/>
              </a:rPr>
              <a:t>Стандартная конкурсная документаци</a:t>
            </a:r>
            <a:r>
              <a:rPr lang="ru-RU" sz="1800" dirty="0">
                <a:hlinkClick r:id="rId3" action="ppaction://hlinkfile"/>
              </a:rPr>
              <a:t>я </a:t>
            </a:r>
            <a:r>
              <a:rPr lang="ru-RU" sz="1800" dirty="0"/>
              <a:t>на закупку работ одноэтапным, двухэтапным, упрощенным методами;</a:t>
            </a:r>
          </a:p>
          <a:p>
            <a:r>
              <a:rPr lang="ru-RU" sz="1800" dirty="0"/>
              <a:t>- </a:t>
            </a:r>
            <a:r>
              <a:rPr lang="ru-RU" sz="1800" dirty="0">
                <a:hlinkClick r:id="rId9" action="ppaction://hlinkfile"/>
              </a:rPr>
              <a:t>Стандартная конкурсная документаци</a:t>
            </a:r>
            <a:r>
              <a:rPr lang="ru-RU" sz="1800" dirty="0">
                <a:hlinkClick r:id="rId3" action="ppaction://hlinkfile"/>
              </a:rPr>
              <a:t>я </a:t>
            </a:r>
            <a:r>
              <a:rPr lang="ru-RU" sz="1800" dirty="0"/>
              <a:t>на закупку услуг одноэтапным, двухэтапным, упрощенным методами и методом на понижение цены.</a:t>
            </a:r>
          </a:p>
          <a:p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827584" y="204362"/>
              <a:ext cx="6792416" cy="65923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>
            <a:normAutofit fontScale="90000"/>
          </a:bodyPr>
          <a:lstStyle/>
          <a:p>
            <a:br>
              <a:rPr lang="ky-KG" sz="2200" dirty="0">
                <a:solidFill>
                  <a:srgbClr val="FF0000"/>
                </a:solidFill>
              </a:rPr>
            </a:br>
            <a:r>
              <a:rPr lang="ky-KG" sz="2200" b="1" dirty="0">
                <a:solidFill>
                  <a:srgbClr val="FF0000"/>
                </a:solidFill>
              </a:rPr>
              <a:t> </a:t>
            </a:r>
            <a:r>
              <a:rPr lang="ky-KG" sz="2200" b="1" dirty="0">
                <a:solidFill>
                  <a:srgbClr val="7030A0"/>
                </a:solidFill>
              </a:rPr>
              <a:t>Требования к качеству закупаемых товаров для школьного питания</a:t>
            </a:r>
            <a:br>
              <a:rPr lang="ky-KG" sz="2200" b="1" dirty="0">
                <a:solidFill>
                  <a:srgbClr val="7030A0"/>
                </a:solidFill>
              </a:rPr>
            </a:b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y-KG" sz="2000" dirty="0">
                <a:solidFill>
                  <a:srgbClr val="C00000"/>
                </a:solidFill>
              </a:rPr>
              <a:t>Качество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ky-KG" sz="2000" dirty="0"/>
              <a:t>–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это совокупность свойств продукции, призванных удовлетворять потребность в соответствии с назначением продукции.</a:t>
            </a:r>
          </a:p>
          <a:p>
            <a:pPr>
              <a:buNone/>
            </a:pPr>
            <a:r>
              <a:rPr lang="ky-KG" sz="2000" dirty="0">
                <a:solidFill>
                  <a:srgbClr val="C00000"/>
                </a:solidFill>
              </a:rPr>
              <a:t>Безопасность продукции </a:t>
            </a:r>
            <a:r>
              <a:rPr lang="ky-KG" sz="2000" dirty="0"/>
              <a:t>– отсутствие недопустимого риска жизни и здоровью.</a:t>
            </a:r>
          </a:p>
          <a:p>
            <a:pPr>
              <a:buNone/>
            </a:pPr>
            <a:r>
              <a:rPr lang="ky-KG" sz="2000" dirty="0">
                <a:solidFill>
                  <a:schemeClr val="accent5">
                    <a:lumMod val="75000"/>
                  </a:schemeClr>
                </a:solidFill>
              </a:rPr>
              <a:t>Закон КР Об основах технического регулирования от 2004 г. ввел понятие </a:t>
            </a:r>
            <a:r>
              <a:rPr lang="ky-KG" sz="2000" dirty="0">
                <a:solidFill>
                  <a:srgbClr val="C00000"/>
                </a:solidFill>
              </a:rPr>
              <a:t>“технический регламент”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Технический регламент </a:t>
            </a:r>
            <a:r>
              <a:rPr lang="ru-RU" sz="2000" dirty="0"/>
              <a:t>– документ, устанавливающий обязательные для применения и исполнения требования к продукции и к связанным с ней процессами, производства, хранения, перевозки, реализации, утилизации, а также формы и процедуры оценки их соответствия установленным обязательным требованиям.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7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1403648" y="126353"/>
              <a:ext cx="6216352" cy="73724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842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ky-KG" sz="3600" dirty="0">
                <a:solidFill>
                  <a:srgbClr val="C00000"/>
                </a:solidFill>
              </a:rPr>
              <a:t>Технические регламенты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728192"/>
          </a:xfrm>
        </p:spPr>
        <p:txBody>
          <a:bodyPr>
            <a:normAutofit fontScale="55000" lnSpcReduction="20000"/>
          </a:bodyPr>
          <a:lstStyle/>
          <a:p>
            <a:r>
              <a:rPr lang="ky-KG" dirty="0"/>
              <a:t>О безопасности пищевой продукции.</a:t>
            </a:r>
          </a:p>
          <a:p>
            <a:r>
              <a:rPr lang="ru-RU" dirty="0"/>
              <a:t>О безопасности продуктов мукомольно-крупяной промышленности</a:t>
            </a:r>
            <a:endParaRPr lang="ky-KG" dirty="0"/>
          </a:p>
          <a:p>
            <a:r>
              <a:rPr lang="ky-KG" dirty="0"/>
              <a:t>О безопасности молока и молочной продукциию.</a:t>
            </a:r>
          </a:p>
          <a:p>
            <a:r>
              <a:rPr lang="ky-KG" dirty="0"/>
              <a:t>О безопасности мяса и мясной продукции.</a:t>
            </a:r>
          </a:p>
          <a:p>
            <a:r>
              <a:rPr lang="ky-KG" dirty="0"/>
              <a:t>О безопасности упаковки.</a:t>
            </a:r>
          </a:p>
          <a:p>
            <a:r>
              <a:rPr lang="ky-KG" dirty="0"/>
              <a:t>и другие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331640" y="126353"/>
              <a:ext cx="6288360" cy="73724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3933056"/>
            <a:ext cx="837165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Постановлением Правительства </a:t>
            </a:r>
            <a:r>
              <a:rPr lang="ru-RU" sz="2000" dirty="0" err="1">
                <a:solidFill>
                  <a:srgbClr val="002060"/>
                </a:solidFill>
              </a:rPr>
              <a:t>Кыргызской</a:t>
            </a:r>
            <a:r>
              <a:rPr lang="ru-RU" sz="2000" dirty="0">
                <a:solidFill>
                  <a:srgbClr val="002060"/>
                </a:solidFill>
              </a:rPr>
              <a:t> Республики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от 30 декабря 2005 года № 639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«Об обязательном подтверждении соответствия продукции» утвержден 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Перечень продукции, подлежащей обязательному подтверждению соответствия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863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ky-KG" sz="3600" dirty="0">
                <a:solidFill>
                  <a:srgbClr val="C00000"/>
                </a:solidFill>
              </a:rPr>
              <a:t>Технические регламенты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728192"/>
          </a:xfrm>
        </p:spPr>
        <p:txBody>
          <a:bodyPr>
            <a:normAutofit fontScale="55000" lnSpcReduction="20000"/>
          </a:bodyPr>
          <a:lstStyle/>
          <a:p>
            <a:r>
              <a:rPr lang="ky-KG" dirty="0"/>
              <a:t>О безопасности пищевой продукции.</a:t>
            </a:r>
          </a:p>
          <a:p>
            <a:r>
              <a:rPr lang="ru-RU" dirty="0"/>
              <a:t>О безопасности продуктов мукомольно-крупяной промышленности</a:t>
            </a:r>
            <a:endParaRPr lang="ky-KG" dirty="0"/>
          </a:p>
          <a:p>
            <a:r>
              <a:rPr lang="ky-KG" dirty="0"/>
              <a:t>О безопасности молока и молочной продукциию.</a:t>
            </a:r>
          </a:p>
          <a:p>
            <a:r>
              <a:rPr lang="ky-KG" dirty="0"/>
              <a:t>О безопасности мяса и мясной продукции.</a:t>
            </a:r>
          </a:p>
          <a:p>
            <a:r>
              <a:rPr lang="ky-KG" dirty="0"/>
              <a:t>О безопасности упаковки.</a:t>
            </a:r>
          </a:p>
          <a:p>
            <a:r>
              <a:rPr lang="ky-KG" dirty="0"/>
              <a:t>и другие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331640" y="126353"/>
              <a:ext cx="6288360" cy="73724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3933056"/>
            <a:ext cx="837165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Постановлением Правительства </a:t>
            </a:r>
            <a:r>
              <a:rPr lang="ru-RU" sz="2000" dirty="0" err="1">
                <a:solidFill>
                  <a:srgbClr val="002060"/>
                </a:solidFill>
              </a:rPr>
              <a:t>Кыргызской</a:t>
            </a:r>
            <a:r>
              <a:rPr lang="ru-RU" sz="2000" dirty="0">
                <a:solidFill>
                  <a:srgbClr val="002060"/>
                </a:solidFill>
              </a:rPr>
              <a:t> Республики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от 30 декабря 2005 года № 639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«Об обязательном подтверждении соответствия продукции» утвержден 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Перечень продукции, подлежащей обязательному подтверждению соответствия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31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80120"/>
          </a:xfrm>
        </p:spPr>
        <p:txBody>
          <a:bodyPr>
            <a:normAutofit/>
          </a:bodyPr>
          <a:lstStyle/>
          <a:p>
            <a:r>
              <a:rPr lang="ky-KG" sz="2800" b="1" dirty="0">
                <a:solidFill>
                  <a:srgbClr val="C00000"/>
                </a:solidFill>
              </a:rPr>
              <a:t>Документы </a:t>
            </a:r>
            <a:r>
              <a:rPr lang="ru-RU" sz="2800" b="1" dirty="0">
                <a:solidFill>
                  <a:srgbClr val="C00000"/>
                </a:solidFill>
              </a:rPr>
              <a:t>подтверждающие качество и безопасность Товара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1" y="2132856"/>
            <a:ext cx="4040188" cy="720079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декларация о соответствии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1" y="2852935"/>
            <a:ext cx="4040188" cy="3273227"/>
          </a:xfrm>
        </p:spPr>
        <p:txBody>
          <a:bodyPr>
            <a:normAutofit fontScale="92500"/>
          </a:bodyPr>
          <a:lstStyle/>
          <a:p>
            <a:r>
              <a:rPr lang="ru-RU" dirty="0"/>
              <a:t>- документ, которым изготовитель (официальный представитель иностранного изготовителя, продавец) удостоверяет, что выпускаемая им в обращение продукция соответствует требованиям технических регламентов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6" y="2204864"/>
            <a:ext cx="4041775" cy="648071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сертификат соответствия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6" y="2852936"/>
            <a:ext cx="4041775" cy="3273227"/>
          </a:xfrm>
        </p:spPr>
        <p:txBody>
          <a:bodyPr>
            <a:normAutofit/>
          </a:bodyPr>
          <a:lstStyle/>
          <a:p>
            <a:r>
              <a:rPr lang="ru-RU" sz="2200" dirty="0"/>
              <a:t>- документ, удостоверяющий, что продукция соответствуют установленным требованиям технических регламентов, положениям стандартов, сводам правил или условиям договора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11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6"/>
            <p:cNvSpPr txBox="1"/>
            <p:nvPr/>
          </p:nvSpPr>
          <p:spPr>
            <a:xfrm>
              <a:off x="1043608" y="204362"/>
              <a:ext cx="6576392" cy="65923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124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>
            <a:normAutofit fontScale="90000"/>
          </a:bodyPr>
          <a:lstStyle/>
          <a:p>
            <a:br>
              <a:rPr lang="ru-RU" sz="2200" b="1" cap="all" dirty="0">
                <a:solidFill>
                  <a:srgbClr val="C00000"/>
                </a:solidFill>
              </a:rPr>
            </a:br>
            <a:br>
              <a:rPr lang="ru-RU" sz="2200" b="1" cap="all" dirty="0">
                <a:solidFill>
                  <a:srgbClr val="C00000"/>
                </a:solidFill>
              </a:rPr>
            </a:br>
            <a:r>
              <a:rPr lang="ru-RU" sz="2200" b="1" cap="all" dirty="0">
                <a:solidFill>
                  <a:srgbClr val="C00000"/>
                </a:solidFill>
              </a:rPr>
              <a:t>Кодекс </a:t>
            </a:r>
            <a:r>
              <a:rPr lang="ru-RU" sz="2200" b="1" cap="all" dirty="0" err="1">
                <a:solidFill>
                  <a:srgbClr val="C00000"/>
                </a:solidFill>
              </a:rPr>
              <a:t>Кыргызской</a:t>
            </a:r>
            <a:r>
              <a:rPr lang="ru-RU" sz="2200" b="1" cap="all" dirty="0">
                <a:solidFill>
                  <a:srgbClr val="C00000"/>
                </a:solidFill>
              </a:rPr>
              <a:t> Республики </a:t>
            </a:r>
            <a:br>
              <a:rPr lang="ru-RU" sz="2200" b="1" cap="all" dirty="0">
                <a:solidFill>
                  <a:srgbClr val="C00000"/>
                </a:solidFill>
              </a:rPr>
            </a:br>
            <a:r>
              <a:rPr lang="ru-RU" sz="2200" b="1" cap="all" dirty="0">
                <a:solidFill>
                  <a:srgbClr val="C00000"/>
                </a:solidFill>
              </a:rPr>
              <a:t>об административной ответственности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dirty="0"/>
              <a:t>Статья 286.</a:t>
            </a:r>
            <a:r>
              <a:rPr lang="ru-RU" sz="1800" dirty="0"/>
              <a:t> </a:t>
            </a:r>
            <a:r>
              <a:rPr lang="ru-RU" sz="1800" b="1" dirty="0"/>
              <a:t>Реализация продовольственных товаров с нарушением технических регламентов либо без документов, подтверждающих безопасность для жизни и здоровья потребителей</a:t>
            </a:r>
          </a:p>
          <a:p>
            <a:pPr>
              <a:buNone/>
            </a:pPr>
            <a:r>
              <a:rPr lang="ru-RU" sz="1800" b="1" dirty="0">
                <a:solidFill>
                  <a:srgbClr val="0070C0"/>
                </a:solidFill>
              </a:rPr>
              <a:t>Административный штраф:</a:t>
            </a:r>
          </a:p>
          <a:p>
            <a:pPr>
              <a:buNone/>
            </a:pPr>
            <a:r>
              <a:rPr lang="ru-RU" sz="1800" dirty="0">
                <a:solidFill>
                  <a:srgbClr val="0070C0"/>
                </a:solidFill>
              </a:rPr>
              <a:t>- на граждан - </a:t>
            </a:r>
            <a:r>
              <a:rPr lang="ru-RU" sz="1800" dirty="0">
                <a:solidFill>
                  <a:srgbClr val="C00000"/>
                </a:solidFill>
              </a:rPr>
              <a:t>от пяти до десяти</a:t>
            </a:r>
            <a:r>
              <a:rPr lang="ru-RU" sz="1800" dirty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sz="1800" dirty="0">
                <a:solidFill>
                  <a:srgbClr val="0070C0"/>
                </a:solidFill>
              </a:rPr>
              <a:t>- на должностных лиц - </a:t>
            </a:r>
            <a:r>
              <a:rPr lang="ru-RU" sz="1800" dirty="0">
                <a:solidFill>
                  <a:srgbClr val="C00000"/>
                </a:solidFill>
              </a:rPr>
              <a:t>от пятидесяти до ста </a:t>
            </a:r>
            <a:r>
              <a:rPr lang="ru-RU" sz="1800" dirty="0">
                <a:solidFill>
                  <a:srgbClr val="0070C0"/>
                </a:solidFill>
              </a:rPr>
              <a:t>расчетных показателей с приостановлением деятельности до устранения нарушений.</a:t>
            </a:r>
          </a:p>
          <a:p>
            <a:pPr>
              <a:buNone/>
            </a:pPr>
            <a:r>
              <a:rPr lang="ru-RU" sz="1800" b="1" dirty="0"/>
              <a:t>Статья 287.</a:t>
            </a:r>
            <a:r>
              <a:rPr lang="ru-RU" sz="1800" dirty="0"/>
              <a:t> </a:t>
            </a:r>
            <a:r>
              <a:rPr lang="ru-RU" sz="1800" b="1" dirty="0"/>
              <a:t>Производство, поставка, реализация продукции, не соответствующей обязательным требованиям технических регламентов, реализация продукции, подлежащей обязательному подтверждению соответствия, без подтверждения ее соответствия (без сертификата соответствия или декларации о соответствии)</a:t>
            </a:r>
            <a:r>
              <a:rPr lang="ru-RU" sz="1800" dirty="0"/>
              <a:t>-,</a:t>
            </a:r>
          </a:p>
          <a:p>
            <a:pPr>
              <a:buNone/>
            </a:pPr>
            <a:r>
              <a:rPr lang="ru-RU" sz="1800" b="1" dirty="0">
                <a:solidFill>
                  <a:srgbClr val="0070C0"/>
                </a:solidFill>
              </a:rPr>
              <a:t>Административный штраф:</a:t>
            </a:r>
          </a:p>
          <a:p>
            <a:pPr>
              <a:buNone/>
            </a:pPr>
            <a:r>
              <a:rPr lang="ru-RU" sz="1800" dirty="0">
                <a:solidFill>
                  <a:srgbClr val="0070C0"/>
                </a:solidFill>
              </a:rPr>
              <a:t> - на граждан - </a:t>
            </a:r>
            <a:r>
              <a:rPr lang="ru-RU" sz="1800" dirty="0"/>
              <a:t>от двух до пяти</a:t>
            </a:r>
            <a:r>
              <a:rPr lang="ru-RU" sz="1800" dirty="0">
                <a:solidFill>
                  <a:srgbClr val="C00000"/>
                </a:solidFill>
              </a:rPr>
              <a:t>,</a:t>
            </a:r>
          </a:p>
          <a:p>
            <a:pPr>
              <a:buNone/>
            </a:pPr>
            <a:r>
              <a:rPr lang="ru-RU" sz="1800" dirty="0">
                <a:solidFill>
                  <a:srgbClr val="0070C0"/>
                </a:solidFill>
              </a:rPr>
              <a:t> - на должностных лиц - </a:t>
            </a:r>
            <a:r>
              <a:rPr lang="ru-RU" sz="1800" dirty="0"/>
              <a:t>от двадцати до пятидесяти </a:t>
            </a:r>
            <a:r>
              <a:rPr lang="ru-RU" sz="1800" dirty="0">
                <a:solidFill>
                  <a:srgbClr val="0070C0"/>
                </a:solidFill>
              </a:rPr>
              <a:t>расчетных показателей.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115616" y="204362"/>
              <a:ext cx="6504384" cy="65923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43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80120"/>
          </a:xfrm>
        </p:spPr>
        <p:txBody>
          <a:bodyPr>
            <a:normAutofit/>
          </a:bodyPr>
          <a:lstStyle/>
          <a:p>
            <a:r>
              <a:rPr lang="ky-K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Организация и проведение государственных закупок в   электронном формате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rmAutofit/>
          </a:bodyPr>
          <a:lstStyle/>
          <a:p>
            <a:r>
              <a:rPr lang="ky-KG" sz="1800" dirty="0"/>
              <a:t>1. Регистрация школы как закупающей организации.</a:t>
            </a:r>
          </a:p>
          <a:p>
            <a:r>
              <a:rPr lang="ky-KG" sz="1800" dirty="0"/>
              <a:t>2. Формирование и публикация годового плана государственных закупок.</a:t>
            </a:r>
          </a:p>
          <a:p>
            <a:r>
              <a:rPr lang="ky-KG" sz="1800" dirty="0"/>
              <a:t>3. Утверждение состава конкурсной комиссии приказом директора.</a:t>
            </a:r>
          </a:p>
          <a:p>
            <a:r>
              <a:rPr lang="ky-KG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Разработка и утверждение конкурсной документации.</a:t>
            </a:r>
          </a:p>
          <a:p>
            <a:r>
              <a:rPr lang="ky-KG" sz="1800" dirty="0"/>
              <a:t>5. Разъяснение школой положений в конкурсной документации поставщикам.</a:t>
            </a:r>
          </a:p>
          <a:p>
            <a:r>
              <a:rPr lang="ky-KG" sz="1800" dirty="0"/>
              <a:t>6. Формирование конкурсной заявки поставщиками.</a:t>
            </a:r>
          </a:p>
          <a:p>
            <a:r>
              <a:rPr lang="ky-KG" sz="1800" dirty="0"/>
              <a:t>7. Подача конкурсной заявки поставщиками.</a:t>
            </a:r>
          </a:p>
          <a:p>
            <a:r>
              <a:rPr lang="ky-KG" sz="1800" dirty="0"/>
              <a:t>8. Вскрытие конкурсных заявок участников конкурса школой и публикация протокола вскрытия конкурсных заявок. </a:t>
            </a:r>
          </a:p>
          <a:p>
            <a:r>
              <a:rPr lang="ky-KG" sz="1800" dirty="0"/>
              <a:t>9. Оценка и сопоставление конкурсных заявок конкурсной комиссией  и определение победителя.</a:t>
            </a:r>
          </a:p>
          <a:p>
            <a:r>
              <a:rPr lang="ky-KG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Заключение договора.</a:t>
            </a:r>
            <a:endParaRPr lang="ru-RU" sz="1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914399"/>
            <a:chOff x="0" y="1"/>
            <a:chExt cx="9144000" cy="990599"/>
          </a:xfrm>
        </p:grpSpPr>
        <p:sp>
          <p:nvSpPr>
            <p:cNvPr id="6" name="object 8"/>
            <p:cNvSpPr/>
            <p:nvPr/>
          </p:nvSpPr>
          <p:spPr>
            <a:xfrm>
              <a:off x="0" y="1"/>
              <a:ext cx="9144000" cy="990599"/>
            </a:xfrm>
            <a:custGeom>
              <a:avLst/>
              <a:gdLst/>
              <a:ahLst/>
              <a:cxnLst/>
              <a:rect l="l" t="t" r="r" b="b"/>
              <a:pathLst>
                <a:path w="9144000" h="1341501">
                  <a:moveTo>
                    <a:pt x="0" y="1341501"/>
                  </a:moveTo>
                  <a:lnTo>
                    <a:pt x="9144000" y="134150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34150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6"/>
            <p:cNvSpPr txBox="1"/>
            <p:nvPr/>
          </p:nvSpPr>
          <p:spPr>
            <a:xfrm>
              <a:off x="1043608" y="126353"/>
              <a:ext cx="6576392" cy="73724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ru-RU" sz="1600" b="1" i="1" cap="all" dirty="0"/>
                <a:t>Требования  безопасности при проведении закупок для общеобразовательных организаций</a:t>
              </a:r>
              <a:endParaRPr lang="ru-RU" sz="16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1467</Words>
  <Application>Microsoft Office PowerPoint</Application>
  <PresentationFormat>Экран (4:3)</PresentationFormat>
  <Paragraphs>272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Sitka Small</vt:lpstr>
      <vt:lpstr>Times New Roman</vt:lpstr>
      <vt:lpstr>Verdana</vt:lpstr>
      <vt:lpstr>Wingdings</vt:lpstr>
      <vt:lpstr>Тема Office</vt:lpstr>
      <vt:lpstr>Презентация PowerPoint</vt:lpstr>
      <vt:lpstr>Нормативно-правовая база  в сфере государственных закупок</vt:lpstr>
      <vt:lpstr>Приказом Минфина КР от 14 октября 2015 года № 175-п Об утверждении нормативных правовых актов  в сфере государственных закупок</vt:lpstr>
      <vt:lpstr>  Требования к качеству закупаемых товаров для школьного питания </vt:lpstr>
      <vt:lpstr>Технические регламенты </vt:lpstr>
      <vt:lpstr>Технические регламенты </vt:lpstr>
      <vt:lpstr>Документы подтверждающие качество и безопасность Товара</vt:lpstr>
      <vt:lpstr>  Кодекс Кыргызской Республики  об административной ответственности  </vt:lpstr>
      <vt:lpstr>Организация и проведение государственных закупок в   электронном формате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Обязательные реквизиты договора</vt:lpstr>
      <vt:lpstr>Приложения к договору  поставки продуктов питания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Gul</dc:creator>
  <cp:lastModifiedBy>Dondukov Maksim</cp:lastModifiedBy>
  <cp:revision>171</cp:revision>
  <dcterms:created xsi:type="dcterms:W3CDTF">2016-06-21T09:04:58Z</dcterms:created>
  <dcterms:modified xsi:type="dcterms:W3CDTF">2018-10-22T08:48:51Z</dcterms:modified>
</cp:coreProperties>
</file>