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8"/>
  </p:notesMasterIdLst>
  <p:sldIdLst>
    <p:sldId id="256" r:id="rId2"/>
    <p:sldId id="274" r:id="rId3"/>
    <p:sldId id="257" r:id="rId4"/>
    <p:sldId id="287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5" r:id="rId15"/>
    <p:sldId id="273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AC654-8F5B-47A1-B3D3-F09A585870A6}" v="1" dt="2018-10-22T08:53:08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1" autoAdjust="0"/>
  </p:normalViewPr>
  <p:slideViewPr>
    <p:cSldViewPr>
      <p:cViewPr varScale="1">
        <p:scale>
          <a:sx n="83" d="100"/>
          <a:sy n="83" d="100"/>
        </p:scale>
        <p:origin x="13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-52"/>
              </a:defRPr>
            </a:lvl1pPr>
          </a:lstStyle>
          <a:p>
            <a:pPr>
              <a:defRPr/>
            </a:pPr>
            <a:fld id="{17A9AC10-C62C-438E-8187-91D7A80C7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83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ACED3-54DD-4CDB-9A49-6184AD51B164}" type="slidenum">
              <a:rPr lang="ru-RU">
                <a:latin typeface="Times New Roman" pitchFamily="18" charset="0"/>
              </a:rPr>
              <a:pPr/>
              <a:t>3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-52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-52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3B01-1F93-4B9B-85FB-ACD00F630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DCDC-8657-4A09-AD8F-CBA133EF3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1474-2AB1-4A95-8970-BA7186A4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58D6-B363-4747-9B9D-0DAF21645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-52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F92C-D424-41AE-A8A6-1D6FB4EB9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7596-FC39-47CE-829D-7FB852F7C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6779-6008-4941-8851-5BA78C6BB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746F-20C4-466A-AB35-23DAF7DFA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3902-3950-462D-B5F6-5457C0397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7BE7-DB7A-430F-842C-849B1978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088F-D20F-4D92-A06F-85454D766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-52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-52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Times New Roman" pitchFamily="18" charset="-52"/>
              </a:defRPr>
            </a:lvl1pPr>
          </a:lstStyle>
          <a:p>
            <a:pPr>
              <a:defRPr/>
            </a:pPr>
            <a:fld id="{8040587E-C50A-4165-A5D3-EA3AB72BF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79" r:id="rId2"/>
    <p:sldLayoutId id="2147483686" r:id="rId3"/>
    <p:sldLayoutId id="2147483680" r:id="rId4"/>
    <p:sldLayoutId id="2147483687" r:id="rId5"/>
    <p:sldLayoutId id="2147483681" r:id="rId6"/>
    <p:sldLayoutId id="2147483682" r:id="rId7"/>
    <p:sldLayoutId id="2147483688" r:id="rId8"/>
    <p:sldLayoutId id="2147483689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bd.minjust.gov.kg/act/view/ru-ru/202305?cl=ru-ru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500">
                <a:latin typeface="Franklin Gothic Medium" pitchFamily="34" charset="0"/>
                <a:ea typeface="Verdana" pitchFamily="34" charset="0"/>
                <a:cs typeface="Verdana" pitchFamily="34" charset="0"/>
                <a:sym typeface="Roboto Slab" charset="0"/>
              </a:rPr>
            </a:br>
            <a:br>
              <a:rPr lang="ru-RU" sz="2500">
                <a:latin typeface="Franklin Gothic Medium" pitchFamily="34" charset="0"/>
                <a:ea typeface="Verdana" pitchFamily="34" charset="0"/>
                <a:cs typeface="Verdana" pitchFamily="34" charset="0"/>
                <a:sym typeface="Roboto Slab" charset="0"/>
              </a:rPr>
            </a:br>
            <a:br>
              <a:rPr lang="ru-RU" sz="2500">
                <a:latin typeface="Franklin Gothic Medium" pitchFamily="34" charset="0"/>
                <a:ea typeface="Verdana" pitchFamily="34" charset="0"/>
                <a:cs typeface="Verdana" pitchFamily="34" charset="0"/>
                <a:sym typeface="Roboto Slab" charset="0"/>
              </a:rPr>
            </a:br>
            <a:r>
              <a:rPr lang="ru-RU" sz="2500">
                <a:latin typeface="Franklin Gothic Medium" pitchFamily="34" charset="0"/>
                <a:ea typeface="Verdana" pitchFamily="34" charset="0"/>
                <a:cs typeface="Verdana" pitchFamily="34" charset="0"/>
                <a:sym typeface="Roboto Slab" charset="0"/>
              </a:rPr>
              <a:t>Министерство чрезвычайных </a:t>
            </a:r>
            <a:br>
              <a:rPr lang="en-US" sz="2500">
                <a:latin typeface="Franklin Gothic Medium" pitchFamily="34" charset="0"/>
                <a:ea typeface="Verdana" pitchFamily="34" charset="0"/>
                <a:cs typeface="Verdana" pitchFamily="34" charset="0"/>
                <a:sym typeface="Roboto Slab" charset="0"/>
              </a:rPr>
            </a:br>
            <a:r>
              <a:rPr lang="ru-RU" sz="2500">
                <a:latin typeface="Franklin Gothic Medium" pitchFamily="34" charset="0"/>
                <a:ea typeface="Verdana" pitchFamily="34" charset="0"/>
                <a:cs typeface="Verdana" pitchFamily="34" charset="0"/>
                <a:sym typeface="Roboto Slab" charset="0"/>
              </a:rPr>
              <a:t>ситуаций Кыргызской Республики</a:t>
            </a:r>
            <a:br>
              <a:rPr lang="en-US" sz="2500">
                <a:solidFill>
                  <a:schemeClr val="tx2"/>
                </a:solidFill>
                <a:latin typeface="Franklin Gothic Medium" pitchFamily="34" charset="0"/>
                <a:ea typeface="Verdana" pitchFamily="34" charset="0"/>
                <a:cs typeface="Verdana" pitchFamily="34" charset="0"/>
                <a:sym typeface="Roboto Slab" charset="0"/>
              </a:rPr>
            </a:br>
            <a:br>
              <a:rPr lang="en-US" sz="2500">
                <a:solidFill>
                  <a:schemeClr val="tx2"/>
                </a:solidFill>
                <a:latin typeface="Franklin Gothic Medium" pitchFamily="34" charset="0"/>
                <a:ea typeface="Verdana" pitchFamily="34" charset="0"/>
                <a:cs typeface="Verdana" pitchFamily="34" charset="0"/>
                <a:sym typeface="Roboto Slab" charset="0"/>
              </a:rPr>
            </a:br>
            <a:r>
              <a:rPr lang="ru-RU" sz="250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Центр подготовки и переподготовки</a:t>
            </a:r>
            <a:br>
              <a:rPr lang="ru-RU" sz="2500">
                <a:latin typeface="Franklin Gothic Medium" pitchFamily="34" charset="0"/>
                <a:ea typeface="Verdana" pitchFamily="34" charset="0"/>
                <a:cs typeface="Verdana" pitchFamily="34" charset="0"/>
              </a:rPr>
            </a:br>
            <a:r>
              <a:rPr lang="ru-RU" sz="2500">
                <a:latin typeface="Franklin Gothic Medium" pitchFamily="34" charset="0"/>
                <a:ea typeface="Verdana" pitchFamily="34" charset="0"/>
                <a:cs typeface="Verdana" pitchFamily="34" charset="0"/>
              </a:rPr>
              <a:t>специалистов Гражданской защиты </a:t>
            </a:r>
            <a:br>
              <a:rPr lang="en-US" sz="2500" b="1"/>
            </a:br>
            <a:br>
              <a:rPr lang="en-US" sz="2500" b="1"/>
            </a:br>
            <a:br>
              <a:rPr lang="en-US" sz="2500" b="1"/>
            </a:br>
            <a:r>
              <a:rPr lang="ru-RU" sz="2500" b="1"/>
              <a:t>Обеспечение безопасности образовательных организаций при чрезвычайных ситуациях</a:t>
            </a:r>
            <a:br>
              <a:rPr lang="ru-RU" sz="2500"/>
            </a:br>
            <a:br>
              <a:rPr lang="ru-RU" sz="2500"/>
            </a:br>
            <a:br>
              <a:rPr lang="ru-RU" sz="2500"/>
            </a:br>
            <a:br>
              <a:rPr lang="ru-RU" sz="2500"/>
            </a:br>
            <a:br>
              <a:rPr lang="ru-RU" sz="2500"/>
            </a:br>
            <a:br>
              <a:rPr lang="ru-RU" sz="2500"/>
            </a:br>
            <a:r>
              <a:rPr lang="ru-RU" sz="2500"/>
              <a:t>			          </a:t>
            </a:r>
            <a:r>
              <a:rPr lang="ru-RU" sz="1400"/>
              <a:t>Начальник кафедры «Безопасность 			                                    жизнедеятельности» ЦППС ГЗ при МЧС КР</a:t>
            </a:r>
            <a:br>
              <a:rPr lang="ru-RU" sz="1400"/>
            </a:br>
            <a:r>
              <a:rPr lang="ru-RU" sz="1400"/>
              <a:t>                                        капитан Ногойбаев Ч.У.</a:t>
            </a:r>
            <a:br>
              <a:rPr lang="ru-RU" sz="1600"/>
            </a:br>
            <a:endParaRPr lang="ru-RU" sz="2200"/>
          </a:p>
        </p:txBody>
      </p:sp>
      <p:pic>
        <p:nvPicPr>
          <p:cNvPr id="7171" name="Picture 16" descr="D:\Astra Akun\sertificate\mchs.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88913"/>
            <a:ext cx="10683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CHS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" y="188913"/>
            <a:ext cx="1128713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92275" y="333375"/>
            <a:ext cx="6057900" cy="993775"/>
          </a:xfrm>
        </p:spPr>
        <p:txBody>
          <a:bodyPr/>
          <a:lstStyle/>
          <a:p>
            <a:pPr algn="ctr"/>
            <a:r>
              <a:rPr lang="ru-RU" sz="2200" b="1"/>
              <a:t>Охрана труда и техника безопасности</a:t>
            </a:r>
            <a:endParaRPr lang="ru-RU" sz="2200"/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179388" y="2060575"/>
            <a:ext cx="8785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	 На каждый учебный год в школе разрабатываются и обновляются:</a:t>
            </a:r>
          </a:p>
          <a:p>
            <a:r>
              <a:rPr lang="ru-RU" sz="2000"/>
              <a:t>а) планы, инструкции по охране труда;</a:t>
            </a:r>
          </a:p>
          <a:p>
            <a:r>
              <a:rPr lang="ru-RU" sz="2000"/>
              <a:t>б) приказы по охране труда:</a:t>
            </a:r>
          </a:p>
          <a:p>
            <a:r>
              <a:rPr lang="ru-RU" sz="2000"/>
              <a:t>«Об охране труда и соблюдении правил техники безопасности»; </a:t>
            </a:r>
          </a:p>
          <a:p>
            <a:r>
              <a:rPr lang="ru-RU" sz="2000"/>
              <a:t>«Об охране жизни и здоровья детей, усилении контроля за обучающимися в образовательных организациях;</a:t>
            </a:r>
          </a:p>
          <a:p>
            <a:r>
              <a:rPr lang="ru-RU" sz="2000"/>
              <a:t>«О назначении ответственных по охране труда»; </a:t>
            </a:r>
          </a:p>
          <a:p>
            <a:r>
              <a:rPr lang="ru-RU" sz="2000"/>
              <a:t> «Об организации работы по охране труда». </a:t>
            </a:r>
          </a:p>
          <a:p>
            <a:pPr algn="just"/>
            <a:endParaRPr lang="ru-RU" sz="2000"/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395288" y="1125538"/>
            <a:ext cx="84248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	Комплекс мер по обеспечению безопасных условий учебного процесса должны отвечать требованиям Закона Кыргызской Республики </a:t>
            </a:r>
            <a:r>
              <a:rPr lang="ru-RU" sz="2000" b="1"/>
              <a:t>от 1 августа 2003 года № 167 «Об охране труда»</a:t>
            </a:r>
            <a:endParaRPr lang="ru-RU" sz="2000"/>
          </a:p>
        </p:txBody>
      </p:sp>
      <p:pic>
        <p:nvPicPr>
          <p:cNvPr id="15365" name="Picture 4" descr="C:\Users\CPPS_GZ_MCHS_KR\Desktop\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724400"/>
            <a:ext cx="3594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Users\CPPS_GZ_MCHS_KR\Desktop\prikaz-ob-ytvergdenii-programmi-vvodnogo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276725"/>
            <a:ext cx="179228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763713" y="260350"/>
            <a:ext cx="6192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Взаимодействие с правоохранительными органами</a:t>
            </a:r>
            <a:endParaRPr lang="ru-RU" sz="2200"/>
          </a:p>
        </p:txBody>
      </p:sp>
      <p:pic>
        <p:nvPicPr>
          <p:cNvPr id="16387" name="Picture 2" descr="C:\Users\CPPS_GZ_MCHS_KR\Desktop\503282.0a07f064fa1040ef4965b4b181c21e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457041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CPPS_GZ_MCHS_KR\Desktop\1039006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44675"/>
            <a:ext cx="4356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763713" y="260350"/>
            <a:ext cx="6192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Мероприятие по Гражданской защите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850" y="836613"/>
            <a:ext cx="83153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800" b="1">
                <a:latin typeface="Franklin Gothic Medium" pitchFamily="34" charset="0"/>
                <a:cs typeface="Times New Roman" pitchFamily="18" charset="0"/>
              </a:rPr>
              <a:t>Организация гражданской защиты в общеобразовательном учреждении</a:t>
            </a:r>
            <a:endParaRPr lang="ru-RU" sz="1800">
              <a:latin typeface="Franklin Gothic Medium" pitchFamily="34" charset="0"/>
            </a:endParaRPr>
          </a:p>
          <a:p>
            <a:pPr algn="just"/>
            <a:r>
              <a:rPr lang="ru-RU" sz="1800">
                <a:latin typeface="Franklin Gothic Medium" pitchFamily="34" charset="0"/>
                <a:cs typeface="Times New Roman" pitchFamily="18" charset="0"/>
              </a:rPr>
              <a:t>Сегодня главными задачами организаций образования в области мероприятий по ГЗ являются:</a:t>
            </a:r>
            <a:endParaRPr lang="ru-RU" sz="1800">
              <a:latin typeface="Franklin Gothic Medium" pitchFamily="34" charset="0"/>
            </a:endParaRPr>
          </a:p>
          <a:p>
            <a:pPr algn="just">
              <a:buFontTx/>
              <a:buChar char="•"/>
            </a:pPr>
            <a:r>
              <a:rPr lang="ru-RU" sz="1800">
                <a:latin typeface="Franklin Gothic Medium" pitchFamily="34" charset="0"/>
                <a:cs typeface="Times New Roman" pitchFamily="18" charset="0"/>
              </a:rPr>
              <a:t>Обеспечение защиты самих обучающихся, а также руководства от опасных поражающих средств.</a:t>
            </a:r>
            <a:endParaRPr lang="ru-RU" sz="180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1800">
                <a:latin typeface="Franklin Gothic Medium" pitchFamily="34" charset="0"/>
                <a:cs typeface="Times New Roman" pitchFamily="18" charset="0"/>
              </a:rPr>
              <a:t>Обучение непосредственных учащихся и руководства методам защиты от различных опасностей, неизменно появляющихся при военном времени.</a:t>
            </a:r>
            <a:endParaRPr lang="ru-RU" sz="1800">
              <a:latin typeface="Franklin Gothic Medium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buFontTx/>
              <a:buChar char="•"/>
            </a:pPr>
            <a:r>
              <a:rPr lang="ru-RU" sz="1800">
                <a:latin typeface="Franklin Gothic Medium" pitchFamily="34" charset="0"/>
                <a:cs typeface="Times New Roman" pitchFamily="18" charset="0"/>
              </a:rPr>
              <a:t>Создание эффективной системы предупреждения обучающихся при возникновении опасности.</a:t>
            </a:r>
            <a:endParaRPr lang="ru-RU" sz="1800">
              <a:latin typeface="Franklin Gothic Medium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buFontTx/>
              <a:buChar char="•"/>
            </a:pPr>
            <a:r>
              <a:rPr lang="ru-RU" sz="1800">
                <a:latin typeface="Franklin Gothic Medium" pitchFamily="34" charset="0"/>
                <a:cs typeface="Times New Roman" pitchFamily="18" charset="0"/>
              </a:rPr>
              <a:t>Проведение эвакуации персонала в безопасные районы при начале военного конфликта.</a:t>
            </a:r>
            <a:endParaRPr lang="ru-RU" sz="1800">
              <a:latin typeface="Franklin Gothic Medium" pitchFamily="34" charset="0"/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23850" y="430213"/>
            <a:ext cx="856932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tabLst>
                <a:tab pos="7658100" algn="l"/>
                <a:tab pos="8001000" algn="l"/>
              </a:tabLst>
            </a:pPr>
            <a:r>
              <a:rPr lang="ru-RU" sz="2100">
                <a:solidFill>
                  <a:srgbClr val="F7DF56"/>
                </a:solidFill>
                <a:cs typeface="Times New Roman" pitchFamily="18" charset="0"/>
              </a:rPr>
              <a:t>- </a:t>
            </a:r>
            <a:r>
              <a:rPr lang="ru-RU" sz="2100" b="1">
                <a:solidFill>
                  <a:srgbClr val="F7DF56"/>
                </a:solidFill>
                <a:cs typeface="Times New Roman" pitchFamily="18" charset="0"/>
              </a:rPr>
              <a:t>для образовательных учреждений с численностью</a:t>
            </a:r>
            <a:r>
              <a:rPr lang="ru-RU" sz="2100">
                <a:solidFill>
                  <a:srgbClr val="F7DF56"/>
                </a:solidFill>
                <a:cs typeface="Times New Roman" pitchFamily="18" charset="0"/>
              </a:rPr>
              <a:t> педагогического и технического персонала </a:t>
            </a:r>
            <a:r>
              <a:rPr lang="ru-RU" sz="2100" b="1">
                <a:solidFill>
                  <a:srgbClr val="F7DF56"/>
                </a:solidFill>
                <a:cs typeface="Times New Roman" pitchFamily="18" charset="0"/>
              </a:rPr>
              <a:t>менее </a:t>
            </a:r>
            <a:r>
              <a:rPr lang="ru-RU" sz="2100" b="1" u="sng">
                <a:solidFill>
                  <a:srgbClr val="F7DF56"/>
                </a:solidFill>
                <a:cs typeface="Times New Roman" pitchFamily="18" charset="0"/>
              </a:rPr>
              <a:t>50 человек – 2 папки</a:t>
            </a:r>
            <a:r>
              <a:rPr lang="ru-RU" sz="2100">
                <a:solidFill>
                  <a:srgbClr val="F7DF56"/>
                </a:solidFill>
                <a:cs typeface="Times New Roman" pitchFamily="18" charset="0"/>
              </a:rPr>
              <a:t>:</a:t>
            </a:r>
            <a:endParaRPr lang="ru-RU" sz="2100">
              <a:solidFill>
                <a:srgbClr val="F7DF56"/>
              </a:solidFill>
            </a:endParaRPr>
          </a:p>
          <a:p>
            <a:pPr indent="450850">
              <a:tabLst>
                <a:tab pos="7658100" algn="l"/>
                <a:tab pos="8001000" algn="l"/>
              </a:tabLst>
            </a:pPr>
            <a:r>
              <a:rPr lang="ru-RU" sz="2000">
                <a:cs typeface="Times New Roman" pitchFamily="18" charset="0"/>
              </a:rPr>
              <a:t>* Папка № 1 – Законодательные и нормативные документы по гражданской защите (ГЗ);</a:t>
            </a:r>
            <a:endParaRPr lang="ru-RU" sz="2000"/>
          </a:p>
          <a:p>
            <a:pPr indent="450850">
              <a:tabLst>
                <a:tab pos="7658100" algn="l"/>
                <a:tab pos="8001000" algn="l"/>
              </a:tabLst>
            </a:pPr>
            <a:r>
              <a:rPr lang="ru-RU" sz="2000">
                <a:cs typeface="Times New Roman" pitchFamily="18" charset="0"/>
              </a:rPr>
              <a:t>* Папка № 2 - Инструкция по действиям персонала образовательного учреждения при угрозе и возникновении ЧС природного и техногенного характера и выполнения мероприятий гражданской защиты.</a:t>
            </a:r>
            <a:endParaRPr lang="ru-RU" sz="2000"/>
          </a:p>
          <a:p>
            <a:pPr indent="450850">
              <a:tabLst>
                <a:tab pos="7658100" algn="l"/>
                <a:tab pos="8001000" algn="l"/>
              </a:tabLst>
            </a:pPr>
            <a:endParaRPr lang="ru-RU" sz="2100">
              <a:solidFill>
                <a:srgbClr val="F7DF56"/>
              </a:solidFill>
              <a:cs typeface="Times New Roman" pitchFamily="18" charset="0"/>
            </a:endParaRPr>
          </a:p>
          <a:p>
            <a:pPr indent="450850">
              <a:tabLst>
                <a:tab pos="7658100" algn="l"/>
                <a:tab pos="8001000" algn="l"/>
              </a:tabLst>
            </a:pPr>
            <a:r>
              <a:rPr lang="ru-RU" sz="2100">
                <a:solidFill>
                  <a:srgbClr val="F7DF56"/>
                </a:solidFill>
                <a:cs typeface="Times New Roman" pitchFamily="18" charset="0"/>
              </a:rPr>
              <a:t>- </a:t>
            </a:r>
            <a:r>
              <a:rPr lang="ru-RU" sz="2100" b="1">
                <a:solidFill>
                  <a:srgbClr val="F7DF56"/>
                </a:solidFill>
                <a:cs typeface="Times New Roman" pitchFamily="18" charset="0"/>
              </a:rPr>
              <a:t>для образовательных учреждений с численностью</a:t>
            </a:r>
            <a:r>
              <a:rPr lang="ru-RU" sz="2100">
                <a:solidFill>
                  <a:srgbClr val="F7DF56"/>
                </a:solidFill>
                <a:cs typeface="Times New Roman" pitchFamily="18" charset="0"/>
              </a:rPr>
              <a:t> педагогического и технического персонала </a:t>
            </a:r>
            <a:r>
              <a:rPr lang="ru-RU" sz="2100" b="1">
                <a:solidFill>
                  <a:srgbClr val="F7DF56"/>
                </a:solidFill>
                <a:cs typeface="Times New Roman" pitchFamily="18" charset="0"/>
              </a:rPr>
              <a:t>от 50 до 200 человек и свыше 200 человек – 4 папки</a:t>
            </a:r>
            <a:r>
              <a:rPr lang="ru-RU" sz="2100">
                <a:solidFill>
                  <a:srgbClr val="F7DF56"/>
                </a:solidFill>
                <a:cs typeface="Times New Roman" pitchFamily="18" charset="0"/>
              </a:rPr>
              <a:t>:</a:t>
            </a:r>
            <a:endParaRPr lang="ru-RU" sz="2100">
              <a:solidFill>
                <a:srgbClr val="F7DF56"/>
              </a:solidFill>
            </a:endParaRPr>
          </a:p>
          <a:p>
            <a:pPr indent="450850">
              <a:tabLst>
                <a:tab pos="7658100" algn="l"/>
                <a:tab pos="8001000" algn="l"/>
              </a:tabLst>
            </a:pPr>
            <a:r>
              <a:rPr lang="ru-RU" sz="2000">
                <a:cs typeface="Times New Roman" pitchFamily="18" charset="0"/>
              </a:rPr>
              <a:t>* Папка №1 – Законодательные и нормативные документы по гражданской защите и защите от чрезвычайных ситуаций;</a:t>
            </a:r>
            <a:endParaRPr lang="ru-RU" sz="2000"/>
          </a:p>
          <a:p>
            <a:pPr indent="450850">
              <a:tabLst>
                <a:tab pos="7658100" algn="l"/>
                <a:tab pos="8001000" algn="l"/>
              </a:tabLst>
            </a:pPr>
            <a:r>
              <a:rPr lang="ru-RU" sz="2000">
                <a:cs typeface="Times New Roman" pitchFamily="18" charset="0"/>
              </a:rPr>
              <a:t>* Папка № 2 - Документы по действиям в ЧС;</a:t>
            </a:r>
            <a:endParaRPr lang="ru-RU" sz="2000"/>
          </a:p>
          <a:p>
            <a:pPr indent="450850">
              <a:tabLst>
                <a:tab pos="7658100" algn="l"/>
                <a:tab pos="8001000" algn="l"/>
              </a:tabLst>
            </a:pPr>
            <a:r>
              <a:rPr lang="ru-RU" sz="2000">
                <a:cs typeface="Times New Roman" pitchFamily="18" charset="0"/>
              </a:rPr>
              <a:t>* Папка № 3 - Документы по действиям при проведении мероприятий ГЗ;</a:t>
            </a:r>
            <a:endParaRPr lang="ru-RU" sz="2000">
              <a:ea typeface="Calibri" pitchFamily="34" charset="0"/>
              <a:cs typeface="Calibri" pitchFamily="34" charset="0"/>
            </a:endParaRPr>
          </a:p>
          <a:p>
            <a:pPr indent="450850">
              <a:tabLst>
                <a:tab pos="7658100" algn="l"/>
                <a:tab pos="8001000" algn="l"/>
              </a:tabLst>
            </a:pPr>
            <a:r>
              <a:rPr lang="ru-RU" sz="2000">
                <a:ea typeface="Calibri" pitchFamily="34" charset="0"/>
                <a:cs typeface="Calibri" pitchFamily="34" charset="0"/>
              </a:rPr>
              <a:t>* Папка № 4 – Документы  подготовки персонала и обучающихся по ГЗ.</a:t>
            </a:r>
            <a:r>
              <a:rPr lang="ru-RU" sz="20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/>
              <a:t>Наглядные пособия</a:t>
            </a:r>
            <a:endParaRPr lang="ru-RU" sz="2400"/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8208963" cy="43307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Разработаны:</a:t>
            </a:r>
          </a:p>
          <a:p>
            <a:pPr marL="0" indent="0">
              <a:buFontTx/>
              <a:buChar char="-"/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учебно-методический комплекс по безопасности для детей школьного возраста и педагогов;</a:t>
            </a:r>
          </a:p>
          <a:p>
            <a:pPr marL="0" indent="0">
              <a:buFontTx/>
              <a:buChar char="-"/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Программа, метод. Пособия, наглядные материалы по «Основам безопасности жизнедеятельности»;</a:t>
            </a:r>
          </a:p>
          <a:p>
            <a:pPr marL="0" indent="0">
              <a:buFontTx/>
              <a:buChar char="-"/>
            </a:pPr>
            <a:r>
              <a:rPr lang="ru-RU" sz="2000">
                <a:latin typeface="Verdana" pitchFamily="34" charset="0"/>
                <a:ea typeface="Verdana" pitchFamily="34" charset="0"/>
                <a:cs typeface="Verdana" pitchFamily="34" charset="0"/>
              </a:rPr>
              <a:t>Мультфильмы, плакаты по «Основам безопасности жизнедеятельности».</a:t>
            </a:r>
          </a:p>
        </p:txBody>
      </p:sp>
      <p:pic>
        <p:nvPicPr>
          <p:cNvPr id="19460" name="Picture 2" descr="C:\Users\CPPS_GZ_MCHS_KR\Downloads\ugulok G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3492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CPPS_GZ_MCHS_KR\Downloads\000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437063"/>
            <a:ext cx="338296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716338"/>
            <a:ext cx="32146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825"/>
            <a:ext cx="1655763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609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/>
              <a:t>Основные выводы: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143000"/>
            <a:ext cx="7848600" cy="4495800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1. Создание системы обеспечения безопасности образовательного учреждения должно строиться с учетом его особенностей, специфики и характера.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2. Системы обеспечения безопасности осуществляется на основе комплексного обследования безопасности образовательного учреждения.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3. Системы обеспечения безопасности составляет взаимодействие с правоохранительными структурами, местными органами власти и общественными организациями.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4. Основной задачей заместителя руководителя образовательного учреждения по обеспечению безопасности является организация взаимодействия и координация работы всех сотрудников образовательного учреждения по решению вопросов безопасности.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1219200"/>
          </a:xfrm>
        </p:spPr>
        <p:txBody>
          <a:bodyPr>
            <a:no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6000" b="1" dirty="0"/>
              <a:t>Спасибо за внимание</a:t>
            </a:r>
            <a:r>
              <a:rPr lang="en-US" sz="6000" b="1" dirty="0"/>
              <a:t>!</a:t>
            </a:r>
            <a:endParaRPr lang="ru-RU" sz="6000" b="1" dirty="0"/>
          </a:p>
        </p:txBody>
      </p:sp>
      <p:pic>
        <p:nvPicPr>
          <p:cNvPr id="3" name="Рисунок 2" descr="MCHS0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88" y="76200"/>
            <a:ext cx="1336675" cy="13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16" descr="D:\Astra Akun\sertificate\mchs.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762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9275" y="4724400"/>
            <a:ext cx="802957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600" dirty="0">
                <a:latin typeface="+mj-lt"/>
                <a:cs typeface="Arial" panose="020B0604020202020204" pitchFamily="34" charset="0"/>
              </a:rPr>
              <a:t>Центр подготовки и переподготовки специалистов </a:t>
            </a:r>
          </a:p>
          <a:p>
            <a:pPr algn="ctr" eaLnBrk="1" hangingPunct="1">
              <a:defRPr/>
            </a:pPr>
            <a:r>
              <a:rPr lang="ru-RU" sz="2600" dirty="0">
                <a:latin typeface="+mj-lt"/>
                <a:cs typeface="Arial" panose="020B0604020202020204" pitchFamily="34" charset="0"/>
              </a:rPr>
              <a:t>Гражданской защиты при МЧС Кыргызской Республики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600" dirty="0">
                <a:latin typeface="+mj-lt"/>
                <a:cs typeface="Arial" panose="020B0604020202020204" pitchFamily="34" charset="0"/>
              </a:rPr>
              <a:t>тел.: </a:t>
            </a:r>
            <a:r>
              <a:rPr lang="ru-RU" sz="2600" b="1" dirty="0">
                <a:latin typeface="+mj-lt"/>
                <a:cs typeface="Arial" panose="020B0604020202020204" pitchFamily="34" charset="0"/>
              </a:rPr>
              <a:t>+ 996 312 446</a:t>
            </a:r>
            <a:r>
              <a:rPr lang="en-US" sz="2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2600" b="1" dirty="0">
                <a:latin typeface="+mj-lt"/>
                <a:cs typeface="Arial" panose="020B0604020202020204" pitchFamily="34" charset="0"/>
              </a:rPr>
              <a:t>190</a:t>
            </a:r>
            <a:r>
              <a:rPr lang="ru-RU" sz="2600" dirty="0">
                <a:latin typeface="+mj-lt"/>
                <a:cs typeface="Arial" panose="020B0604020202020204" pitchFamily="34" charset="0"/>
              </a:rPr>
              <a:t>; 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e-mail</a:t>
            </a:r>
            <a:r>
              <a:rPr lang="ru-RU" sz="260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2600" b="1" dirty="0">
                <a:latin typeface="+mj-lt"/>
                <a:cs typeface="Arial" panose="020B0604020202020204" pitchFamily="34" charset="0"/>
              </a:rPr>
              <a:t>s.c.mchs@mail.ru</a:t>
            </a:r>
            <a:endParaRPr lang="ru-RU" sz="2600" b="1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PPS_GZ_MCHS_KR\Desktop\527909.627dc4321ee28fe0466e285aee788b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063"/>
            <a:ext cx="291623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CPPS_GZ_MCHS_KR\Desktop\1472523.1.1538207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437063"/>
            <a:ext cx="27003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CPPS_GZ_MCHS_KR\Desktop\img-20180418-wa002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437063"/>
            <a:ext cx="33432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250825" y="549275"/>
            <a:ext cx="87137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2413" algn="just"/>
            <a:r>
              <a:rPr lang="ru-RU">
                <a:cs typeface="Times New Roman" pitchFamily="18" charset="0"/>
              </a:rPr>
              <a:t>В целях повышения эффективности обеспечения национальной безопасности стратегических объектов Кыргызской Республики, в соответствии со статьей 3 </a:t>
            </a:r>
            <a:r>
              <a:rPr lang="ru-RU">
                <a:cs typeface="Times New Roman" pitchFamily="18" charset="0"/>
                <a:hlinkClick r:id="rId5"/>
              </a:rPr>
              <a:t>Закона</a:t>
            </a:r>
            <a:r>
              <a:rPr lang="ru-RU">
                <a:cs typeface="Times New Roman" pitchFamily="18" charset="0"/>
              </a:rPr>
              <a:t> Кыргызской Республики «О стратегических объектах Кыргызской Республики» было принято постановление Правительство Кыргызской Республики </a:t>
            </a:r>
            <a:r>
              <a:rPr lang="ru-RU" b="1">
                <a:cs typeface="Times New Roman" pitchFamily="18" charset="0"/>
              </a:rPr>
              <a:t>от 12 февраля 2015 года № 56 </a:t>
            </a:r>
            <a:r>
              <a:rPr lang="ru-RU">
                <a:cs typeface="Times New Roman" pitchFamily="18" charset="0"/>
              </a:rPr>
              <a:t>«Об утверждении Требований к режиму функционирования и эксплуатации стратегических объектов».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CPPS_GZ_MCHS_KR\Desktop\2007_3_1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18184"/>
            <a:ext cx="2952328" cy="2579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952328" cy="2822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18184"/>
            <a:ext cx="4752528" cy="2579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209092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ea typeface="Times New Roman" panose="02020603050405020304" pitchFamily="18" charset="0"/>
              </a:rPr>
              <a:t>Организации физической охраны объекта и территории ее задачи</a:t>
            </a:r>
            <a:endParaRPr lang="ru-RU" sz="2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958912"/>
            <a:ext cx="3492388" cy="25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333375"/>
            <a:ext cx="7467600" cy="4525963"/>
          </a:xfrm>
        </p:spPr>
        <p:txBody>
          <a:bodyPr/>
          <a:lstStyle/>
          <a:p>
            <a:pPr marL="0" indent="36513" algn="ctr">
              <a:buFont typeface="Wingdings 2" pitchFamily="18" charset="2"/>
              <a:buNone/>
            </a:pPr>
            <a:r>
              <a:rPr lang="ru-RU" sz="2200" b="1" dirty="0">
                <a:latin typeface="Franklin Gothic Medium" pitchFamily="34" charset="0"/>
              </a:rPr>
              <a:t>Обеспечения </a:t>
            </a:r>
          </a:p>
          <a:p>
            <a:pPr marL="0" indent="36513" algn="ctr">
              <a:buFont typeface="Wingdings 2" pitchFamily="18" charset="2"/>
              <a:buNone/>
            </a:pPr>
            <a:r>
              <a:rPr lang="ru-RU" sz="2200" b="1" i="1" dirty="0">
                <a:latin typeface="Franklin Gothic Medium" pitchFamily="34" charset="0"/>
              </a:rPr>
              <a:t>инженерно-технической </a:t>
            </a:r>
            <a:r>
              <a:rPr lang="ru-RU" sz="2200" b="1" i="1" dirty="0" err="1">
                <a:latin typeface="Franklin Gothic Medium" pitchFamily="34" charset="0"/>
              </a:rPr>
              <a:t>укрепленности</a:t>
            </a:r>
            <a:endParaRPr lang="ru-RU" sz="2200" b="1" i="1" dirty="0">
              <a:latin typeface="Franklin Gothic Medium" pitchFamily="34" charset="0"/>
            </a:endParaRPr>
          </a:p>
        </p:txBody>
      </p:sp>
      <p:pic>
        <p:nvPicPr>
          <p:cNvPr id="10243" name="Picture 2" descr="C:\Users\CPPS_GZ_MCHS_KR\Desktop\ktr_052_1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00" y="2168525"/>
            <a:ext cx="3708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032448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28" y="1268760"/>
            <a:ext cx="3614472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C:\Users\CPPS_GZ_MCHS_KR\Desktop\207884 (1).webp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AutoShape 4" descr="C:\Users\CPPS_GZ_MCHS_KR\Desktop\207884 (1).webp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AutoShape 6" descr="C:\Users\CPPS_GZ_MCHS_KR\Desktop\207884 (1).webp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74613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7625" algn="ctr"/>
            <a:r>
              <a:rPr lang="ru-RU" b="1">
                <a:cs typeface="Times New Roman" pitchFamily="18" charset="0"/>
              </a:rPr>
              <a:t>Работа по антитеррористической защищенности</a:t>
            </a:r>
            <a:endParaRPr lang="ru-RU"/>
          </a:p>
          <a:p>
            <a:pPr indent="47625" algn="ctr"/>
            <a:r>
              <a:rPr lang="ru-RU" b="1">
                <a:cs typeface="Times New Roman" pitchFamily="18" charset="0"/>
              </a:rPr>
              <a:t>и противодействию терроризму и экстремизму</a:t>
            </a:r>
            <a:endParaRPr lang="ru-RU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901700"/>
            <a:ext cx="914400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2200">
                <a:cs typeface="Times New Roman" pitchFamily="18" charset="0"/>
              </a:rPr>
              <a:t>-место несения службы;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-задачи по несению службы и ответственность за их невыполнение;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-порядок приема и сдачи поста, его особенности;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-список ответственных лиц учреждения, имеющих право вскрытия помещений и доступа на объект в любое время суток, порядок связи с этими работниками;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-порядок допуска в охраняемые помещения в нерабочее время лиц из числа персонала объекта;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-порядок взаимодействия с персоналом службы безопасности и другими работниками объекта;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-порядок приема под охрану и снятия с охраны помещений объекта, выведенных на пульт;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-порядок проверки исправности ТСО и связи;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-порядок действий при возникновении чрезвычайных ситуаций, при нарушении посетителями правил посещения объекта;</a:t>
            </a:r>
            <a:endParaRPr lang="ru-RU" sz="2200"/>
          </a:p>
          <a:p>
            <a:pPr indent="457200" algn="just"/>
            <a:r>
              <a:rPr lang="ru-RU" sz="2200">
                <a:cs typeface="Times New Roman" pitchFamily="18" charset="0"/>
              </a:rPr>
              <a:t>-порядок действий при получении сигнала "тревога", а также при проведении учебных тренировок персонала объекта;</a:t>
            </a:r>
            <a:endParaRPr lang="ru-RU"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7625" algn="ctr"/>
            <a:r>
              <a:rPr lang="ru-RU" sz="1800" b="1">
                <a:cs typeface="Times New Roman" pitchFamily="18" charset="0"/>
              </a:rPr>
              <a:t>Работа по обеспечению охраны образовательного учреждения</a:t>
            </a:r>
            <a:endParaRPr lang="ru-RU" sz="1800"/>
          </a:p>
          <a:p>
            <a:pPr indent="47625"/>
            <a:r>
              <a:rPr lang="ru-RU" sz="1600">
                <a:cs typeface="Times New Roman" pitchFamily="18" charset="0"/>
              </a:rPr>
              <a:t> </a:t>
            </a:r>
            <a:endParaRPr lang="ru-RU" sz="1600"/>
          </a:p>
          <a:p>
            <a:pPr indent="47625"/>
            <a:r>
              <a:rPr lang="ru-RU" sz="1600">
                <a:cs typeface="Times New Roman" pitchFamily="18" charset="0"/>
              </a:rPr>
              <a:t>     </a:t>
            </a:r>
            <a:r>
              <a:rPr lang="ru-RU" sz="1600" b="1" u="sng">
                <a:cs typeface="Times New Roman" pitchFamily="18" charset="0"/>
              </a:rPr>
              <a:t>Пакет документов, который должен находится на вахте: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список должностных лиц, педагогического состава и обслуживающего персонала образовательного учреждения;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список должностных лиц, имеющих право разрешения пропуска посетителей;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. список должностных лиц, имеющих право разрешения на ввоз (внос) или вывоз (вынос) имущества;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список должностных лиц, допущенных к проверке охраны образовательного учреждения;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список должностных лиц, ответственных за надлежащее состояние и содержание помещений;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рабочая тетрадь;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инструкция по охране объекта;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схема охраны объекта;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инструкция сторожу, дежурному администратору по пожарной безопасности;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инструкция сторожу, дежурному при угрозе проведения террористических актов и обнаружения бесхозных и взрывчатых предметов, о мероприятиях по антитеррористической безопасности и защите детей;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инструкция по оказанию первой медицинской помощи;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журнал учета посетителей;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журнал приема и сдачи дежурства и контроля за несением службы;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журнал выдачи ключей и приема помещений под охрану;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список автомобилей, имеющих право въезда на территорию образовательного учреждения;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расписание уроков;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расписание работы кружков (секций);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расписание звонков;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график дежурства должностных лиц и учителей;</a:t>
            </a:r>
            <a:endParaRPr lang="ru-RU" sz="1600"/>
          </a:p>
          <a:p>
            <a:pPr indent="47625">
              <a:buFontTx/>
              <a:buChar char="•"/>
            </a:pPr>
            <a:r>
              <a:rPr lang="ru-RU" sz="1600">
                <a:cs typeface="Times New Roman" pitchFamily="18" charset="0"/>
              </a:rPr>
              <a:t>график дежурства сторожей;</a:t>
            </a:r>
          </a:p>
          <a:p>
            <a:pPr indent="47625"/>
            <a:r>
              <a:rPr lang="ru-RU" sz="1600">
                <a:cs typeface="Times New Roman" pitchFamily="18" charset="0"/>
              </a:rPr>
              <a:t>список телефонов экстренной помощи, правоохранительных органов, аварийных служб. </a:t>
            </a:r>
            <a:endParaRPr lang="ru-RU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08175" y="0"/>
            <a:ext cx="6016625" cy="633413"/>
          </a:xfrm>
        </p:spPr>
        <p:txBody>
          <a:bodyPr/>
          <a:lstStyle/>
          <a:p>
            <a:pPr algn="ctr"/>
            <a:r>
              <a:rPr lang="ru-RU" sz="2400" u="sng"/>
              <a:t>Пожарная 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/>
              <a:t>Основная концепция и требования по пожарной безопасности определены в Законе Кыргызской Республики </a:t>
            </a:r>
            <a:r>
              <a:rPr lang="ru-RU" sz="1800" b="1" dirty="0"/>
              <a:t>от 7 июня 2016 года № 78 «Об обеспечении пожарной безопасности».</a:t>
            </a: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1676400"/>
            <a:ext cx="9144000" cy="5062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7625">
              <a:tabLst>
                <a:tab pos="269875" algn="l"/>
              </a:tabLst>
            </a:pPr>
            <a:r>
              <a:rPr lang="ru-RU" sz="19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пожарной безопасности включает:</a:t>
            </a:r>
            <a:endParaRPr lang="ru-RU" sz="1900" b="1">
              <a:solidFill>
                <a:schemeClr val="bg1"/>
              </a:solidFill>
              <a:latin typeface="Times New Roman" pitchFamily="18" charset="0"/>
            </a:endParaRPr>
          </a:p>
          <a:p>
            <a:pPr indent="47625">
              <a:tabLst>
                <a:tab pos="269875" algn="l"/>
              </a:tabLst>
            </a:pPr>
            <a:r>
              <a:rPr 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- соблюдение нормативно-правовых актов, правил и требований пожарной безопасности, а также проведение противопожарных мероприятий;</a:t>
            </a:r>
            <a:endParaRPr lang="ru-RU" sz="1900">
              <a:solidFill>
                <a:schemeClr val="tx1"/>
              </a:solidFill>
              <a:latin typeface="Times New Roman" pitchFamily="18" charset="0"/>
            </a:endParaRPr>
          </a:p>
          <a:p>
            <a:pPr indent="47625">
              <a:tabLst>
                <a:tab pos="269875" algn="l"/>
              </a:tabLst>
            </a:pPr>
            <a:r>
              <a:rPr 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- обеспечение образовательных учреждений первичными средствами пожаротушения, в соответствии норм, установленных Правилами пожарной безопасности в Кыргызской Республики;</a:t>
            </a:r>
            <a:endParaRPr lang="ru-RU" sz="1900">
              <a:solidFill>
                <a:schemeClr val="tx1"/>
              </a:solidFill>
              <a:latin typeface="Times New Roman" pitchFamily="18" charset="0"/>
            </a:endParaRPr>
          </a:p>
          <a:p>
            <a:pPr indent="47625">
              <a:tabLst>
                <a:tab pos="269875" algn="l"/>
              </a:tabLst>
            </a:pPr>
            <a:r>
              <a:rPr 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 - неукоснительное выполнение требований Госэкотехинспеции по устранению недостатков по пожарной безопасности;</a:t>
            </a:r>
            <a:endParaRPr lang="ru-RU" sz="1900">
              <a:solidFill>
                <a:schemeClr val="tx1"/>
              </a:solidFill>
              <a:latin typeface="Times New Roman" pitchFamily="18" charset="0"/>
            </a:endParaRPr>
          </a:p>
          <a:p>
            <a:pPr indent="47625">
              <a:tabLst>
                <a:tab pos="269875" algn="l"/>
              </a:tabLst>
            </a:pPr>
            <a:r>
              <a:rPr 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 - совершенствование системы оповещения о пожаре и эвакуации людей при пожаре;</a:t>
            </a:r>
            <a:endParaRPr lang="ru-RU" sz="1900">
              <a:solidFill>
                <a:schemeClr val="tx1"/>
              </a:solidFill>
              <a:latin typeface="Times New Roman" pitchFamily="18" charset="0"/>
            </a:endParaRPr>
          </a:p>
          <a:p>
            <a:pPr indent="47625">
              <a:tabLst>
                <a:tab pos="269875" algn="l"/>
              </a:tabLst>
            </a:pPr>
            <a:r>
              <a:rPr 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 - перезарядку огнетушителей (в сроки, согласно паспорта) или ремонт при падении давления в огнетушителе ниже допустимого уровня по показаниям манометра;</a:t>
            </a:r>
            <a:endParaRPr lang="ru-RU" sz="1900">
              <a:solidFill>
                <a:schemeClr val="tx1"/>
              </a:solidFill>
              <a:latin typeface="Times New Roman" pitchFamily="18" charset="0"/>
            </a:endParaRPr>
          </a:p>
          <a:p>
            <a:pPr indent="47625">
              <a:tabLst>
                <a:tab pos="269875" algn="l"/>
              </a:tabLst>
            </a:pPr>
            <a:r>
              <a:rPr 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 - защита от пожара электросетей и электроустановок, приведение их в противопожарное состояние;</a:t>
            </a:r>
            <a:endParaRPr lang="ru-RU" sz="1900">
              <a:solidFill>
                <a:schemeClr val="tx1"/>
              </a:solidFill>
              <a:latin typeface="Times New Roman" pitchFamily="18" charset="0"/>
            </a:endParaRPr>
          </a:p>
          <a:p>
            <a:pPr indent="47625">
              <a:tabLst>
                <a:tab pos="269875" algn="l"/>
              </a:tabLst>
            </a:pPr>
            <a:r>
              <a:rPr 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 - поддержание в надлежащем состоянии путей эвакуации и запасных выходов;</a:t>
            </a:r>
          </a:p>
          <a:p>
            <a:pPr indent="47625">
              <a:tabLst>
                <a:tab pos="269875" algn="l"/>
              </a:tabLst>
            </a:pPr>
            <a:r>
              <a:rPr lang="ru-RU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 - содержание подвальных и чердачных помещений в противопожарном состоянии.</a:t>
            </a:r>
            <a:r>
              <a:rPr lang="ru-RU" sz="19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55875" y="274638"/>
            <a:ext cx="3960813" cy="850900"/>
          </a:xfrm>
        </p:spPr>
        <p:txBody>
          <a:bodyPr/>
          <a:lstStyle/>
          <a:p>
            <a:pPr algn="ctr"/>
            <a:r>
              <a:rPr lang="ru-RU" sz="2200" b="1"/>
              <a:t>Электробезопасность</a:t>
            </a:r>
            <a:endParaRPr lang="ru-RU" sz="2200"/>
          </a:p>
        </p:txBody>
      </p:sp>
      <p:pic>
        <p:nvPicPr>
          <p:cNvPr id="14339" name="Picture 2" descr="C:\Users\CPPS_GZ_MCHS_KR\Desktop\75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38877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CPPS_GZ_MCHS_KR\Desktop\elektromontazh-i-slabot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557338"/>
            <a:ext cx="47529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782</TotalTime>
  <Words>581</Words>
  <Application>Microsoft Office PowerPoint</Application>
  <PresentationFormat>Экран (4:3)</PresentationFormat>
  <Paragraphs>95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Roboto Slab</vt:lpstr>
      <vt:lpstr>Times New Roman</vt:lpstr>
      <vt:lpstr>Verdana</vt:lpstr>
      <vt:lpstr>Wingdings 2</vt:lpstr>
      <vt:lpstr>Техническая</vt:lpstr>
      <vt:lpstr>   Министерство чрезвычайных  ситуаций Кыргызской Республики  Центр подготовки и переподготовки специалистов Гражданской защиты    Обеспечение безопасности образовательных организаций при чрезвычайных ситуациях                   Начальник кафедры «Безопасность                                        жизнедеятельности» ЦППС ГЗ при МЧС КР                                         капитан Ногойбаев Ч.У.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Пожарная безопасность</vt:lpstr>
      <vt:lpstr>Электробезопасность</vt:lpstr>
      <vt:lpstr>Охрана труда и техника безопасности</vt:lpstr>
      <vt:lpstr>Презентация PowerPoint</vt:lpstr>
      <vt:lpstr>Презентация PowerPoint</vt:lpstr>
      <vt:lpstr>Презентация PowerPoint</vt:lpstr>
      <vt:lpstr>Наглядные пособия</vt:lpstr>
      <vt:lpstr>Основные 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безопасность образовательного учреждения - это состояние защищенности образовательного учреждения от реальных и прогнозируемых угроз социального, техногенного и природного характера, обеспечивающее его безопасное функционирование.</dc:title>
  <dc:creator>Парфёнов А.А.</dc:creator>
  <cp:lastModifiedBy>Dondukov Maksim</cp:lastModifiedBy>
  <cp:revision>56</cp:revision>
  <dcterms:created xsi:type="dcterms:W3CDTF">2008-11-30T17:33:23Z</dcterms:created>
  <dcterms:modified xsi:type="dcterms:W3CDTF">2018-10-22T08:53:16Z</dcterms:modified>
</cp:coreProperties>
</file>