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</p:sldMasterIdLst>
  <p:notesMasterIdLst>
    <p:notesMasterId r:id="rId36"/>
  </p:notesMasterIdLst>
  <p:sldIdLst>
    <p:sldId id="381" r:id="rId3"/>
    <p:sldId id="399" r:id="rId4"/>
    <p:sldId id="410" r:id="rId5"/>
    <p:sldId id="389" r:id="rId6"/>
    <p:sldId id="354" r:id="rId7"/>
    <p:sldId id="355" r:id="rId8"/>
    <p:sldId id="421" r:id="rId9"/>
    <p:sldId id="415" r:id="rId10"/>
    <p:sldId id="385" r:id="rId11"/>
    <p:sldId id="409" r:id="rId12"/>
    <p:sldId id="401" r:id="rId13"/>
    <p:sldId id="402" r:id="rId14"/>
    <p:sldId id="413" r:id="rId15"/>
    <p:sldId id="403" r:id="rId16"/>
    <p:sldId id="404" r:id="rId17"/>
    <p:sldId id="405" r:id="rId18"/>
    <p:sldId id="406" r:id="rId19"/>
    <p:sldId id="412" r:id="rId20"/>
    <p:sldId id="411" r:id="rId21"/>
    <p:sldId id="391" r:id="rId22"/>
    <p:sldId id="398" r:id="rId23"/>
    <p:sldId id="368" r:id="rId24"/>
    <p:sldId id="369" r:id="rId25"/>
    <p:sldId id="408" r:id="rId26"/>
    <p:sldId id="314" r:id="rId27"/>
    <p:sldId id="335" r:id="rId28"/>
    <p:sldId id="416" r:id="rId29"/>
    <p:sldId id="417" r:id="rId30"/>
    <p:sldId id="418" r:id="rId31"/>
    <p:sldId id="420" r:id="rId32"/>
    <p:sldId id="419" r:id="rId33"/>
    <p:sldId id="396" r:id="rId34"/>
    <p:sldId id="29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FC"/>
    <a:srgbClr val="030EF3"/>
    <a:srgbClr val="FFCC00"/>
    <a:srgbClr val="354CF7"/>
    <a:srgbClr val="4D25F7"/>
    <a:srgbClr val="008EC0"/>
    <a:srgbClr val="CCFF33"/>
    <a:srgbClr val="FF9900"/>
    <a:srgbClr val="66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2" d="100"/>
          <a:sy n="62" d="100"/>
        </p:scale>
        <p:origin x="7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D8E89-C546-482B-BEA0-67B62BD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D8E89-C546-482B-BEA0-67B62BD63FE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F30BD-460E-4692-B49D-C55A43186A31}" type="slidenum">
              <a:rPr 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53253" name="Номер слайда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b"/>
          <a:lstStyle/>
          <a:p>
            <a:pPr algn="r" defTabSz="912813"/>
            <a:fld id="{A008C1AE-D869-4F5A-AF85-4C1D985DAA0F}" type="slidenum">
              <a:rPr lang="en-US" sz="1200"/>
              <a:pPr algn="r" defTabSz="912813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761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C0623-A04D-4508-9B0D-55FDDE9E56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9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85A4C7-A8C8-4031-9971-034F65A669FB}" type="slidenum">
              <a:rPr lang="en-US" sz="1200">
                <a:ea typeface="ＭＳ Ｐゴシック" pitchFamily="34" charset="-128"/>
              </a:rPr>
              <a:pPr algn="r"/>
              <a:t>22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4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852" y="8687823"/>
            <a:ext cx="2974148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6" tIns="45853" rIns="91706" bIns="45853" anchor="b"/>
          <a:lstStyle>
            <a:lvl1pPr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094DA94-FED6-4775-BBC3-F9E3657C422D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GB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976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9pPr>
          </a:lstStyle>
          <a:p>
            <a:pPr eaLnBrk="1" hangingPunct="1"/>
            <a:fld id="{D948AF0E-09C1-4EA1-8DD1-12268D239DAF}" type="slidenum">
              <a:rPr lang="en-GB" alt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GB" alt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80235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852" y="8687823"/>
            <a:ext cx="2974148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6" tIns="45853" rIns="91706" bIns="45853" anchor="b"/>
          <a:lstStyle/>
          <a:p>
            <a:pPr algn="r" defTabSz="915988" eaLnBrk="1" hangingPunct="1"/>
            <a:fld id="{E4E9F998-BD80-4E91-9AB9-AEF35C37F5B9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defTabSz="915988" eaLnBrk="1" hangingPunct="1"/>
              <a:t>30</a:t>
            </a:fld>
            <a:endParaRPr lang="en-GB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492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852" y="8687823"/>
            <a:ext cx="2974148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6" tIns="45853" rIns="91706" bIns="45853" anchor="b"/>
          <a:lstStyle/>
          <a:p>
            <a:pPr algn="r" defTabSz="915988" eaLnBrk="1" hangingPunct="1"/>
            <a:fld id="{DFA13612-D11B-4874-86B2-CC8B0E188B9E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defTabSz="915988" eaLnBrk="1" hangingPunct="1"/>
              <a:t>31</a:t>
            </a:fld>
            <a:endParaRPr lang="en-GB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957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113" y="0"/>
            <a:ext cx="96012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756775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6" name="Picture 9" descr="ofF-02"/>
          <p:cNvPicPr>
            <a:picLocks noChangeAspect="1" noChangeArrowheads="1"/>
          </p:cNvPicPr>
          <p:nvPr/>
        </p:nvPicPr>
        <p:blipFill>
          <a:blip r:embed="rId2" cstate="print"/>
          <a:srcRect r="60976"/>
          <a:stretch>
            <a:fillRect/>
          </a:stretch>
        </p:blipFill>
        <p:spPr bwMode="auto">
          <a:xfrm flipH="1">
            <a:off x="0" y="838200"/>
            <a:ext cx="24384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985838"/>
            <a:ext cx="6015038" cy="1444625"/>
          </a:xfrm>
        </p:spPr>
        <p:txBody>
          <a:bodyPr anchor="b"/>
          <a:lstStyle>
            <a:lvl1pPr>
              <a:defRPr sz="4000" b="0"/>
            </a:lvl1pPr>
          </a:lstStyle>
          <a:p>
            <a:r>
              <a:rPr lang="en-US" altLang="ja-JP"/>
              <a:t>Образец заголовка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427413"/>
            <a:ext cx="60150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altLang="ja-JP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F16F4CE7-FD5B-4385-963A-9BCED3A22E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600C-E557-4D77-9151-682B42BE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917-0619-4CE7-89C5-FB2241DA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FB7E-7B06-466F-BA4C-A345C4997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75B-E2DB-4694-B12E-EAC47EA3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97F-A25B-4379-9ECE-C8A411AEB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B078-4DBE-473C-8977-A8E662CF326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659B-1740-478B-B2C5-1D170398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25D4-0CAC-418F-BF73-67334370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1B48-A4C5-4AFA-BEAC-ABCFEC914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2E18-AAFB-4836-A2ED-A43CC0CE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F3F-0933-48DE-A7D0-118D3DBF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A7C4-CF4D-4B02-81B9-AD8D9294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6ECE-21B5-4DE2-86A4-757FE67E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8E53-EB5B-4E65-A8D5-170A8A5B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ACD6-769A-4574-B5E9-F0B5587A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59AD-6BFB-49DC-A578-FDF2A50B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051" name="Picture 4" descr="of-0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3063" y="0"/>
            <a:ext cx="369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rgbClr val="005400">
                  <a:gamma/>
                  <a:shade val="46275"/>
                  <a:invGamma/>
                </a:srgbClr>
              </a:gs>
              <a:gs pos="100000">
                <a:srgbClr val="005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715DA-07A3-4B04-B00A-AB9E9D6A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6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9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25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2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19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BCB9D60-13C4-433E-ABE9-F4CBAF912634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16.10.2018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D7EA0E-E8E0-4C43-896B-1A2590D4980F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028700" y="1905000"/>
            <a:ext cx="7086600" cy="28035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«Безопасность образовательной среды в системе образования для устойчивого развития»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78A052-3CA3-4433-BE93-EDEAD8836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800600"/>
            <a:ext cx="275941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Коротенко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В.А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. ЭД «БИОМ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900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¾Ð½ÑÐµÐ¿ÑÐ¸Ð¸ Ð¼ÑÑÐ»ÐµÐ½Ð¸Ñ Ð±Ð¸Ð·Ð½ÐµÑÐ¼ÐµÐ½ Ð½Ð°Ð±ÑÐ°ÑÑÐ²Ð°ÐµÑ Ð½Ð°Ð±Ð¾Ñ Ð¸ÐºÐ¾Ð½Ð¾Ðº. ÐÐµÐºÑÐ¾ÑÐ½ÑÐµ Ð¸Ð»Ð»ÑÑÑÑÐ°ÑÐ¸Ð¸ â ÑÑÐ¾ÐºÐ¾Ð²ÑÐ¹ Ð²ÐµÐºÑÐ¾Ñ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77724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507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 </a:t>
            </a:r>
            <a:r>
              <a:rPr lang="ru-RU" sz="5400" dirty="0">
                <a:solidFill>
                  <a:srgbClr val="030EF3"/>
                </a:solidFill>
              </a:rPr>
              <a:t>как себя  строить??</a:t>
            </a:r>
          </a:p>
        </p:txBody>
      </p:sp>
    </p:spTree>
    <p:extLst>
      <p:ext uri="{BB962C8B-B14F-4D97-AF65-F5344CB8AC3E}">
        <p14:creationId xmlns:p14="http://schemas.microsoft.com/office/powerpoint/2010/main" val="423430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5406" y="260647"/>
            <a:ext cx="4601090" cy="6326527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некоторым показателям пределы роста уже достигнуты (производство с/х продукции на душу населения, вылов рыбы), по другим будет достигнут в ближайшее время.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экономическим механизмам регулирования и показывается их неспособность управлять развитием в глобальных масштабах.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Констатируется неспособность правительств на мировом уровне организованно противостоять ухудшению ситуации и способствовать переходу к устойчивому развитию.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Даётся оценка развитию технологий и их способности предотвратить развитие ситуации по пессимистическим прогнозам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2" y="3525092"/>
            <a:ext cx="4075356" cy="271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9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</a:t>
            </a:r>
            <a:r>
              <a:rPr lang="ru-RU" b="1" dirty="0">
                <a:solidFill>
                  <a:srgbClr val="002060"/>
                </a:solidFill>
              </a:rPr>
              <a:t>«Общество риска» У. Бек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0793"/>
            <a:ext cx="7200800" cy="48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38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Общество «риска»</a:t>
            </a:r>
            <a:r>
              <a:rPr lang="ru-RU" sz="3600" b="1" dirty="0">
                <a:solidFill>
                  <a:srgbClr val="006600"/>
                </a:solidFill>
              </a:rPr>
              <a:t/>
            </a:r>
            <a:br>
              <a:rPr lang="ru-RU" sz="3600" b="1" dirty="0">
                <a:solidFill>
                  <a:srgbClr val="006600"/>
                </a:solidFill>
              </a:rPr>
            </a:b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75"/>
            <a:ext cx="4191000" cy="54197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Риск в широком смысле</a:t>
            </a:r>
            <a:r>
              <a:rPr lang="ru-RU" dirty="0"/>
              <a:t> - характеристика ситуации, имеющей неопределенность исхода, при обязательном наличии неблагоприятных последствий (это неуверенность или невозможность получения достоверного знания о благоприятном исходе при указанных ограничениях).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Общественное производство богатств сопровождается общественным производством рисков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Риск принял новые формы и перешел в возможное самоуничтожение жизни на Земле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Эволюция рисков – риск квалификации, риск здоровью, риск обнищания и голода – теперь риск для всего живого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0484" name="Picture 3" descr="C:\Users\Anna Kirilenko\Desktop\УЧЕНЫЕ\журналисты\vihl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143000"/>
            <a:ext cx="4116388" cy="3887788"/>
          </a:xfrm>
        </p:spPr>
      </p:pic>
    </p:spTree>
    <p:extLst>
      <p:ext uri="{BB962C8B-B14F-4D97-AF65-F5344CB8AC3E}">
        <p14:creationId xmlns:p14="http://schemas.microsoft.com/office/powerpoint/2010/main" val="361670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«Общество риска»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980728"/>
            <a:ext cx="7920880" cy="5174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«Общество риска»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общество, в своём развитии следующее за обществами индустриального типа; новая парадигма общественного развития.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Индустриальное общество – производство и распределение благ.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риска – производство и распределение опасностей и обусловленных ими рисков. Опасности этого общества резко отличаются от прежних, они начинают угрожать не только жизни индивидов или государств, но всему человечеству в целом.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7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риска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- систематическое взаимодействие общества с угрозами и опасностями, индуцируемыми и производимыми процессом модернизации как таковым».                                                                                     У. Бек                  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Современные риски – не побочные последствия динамики общественной жизни. Риски производятся обществом постоянно, причем это производство легитимное, осуществляемое во всех сферах– экономической, политической, социальной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7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Индустриальные факторы возникновения рисков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03232" cy="5284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 в значительной степени вызываются источниками богатства индустриального общества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типы современных рисков: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технико-индустриальные угрозы (вредные и ядовитые вещества в воздухе и в воде; озоновые дыры; парниковый эффект; а также непредвиденные, не принимаемые в расчет последствия генной инженерии и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ретрансплантационной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медицины)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угрозы, обусловленные бедностью (в первую очередь - сокращение энергетических ресурсов)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угрозы применения оружия массового уничтожения (атомного, биологического и химического)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07524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Специфика современных рисков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651304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масштабность, неограниченность пространством и временем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глобализация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непосредственная невидимость, латентность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«рефлексивная модернизация»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73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Характеристика рисков и их распределения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Невидимые и неощущаемые риски – могут драматизироваться или недооцениваться, то есть открыты для социальных описаний. Понимание и  наличие информации становятся ключевым фактором.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Знание приобретает новое политическое значение (сознание определяет бытие)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Система перераспределения рисков между классами и государствами,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нарастают социально-опасные ситуации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Индустриальное общество извлекает экономическую выгоду от выпушенных на свободу рисков, таким образом обостряя сложившуюся ситуацию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8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9" descr="C:\Users\ADMIN-V\Downloads\unname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-152400"/>
            <a:ext cx="9353550" cy="61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828800"/>
            <a:ext cx="85344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a-Latn" sz="7200" dirty="0">
                <a:solidFill>
                  <a:srgbClr val="FF0000"/>
                </a:solidFill>
              </a:rPr>
              <a:t>Securus </a:t>
            </a:r>
            <a:r>
              <a:rPr lang="la-Latn" sz="7200" dirty="0" smtClean="0">
                <a:solidFill>
                  <a:srgbClr val="FF0000"/>
                </a:solidFill>
              </a:rPr>
              <a:t>periculose periclitari</a:t>
            </a:r>
            <a:endParaRPr lang="en-US" sz="7200" dirty="0" smtClean="0">
              <a:solidFill>
                <a:srgbClr val="FF0000"/>
              </a:solidFill>
            </a:endParaRPr>
          </a:p>
          <a:p>
            <a:pPr algn="r"/>
            <a:endParaRPr lang="ru-RU" sz="7200" i="1" dirty="0">
              <a:solidFill>
                <a:srgbClr val="FF0000"/>
              </a:solidFill>
            </a:endParaRPr>
          </a:p>
          <a:p>
            <a:r>
              <a:rPr lang="ru-RU" sz="6000" b="1" i="1" dirty="0">
                <a:solidFill>
                  <a:srgbClr val="141FFC"/>
                </a:solidFill>
              </a:rPr>
              <a:t>Опасно чувствовать </a:t>
            </a:r>
            <a:endParaRPr lang="en-US" sz="6000" b="1" i="1" dirty="0" smtClean="0">
              <a:solidFill>
                <a:srgbClr val="141FFC"/>
              </a:solidFill>
            </a:endParaRPr>
          </a:p>
          <a:p>
            <a:r>
              <a:rPr lang="ru-RU" sz="6000" b="1" i="1" dirty="0" smtClean="0">
                <a:solidFill>
                  <a:srgbClr val="141FFC"/>
                </a:solidFill>
              </a:rPr>
              <a:t>себя  </a:t>
            </a:r>
            <a:r>
              <a:rPr lang="ru-RU" sz="6000" b="1" i="1" dirty="0">
                <a:solidFill>
                  <a:srgbClr val="141FFC"/>
                </a:solidFill>
              </a:rPr>
              <a:t>безопасно в опасности…</a:t>
            </a:r>
          </a:p>
          <a:p>
            <a:pPr algn="r"/>
            <a:r>
              <a:rPr lang="ru-RU" sz="6000" i="1" dirty="0">
                <a:solidFill>
                  <a:srgbClr val="141FFC"/>
                </a:solidFill>
              </a:rPr>
              <a:t> </a:t>
            </a:r>
            <a:endParaRPr lang="en-US" sz="6000" i="1" dirty="0" smtClean="0">
              <a:solidFill>
                <a:srgbClr val="141FFC"/>
              </a:solidFill>
            </a:endParaRPr>
          </a:p>
          <a:p>
            <a:pPr algn="r"/>
            <a:r>
              <a:rPr lang="ru-RU" sz="3200" i="1" dirty="0" smtClean="0">
                <a:solidFill>
                  <a:srgbClr val="141FFC"/>
                </a:solidFill>
              </a:rPr>
              <a:t>Латинская </a:t>
            </a:r>
            <a:r>
              <a:rPr lang="ru-RU" sz="3200" i="1" dirty="0">
                <a:solidFill>
                  <a:srgbClr val="141FFC"/>
                </a:solidFill>
              </a:rPr>
              <a:t>пословица</a:t>
            </a:r>
          </a:p>
        </p:txBody>
      </p:sp>
    </p:spTree>
    <p:extLst>
      <p:ext uri="{BB962C8B-B14F-4D97-AF65-F5344CB8AC3E}">
        <p14:creationId xmlns:p14="http://schemas.microsoft.com/office/powerpoint/2010/main" val="378860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2069" y="758984"/>
            <a:ext cx="8699861" cy="403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Безопасная образовательная среда?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4213" y="1981200"/>
            <a:ext cx="7772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Безопасная школьная среда – это среда, ориентированная на потребности ученика и обеспечивающая полноту безопасности и минимизацию всех видов рисков.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7" y="533400"/>
            <a:ext cx="8611344" cy="9239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 АСПЕКТЫ БЕЗОПАСНОСТИ ОБРАЗОВАТЕЛЬНОЙ СРЕДЫ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D427FD29-5BC8-4B7A-BDF9-E56776FB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699" y="1828800"/>
            <a:ext cx="5841507" cy="466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Физическая безопасность - </a:t>
            </a:r>
            <a:r>
              <a:rPr lang="ru-RU" sz="2000" dirty="0">
                <a:solidFill>
                  <a:srgbClr val="002060"/>
                </a:solidFill>
              </a:rPr>
              <a:t>безопасные здания, в том числе в чрезвычайных ситуациях, и здесь Министерство образования много работает с МЧС, органами местного самоуправления</a:t>
            </a:r>
          </a:p>
          <a:p>
            <a:pPr marL="0" indent="0">
              <a:buNone/>
            </a:pP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Безопасная психологическая и информационная среда </a:t>
            </a:r>
            <a:r>
              <a:rPr lang="ru-RU" sz="2000" dirty="0">
                <a:solidFill>
                  <a:srgbClr val="002060"/>
                </a:solidFill>
              </a:rPr>
              <a:t>- недискриминационная, толерантная среда,  ненасильственное, неконфликтное поведение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Экологическая безопасность </a:t>
            </a:r>
            <a:r>
              <a:rPr lang="ru-RU" sz="2000" dirty="0">
                <a:solidFill>
                  <a:srgbClr val="002060"/>
                </a:solidFill>
              </a:rPr>
              <a:t>- чистые воздух, вода, санитария, здоровая еда, качественное освещение, правильное соотношение температуры, вентиляции, энергоэффективность, озеленение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5BF93C-7A3A-4AB0-9C99-683222F8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1" y="4736626"/>
            <a:ext cx="2546348" cy="1432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A7E1CD-8C0A-47D4-8F21-1191CAE3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9" t="22537" r="18909" b="14322"/>
          <a:stretch/>
        </p:blipFill>
        <p:spPr>
          <a:xfrm>
            <a:off x="281861" y="3249453"/>
            <a:ext cx="2546350" cy="1432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A7DB67-8506-47EB-B54F-8E3B8FA12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281861" y="1760172"/>
            <a:ext cx="2546348" cy="14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1274763"/>
          </a:xfrm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rgbClr val="002060"/>
                </a:solidFill>
                <a:ea typeface="ＭＳ Ｐゴシック" pitchFamily="34" charset="-128"/>
              </a:rPr>
              <a:t>Справедливость – неотъемлемая часть устойчивого развития</a:t>
            </a:r>
            <a:endParaRPr lang="en-US" sz="36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2771" name="TextBox 16"/>
          <p:cNvSpPr txBox="1">
            <a:spLocks noChangeArrowheads="1"/>
          </p:cNvSpPr>
          <p:nvPr/>
        </p:nvSpPr>
        <p:spPr bwMode="auto">
          <a:xfrm>
            <a:off x="224814" y="2814637"/>
            <a:ext cx="4335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Более равноправные общества: более эффективные системы образования и выше конкурентоспособность в условиях «экономики знаний»</a:t>
            </a:r>
          </a:p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Как показывают исследования, чем выше неравенство по доходам, тем больше социальных проблем в странах с высоким уровнем доходов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32772" name="Group 16"/>
          <p:cNvGrpSpPr>
            <a:grpSpLocks/>
          </p:cNvGrpSpPr>
          <p:nvPr/>
        </p:nvGrpSpPr>
        <p:grpSpPr bwMode="auto">
          <a:xfrm>
            <a:off x="6084888" y="5949950"/>
            <a:ext cx="2819400" cy="762000"/>
            <a:chOff x="4195" y="4104"/>
            <a:chExt cx="1565" cy="216"/>
          </a:xfrm>
        </p:grpSpPr>
        <p:pic>
          <p:nvPicPr>
            <p:cNvPr id="32774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 Box 18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5038"/>
            <a:ext cx="41513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5207000" cy="90805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СОЦИАЛЬН</a:t>
            </a:r>
            <a:r>
              <a:rPr lang="en-US" sz="2400" dirty="0">
                <a:solidFill>
                  <a:srgbClr val="002060"/>
                </a:solidFill>
              </a:rPr>
              <a:t>OE </a:t>
            </a:r>
            <a:r>
              <a:rPr lang="ru-RU" sz="2400" dirty="0">
                <a:solidFill>
                  <a:srgbClr val="002060"/>
                </a:solidFill>
              </a:rPr>
              <a:t>ИЗМЕРЕНИЕ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751388" cy="4876800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6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600" b="1">
                <a:solidFill>
                  <a:srgbClr val="002060"/>
                </a:solidFill>
              </a:rPr>
              <a:t>«Мир перепотребления»</a:t>
            </a:r>
          </a:p>
          <a:p>
            <a:pPr marL="0" indent="0">
              <a:buFontTx/>
              <a:buNone/>
            </a:pPr>
            <a:endParaRPr lang="ru-RU" sz="30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«Чем больше я потребляю, </a:t>
            </a: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тем счастливее я буду.»</a:t>
            </a:r>
          </a:p>
          <a:p>
            <a:pPr marL="0" indent="0">
              <a:buFontTx/>
              <a:buNone/>
            </a:pPr>
            <a:endParaRPr lang="ru-RU" sz="2400" b="1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sz="2400" b="1">
                <a:solidFill>
                  <a:srgbClr val="002060"/>
                </a:solidFill>
              </a:rPr>
              <a:t>Потребление = Счастье ???????  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33796" name="Picture 4" descr="ShitNotHapp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78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981200"/>
            <a:ext cx="68169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i="1" dirty="0">
                <a:solidFill>
                  <a:srgbClr val="002060"/>
                </a:solidFill>
              </a:rPr>
              <a:t>Лично я не целокупен</a:t>
            </a:r>
            <a:r>
              <a:rPr lang="ru-RU" sz="6000" i="1" dirty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sz="4000" i="1" dirty="0">
                <a:solidFill>
                  <a:srgbClr val="002060"/>
                </a:solidFill>
              </a:rPr>
              <a:t>Жак </a:t>
            </a:r>
            <a:r>
              <a:rPr lang="ru-RU" sz="4000" i="1" dirty="0" err="1">
                <a:solidFill>
                  <a:srgbClr val="002060"/>
                </a:solidFill>
              </a:rPr>
              <a:t>Лакан</a:t>
            </a:r>
            <a:r>
              <a:rPr lang="ru-RU" sz="6000" i="1" dirty="0"/>
              <a:t>  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493737" y="3962400"/>
            <a:ext cx="5491632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4400" dirty="0">
                <a:solidFill>
                  <a:srgbClr val="002060"/>
                </a:solidFill>
              </a:rPr>
              <a:t>Думаем о коллективном в </a:t>
            </a:r>
            <a:r>
              <a:rPr lang="ru-RU" sz="4400" dirty="0"/>
              <a:t>нас</a:t>
            </a:r>
          </a:p>
        </p:txBody>
      </p:sp>
    </p:spTree>
    <p:extLst>
      <p:ext uri="{BB962C8B-B14F-4D97-AF65-F5344CB8AC3E}">
        <p14:creationId xmlns:p14="http://schemas.microsoft.com/office/powerpoint/2010/main" val="1257981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543800" cy="4373563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2060"/>
                </a:solidFill>
              </a:rPr>
              <a:t>Поликультурное образование – решение проблемы национальной нетерпимости и разобщенности</a:t>
            </a:r>
          </a:p>
          <a:p>
            <a:pPr eaLnBrk="1" hangingPunct="1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>
                <a:solidFill>
                  <a:srgbClr val="002060"/>
                </a:solidFill>
              </a:rPr>
              <a:t> Позитивная политика в том числе в образовании должна быть направлена: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01813"/>
            <a:ext cx="8229600" cy="4324350"/>
          </a:xfrm>
        </p:spPr>
        <p:txBody>
          <a:bodyPr/>
          <a:lstStyle/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На декоструирование и отказ от существующих традиционных сексистских подходов, закрепляющих неравенство </a:t>
            </a:r>
          </a:p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Несексистское воспитание и образование, отказ от гендерных стереотипов  </a:t>
            </a:r>
          </a:p>
          <a:p>
            <a:pPr eaLnBrk="1" hangingPunct="1"/>
            <a:r>
              <a:rPr lang="ru-RU" sz="2500" b="1">
                <a:solidFill>
                  <a:srgbClr val="002060"/>
                </a:solidFill>
              </a:rPr>
              <a:t>Применение комплекса специальных мер, направленных на поддержку «догоняющего» пола и установление фактического равенства (равенство результата)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nhaltsplatzhalter 10"/>
          <p:cNvSpPr>
            <a:spLocks noGrp="1"/>
          </p:cNvSpPr>
          <p:nvPr>
            <p:ph type="body" idx="4294967295"/>
          </p:nvPr>
        </p:nvSpPr>
        <p:spPr>
          <a:xfrm>
            <a:off x="0" y="2708275"/>
            <a:ext cx="5040313" cy="1008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ru-RU" sz="3200" b="1" dirty="0" smtClean="0">
                <a:solidFill>
                  <a:srgbClr val="002060"/>
                </a:solidFill>
              </a:rPr>
              <a:t>MAJOR MILESTONES</a:t>
            </a:r>
            <a:endParaRPr lang="ru-RU" altLang="ru-RU" sz="32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800" b="1" dirty="0" smtClean="0">
              <a:solidFill>
                <a:srgbClr val="000000"/>
              </a:solidFill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7858125" y="6356350"/>
            <a:ext cx="82867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97CFA3-2FAA-413E-B824-FE6C41F14B1D}" type="slidenum">
              <a:rPr lang="de-DE" sz="10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DE" sz="10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6" name="Picture 5" descr="F:\Сайт 2015\старый сайт Илья\Сайт-Кирил и Роксана\biom\www\img\header_ecoman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7258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475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 sz="1600" b="1">
              <a:solidFill>
                <a:schemeClr val="tx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3518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2060"/>
                </a:solidFill>
              </a:rPr>
              <a:t>Overall objective: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de-DE" sz="2400" dirty="0">
                <a:solidFill>
                  <a:srgbClr val="002060"/>
                </a:solidFill>
              </a:rPr>
              <a:t>To contribute to an effective and democratic educational system in the Kyrgyz Republic.</a:t>
            </a:r>
          </a:p>
          <a:p>
            <a:pPr algn="just"/>
            <a:r>
              <a:rPr lang="ru-RU" altLang="ru-RU" sz="32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Результат1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R1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стандарты безопасной образовательной </a:t>
            </a:r>
          </a:p>
          <a:p>
            <a:pPr algn="just"/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среды разрабатываются и принимаются на национальном уровне. Все заинтересованные стороны знают и поддерживают реализацию и внедрение этих стандартов.</a:t>
            </a:r>
            <a:endParaRPr lang="ru-RU" altLang="ru-RU" dirty="0">
              <a:solidFill>
                <a:srgbClr val="002060"/>
              </a:solidFill>
            </a:endParaRPr>
          </a:p>
          <a:p>
            <a:pPr algn="just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Результат 2 (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R2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):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Усилен потенциал заинтересованных сторон (ОС и другие) в области управления и финансового обеспечения безопасной образовательной среды;</a:t>
            </a:r>
            <a:endParaRPr lang="ru-RU" altLang="ru-RU" dirty="0">
              <a:solidFill>
                <a:srgbClr val="002060"/>
              </a:solidFill>
            </a:endParaRPr>
          </a:p>
          <a:p>
            <a:pPr algn="just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Результат 3 (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R3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):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Разработаны механизмы по обеспечению безопасной </a:t>
            </a:r>
          </a:p>
          <a:p>
            <a:pPr algn="just"/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образовательной среды и распространены соответствующие передовые практики среди целевых групп.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579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R1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будет работать со всеми заинтересованными сторонами, такими как "школьные администрации и учителя, районные отделы начального образования и гражданское общество,  касаемо :</a:t>
            </a:r>
            <a:endParaRPr lang="ru-RU" altLang="ru-RU" sz="11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национальных стандартов для безопасной образовательной среды в школах</a:t>
            </a:r>
            <a:endParaRPr lang="ru-RU" altLang="ru-RU" sz="11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продвижение и лоббирование национальных стандартов на политическом уровне;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разработки руководящих принципов для применения национальных стандартов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R2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должен быть достигнут с помощью следующих мероприятий: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разработка учебных материалов и подготовки мультипликаторов в центрах профессионального развития (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ЦПР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);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создание лабораторий толерантности в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ЦПР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усиление потенциала  общественных советов (ОС).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R3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будет достигнут за счет следующих действий: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повышение осведомленности о важности и возможности для обеспечения гарантии безопасности образовательной среды.</a:t>
            </a:r>
            <a:endParaRPr lang="ru-RU" altLang="ru-RU" sz="1100" dirty="0">
              <a:solidFill>
                <a:srgbClr val="00206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продвижение и распространение результатов проекта</a:t>
            </a:r>
            <a:endParaRPr lang="ru-RU" alt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70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438400"/>
            <a:ext cx="723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030EF3"/>
                </a:solidFill>
              </a:rPr>
              <a:t>ЗА ПРЕДЕЛАМИ РИСКА</a:t>
            </a:r>
          </a:p>
        </p:txBody>
      </p:sp>
    </p:spTree>
    <p:extLst>
      <p:ext uri="{BB962C8B-B14F-4D97-AF65-F5344CB8AC3E}">
        <p14:creationId xmlns:p14="http://schemas.microsoft.com/office/powerpoint/2010/main" val="2156810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0"/>
          <p:cNvSpPr>
            <a:spLocks noGrp="1"/>
          </p:cNvSpPr>
          <p:nvPr>
            <p:ph idx="4294967295"/>
          </p:nvPr>
        </p:nvSpPr>
        <p:spPr>
          <a:xfrm>
            <a:off x="468313" y="468923"/>
            <a:ext cx="8488118" cy="57677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2.1. Повышение потенциала администраций школ и сотрудников районных и гор. отделов образования в области совершенствования организационной структуры и управления человеческим потенциалом для обеспечения безопасности школьной среды</a:t>
            </a:r>
            <a:endParaRPr lang="ru-RU" sz="39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en-US" sz="3000" dirty="0" smtClean="0">
                <a:solidFill>
                  <a:srgbClr val="002060"/>
                </a:solidFill>
                <a:sym typeface="Wingdings 3" pitchFamily="18" charset="2"/>
              </a:rPr>
              <a:t>Разработан  модуль по Комплексной безопасности образовательной среды</a:t>
            </a:r>
          </a:p>
          <a:p>
            <a:pPr eaLnBrk="1" hangingPunct="1">
              <a:buFontTx/>
              <a:buChar char="-"/>
            </a:pPr>
            <a:r>
              <a:rPr lang="ru-RU" altLang="en-US" sz="3000" dirty="0" smtClean="0">
                <a:solidFill>
                  <a:srgbClr val="002060"/>
                </a:solidFill>
                <a:sym typeface="Wingdings 3" pitchFamily="18" charset="2"/>
              </a:rPr>
              <a:t>Проведено обучение целевых групп</a:t>
            </a:r>
          </a:p>
          <a:p>
            <a:pPr eaLnBrk="1" hangingPunct="1">
              <a:buFontTx/>
              <a:buChar char="-"/>
            </a:pPr>
            <a:endParaRPr lang="ru-RU" altLang="en-US" sz="3000" dirty="0" smtClean="0">
              <a:solidFill>
                <a:schemeClr val="accent2"/>
              </a:solidFill>
              <a:sym typeface="Wingdings 3" pitchFamily="18" charset="2"/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Продукты: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Модуль по реализации стандарта для безопасной  образовательной среды в школах; аналитический обзор образовательной среды; тренинги, рабочие встречи, круглые столы; </a:t>
            </a:r>
            <a:endParaRPr lang="en-US" altLang="en-US" sz="1800" dirty="0" smtClean="0">
              <a:solidFill>
                <a:srgbClr val="002060"/>
              </a:solidFill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8435" name="Titel 9"/>
          <p:cNvSpPr>
            <a:spLocks noGrp="1"/>
          </p:cNvSpPr>
          <p:nvPr>
            <p:ph type="title" idx="4294967295"/>
          </p:nvPr>
        </p:nvSpPr>
        <p:spPr>
          <a:xfrm>
            <a:off x="-3886200" y="-486996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Introduction to the Project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929063" y="6357938"/>
            <a:ext cx="38576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8437" name="Foliennummernplatzhalter 4"/>
          <p:cNvSpPr txBox="1">
            <a:spLocks noGrp="1"/>
          </p:cNvSpPr>
          <p:nvPr/>
        </p:nvSpPr>
        <p:spPr bwMode="auto">
          <a:xfrm>
            <a:off x="7858125" y="6356350"/>
            <a:ext cx="828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14891AE-8F53-457E-9B6B-951AAA83A48C}" type="slidenum">
              <a:rPr lang="de-DE" sz="1000">
                <a:solidFill>
                  <a:srgbClr val="898989"/>
                </a:solidFill>
              </a:rPr>
              <a:pPr algn="r" eaLnBrk="1" hangingPunct="1"/>
              <a:t>30</a:t>
            </a:fld>
            <a:endParaRPr lang="de-DE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10"/>
          <p:cNvSpPr>
            <a:spLocks noGrp="1"/>
          </p:cNvSpPr>
          <p:nvPr>
            <p:ph idx="4294967295"/>
          </p:nvPr>
        </p:nvSpPr>
        <p:spPr>
          <a:xfrm>
            <a:off x="234462" y="492370"/>
            <a:ext cx="8730151" cy="581635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3.1.Пилотирование механизмов  и трансляция опыта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в  школах по организации безопасной образовательной среды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на конкурсной основе  отобрано</a:t>
            </a:r>
            <a:r>
              <a:rPr lang="ru-RU" sz="2400" b="1" dirty="0" smtClean="0">
                <a:solidFill>
                  <a:srgbClr val="002060"/>
                </a:solidFill>
              </a:rPr>
              <a:t> (3</a:t>
            </a:r>
            <a:r>
              <a:rPr lang="en-US" sz="2400" b="1" dirty="0" smtClean="0">
                <a:solidFill>
                  <a:srgbClr val="002060"/>
                </a:solidFill>
              </a:rPr>
              <a:t>+9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>школ 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400" dirty="0" err="1" smtClean="0">
                <a:solidFill>
                  <a:srgbClr val="002060"/>
                </a:solidFill>
              </a:rPr>
              <a:t>пилотным</a:t>
            </a:r>
            <a:r>
              <a:rPr lang="ru-RU" sz="2400" dirty="0" smtClean="0">
                <a:solidFill>
                  <a:srgbClr val="002060"/>
                </a:solidFill>
              </a:rPr>
              <a:t> школам будут предоставлены консультационная помощь и пакет информационно-образовательных материалов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проведена апробация механизмов безопасной закупки товаров и услуг, озеленения школьных дворов и классов., организованно внешнее видеонаблюдение, установлено современное </a:t>
            </a:r>
            <a:r>
              <a:rPr lang="ru-RU" sz="2400" dirty="0" err="1" smtClean="0">
                <a:solidFill>
                  <a:srgbClr val="002060"/>
                </a:solidFill>
              </a:rPr>
              <a:t>средообразующее</a:t>
            </a:r>
            <a:r>
              <a:rPr lang="ru-RU" sz="2400" dirty="0" smtClean="0">
                <a:solidFill>
                  <a:srgbClr val="002060"/>
                </a:solidFill>
              </a:rPr>
              <a:t> оборудование (освещение, утепление, чистая вода и др.)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формируются </a:t>
            </a:r>
            <a:r>
              <a:rPr lang="ru-RU" sz="2400" dirty="0" err="1" smtClean="0">
                <a:solidFill>
                  <a:srgbClr val="002060"/>
                </a:solidFill>
              </a:rPr>
              <a:t>пилотные</a:t>
            </a:r>
            <a:r>
              <a:rPr lang="ru-RU" sz="2400" dirty="0" smtClean="0">
                <a:solidFill>
                  <a:srgbClr val="002060"/>
                </a:solidFill>
              </a:rPr>
              <a:t> группы «Советников по безопасности»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Продукты: </a:t>
            </a:r>
            <a:r>
              <a:rPr lang="ru-RU" sz="1800" dirty="0" smtClean="0">
                <a:solidFill>
                  <a:schemeClr val="accent2"/>
                </a:solidFill>
              </a:rPr>
              <a:t>	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6"/>
                </a:solidFill>
              </a:rPr>
              <a:t>В  </a:t>
            </a:r>
            <a:r>
              <a:rPr lang="ru-RU" sz="1800" dirty="0" err="1" smtClean="0">
                <a:solidFill>
                  <a:schemeClr val="accent6"/>
                </a:solidFill>
              </a:rPr>
              <a:t>пилотных</a:t>
            </a:r>
            <a:r>
              <a:rPr lang="ru-RU" sz="1800" dirty="0" smtClean="0">
                <a:solidFill>
                  <a:schemeClr val="accent6"/>
                </a:solidFill>
              </a:rPr>
              <a:t> школах внедрены механизмы обеспечения безопасной/здоровой образовательной среды, в том числе по деятельности советников по безопасности, опыт </a:t>
            </a:r>
            <a:r>
              <a:rPr lang="ru-RU" sz="1800" dirty="0" err="1" smtClean="0">
                <a:solidFill>
                  <a:schemeClr val="accent6"/>
                </a:solidFill>
              </a:rPr>
              <a:t>пилотных</a:t>
            </a:r>
            <a:r>
              <a:rPr lang="ru-RU" sz="1800" dirty="0" smtClean="0">
                <a:solidFill>
                  <a:schemeClr val="accent6"/>
                </a:solidFill>
              </a:rPr>
              <a:t> школ передан другим школам и заинтересованным организациям</a:t>
            </a:r>
            <a:endParaRPr lang="en-US" altLang="en-US" dirty="0" smtClean="0">
              <a:solidFill>
                <a:schemeClr val="accent6"/>
              </a:solidFill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26627" name="Titel 9"/>
          <p:cNvSpPr>
            <a:spLocks noGrp="1"/>
          </p:cNvSpPr>
          <p:nvPr>
            <p:ph type="title" idx="4294967295"/>
          </p:nvPr>
        </p:nvSpPr>
        <p:spPr>
          <a:xfrm flipV="1">
            <a:off x="410308" y="0"/>
            <a:ext cx="7854462" cy="386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Introduction to the Project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929063" y="6357938"/>
            <a:ext cx="38576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6629" name="Foliennummernplatzhalter 4"/>
          <p:cNvSpPr txBox="1">
            <a:spLocks noGrp="1"/>
          </p:cNvSpPr>
          <p:nvPr/>
        </p:nvSpPr>
        <p:spPr bwMode="auto">
          <a:xfrm>
            <a:off x="7858125" y="6356350"/>
            <a:ext cx="828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3D5B478-A88C-48D8-B249-58A442381D49}" type="slidenum">
              <a:rPr lang="de-DE" sz="1000">
                <a:solidFill>
                  <a:srgbClr val="898989"/>
                </a:solidFill>
              </a:rPr>
              <a:pPr algn="r" eaLnBrk="1" hangingPunct="1"/>
              <a:t>31</a:t>
            </a:fld>
            <a:endParaRPr lang="de-DE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365126"/>
            <a:ext cx="8398276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ФОРМИРОВАНИЕ ОБРАЗОВАТЕЛЬНОЙ СРЕДЫ, БЕЗОПАСНОЙ И ТОЛЕРАНТНОЙ К ДЕТЯМ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E51FD5-6E8E-468F-AFCA-1429C0C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858"/>
            <a:ext cx="7886700" cy="457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Создание Межведомственной рабочей группы приказом Министерства образования и науки КР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Разработан проект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Комплексного стандарта безопасности образовательной среды и порядок его применения в образовательных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организациях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9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066800"/>
            <a:ext cx="6858000" cy="2057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Спасибо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внимание!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www.safe.edu.kg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1524000" y="990600"/>
            <a:ext cx="5943600" cy="571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08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341938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Visio" r:id="rId3" imgW="4959281" imgH="4797790" progId="Visio.Drawing.11">
                  <p:embed/>
                </p:oleObj>
              </mc:Choice>
              <mc:Fallback>
                <p:oleObj name="Visio" r:id="rId3" imgW="4959281" imgH="47977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41938" cy="516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23938" y="1282700"/>
          <a:ext cx="6215062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Visio" r:id="rId5" imgW="5769225" imgH="5010708" progId="Visio.Drawing.11">
                  <p:embed/>
                </p:oleObj>
              </mc:Choice>
              <mc:Fallback>
                <p:oleObj name="Visio" r:id="rId5" imgW="5769225" imgH="50107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282700"/>
                        <a:ext cx="6215062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766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</a:rPr>
              <a:t>Оценка планетарного порогового значения для определения «безопасного пространства» планеты и человека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7010400" y="5791200"/>
            <a:ext cx="2057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100">
                <a:solidFill>
                  <a:schemeClr val="bg1"/>
                </a:solidFill>
              </a:rPr>
              <a:t>Ecosystem management. UNEP Year Book 2010: New Science and Developments in Our Changing Environment. www.unep.org</a:t>
            </a:r>
            <a:endParaRPr lang="ru-RU" altLang="ru-R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9600" y="579438"/>
            <a:ext cx="76200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</a:rPr>
              <a:t>Теория биотической регуляции окружающей среды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962150"/>
            <a:ext cx="7543800" cy="210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Естественные сообщества создают условия для собственного благоприятного существования.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</a:rPr>
              <a:t>Эти условия поддерживаются в достаточно узком диапазоне, благоприятном для существования Жизни в целом в течении нескольких миллиардов лет.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990600" y="5867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Больше о </a:t>
            </a:r>
            <a:r>
              <a:rPr lang="ru-RU" sz="3200" b="1" dirty="0" err="1">
                <a:solidFill>
                  <a:srgbClr val="002060"/>
                </a:solidFill>
              </a:rPr>
              <a:t>ТБРОС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http://www.bioticregulation.ru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2C831B-89E7-4F68-A459-286A3AE18144}"/>
              </a:ext>
            </a:extLst>
          </p:cNvPr>
          <p:cNvSpPr txBox="1"/>
          <p:nvPr/>
        </p:nvSpPr>
        <p:spPr>
          <a:xfrm>
            <a:off x="2057400" y="1351775"/>
            <a:ext cx="57912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i="1" dirty="0">
                <a:solidFill>
                  <a:srgbClr val="141FFC"/>
                </a:solidFill>
              </a:rPr>
              <a:t>ТОЛЬКО ЖИЗНЬ  СОЗДАЕТ УСЛОВИЯ ДЛЯ ЖИЗНИ</a:t>
            </a:r>
            <a:endParaRPr lang="ru-RU" sz="3200" i="1" dirty="0">
              <a:solidFill>
                <a:srgbClr val="141FF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5013" y="712788"/>
            <a:ext cx="7150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7915275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ЖИЗНЬ – НЕ СВОЙСТВО ОТДЕЛЬНОГО ОРГАНИЗМА, А СВОЙСТВО БИОСФЕРЫ В ЦЕЛОМ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ЕСТЕСТВЕННЫЕ ЭКОСИСТЕМЫ ВОСПРОИЗВОДЯТ МАТРИЦЫ ЖИЗНИ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НИЧТО, СОЗДАННОЕ ЧЕЛОВЕКОМ, НЕ В СОСТОЯНИИ ЗАМЕНИТЬ БИОСФЕРНУЮ ФУНКЦИЮ ЕСТЕСТВЕННЫХ ЭКОСИСТЕМ</a:t>
            </a:r>
          </a:p>
          <a:p>
            <a:pPr algn="ctr"/>
            <a:endParaRPr lang="ru-RU" sz="2800" i="1" dirty="0">
              <a:solidFill>
                <a:srgbClr val="002060"/>
              </a:solidFill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ВСЕ, СОЗДАННОЕ ЧЕЛОВЕКОМ, НА НЕСКОЛЬКО ПОРЯДКОВ ПРОЩЕ, ЧЕМ САМАЯ ПРИМИТИВНАЯ ЖИВАЯ СИСТЕМА</a:t>
            </a:r>
          </a:p>
          <a:p>
            <a:pPr algn="r"/>
            <a:endParaRPr lang="ru-RU" sz="2800" i="1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По проф. </a:t>
            </a:r>
            <a:r>
              <a:rPr lang="ru-RU" sz="2400" i="1" dirty="0" err="1">
                <a:solidFill>
                  <a:srgbClr val="002060"/>
                </a:solidFill>
              </a:rPr>
              <a:t>Э.Дж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Шукурову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0003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76400"/>
            <a:ext cx="8534400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400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Мир состоит </a:t>
            </a:r>
            <a:r>
              <a:rPr lang="ru-RU" sz="4400" b="1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из </a:t>
            </a:r>
            <a:r>
              <a:rPr lang="ru-RU" sz="4400" b="1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фактов</a:t>
            </a: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а </a:t>
            </a:r>
            <a:r>
              <a:rPr lang="ru-RU" sz="4400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</a:t>
            </a: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вещей, </a:t>
            </a:r>
            <a:r>
              <a:rPr lang="ru-RU" sz="4400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сложных и простых (элементарных), </a:t>
            </a: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которые </a:t>
            </a:r>
            <a:r>
              <a:rPr lang="ru-RU" sz="4400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состоят из объектов в той или иной конфигурации. </a:t>
            </a:r>
            <a:endParaRPr lang="ru-RU" sz="4400" dirty="0" smtClean="0">
              <a:solidFill>
                <a:srgbClr val="141FF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4400" dirty="0" smtClean="0">
              <a:solidFill>
                <a:srgbClr val="141FF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Объекты </a:t>
            </a:r>
            <a:r>
              <a:rPr lang="ru-RU" sz="4400" dirty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просты и постоянны; </a:t>
            </a:r>
            <a:endParaRPr lang="ru-RU" sz="4400" dirty="0" smtClean="0">
              <a:solidFill>
                <a:srgbClr val="141FF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события –изменяющиеся</a:t>
            </a:r>
            <a:r>
              <a:rPr lang="ru-RU" sz="4400" baseline="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141FF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конфигурации объектов</a:t>
            </a:r>
          </a:p>
          <a:p>
            <a:pPr lvl="0" algn="r">
              <a:spcAft>
                <a:spcPts val="0"/>
              </a:spcAft>
              <a:tabLst>
                <a:tab pos="457200" algn="l"/>
              </a:tabLst>
            </a:pPr>
            <a:r>
              <a:rPr lang="ru-RU" sz="4400" dirty="0" smtClean="0">
                <a:solidFill>
                  <a:srgbClr val="141FFC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Л. </a:t>
            </a:r>
            <a:r>
              <a:rPr lang="ru-RU" sz="4400" dirty="0" err="1" smtClean="0">
                <a:solidFill>
                  <a:srgbClr val="141FFC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Витгенштейн</a:t>
            </a:r>
            <a:endParaRPr lang="ru-RU" sz="4400" dirty="0">
              <a:solidFill>
                <a:srgbClr val="141FFC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4400" dirty="0">
              <a:solidFill>
                <a:srgbClr val="141FFC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3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BEFDE7-EAB8-4857-96EA-23A4C5D1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141FFC"/>
                </a:solidFill>
              </a:rPr>
              <a:t>КАК МЫ УСТРОЕНЫ?</a:t>
            </a:r>
            <a:br>
              <a:rPr lang="ru-RU" dirty="0">
                <a:solidFill>
                  <a:srgbClr val="141FFC"/>
                </a:solidFill>
              </a:rPr>
            </a:br>
            <a:r>
              <a:rPr lang="ru-RU" dirty="0">
                <a:solidFill>
                  <a:srgbClr val="141FFC"/>
                </a:solidFill>
              </a:rPr>
              <a:t>как «удерживаем мир»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Ð°ÑÑÐ¸Ð½ÐºÐ¸ Ð¿Ð¾ Ð·Ð°Ð¿ÑÐ¾ÑÑ Ð¿Ð¾ÑÑÐ´Ð¾Ðº ÑÐ¸Ð¼Ð²Ð¾Ð»Ð¸ÑÐµÑÐºÐ¾Ð³Ð¾ Ð»Ð°ÐºÐ°Ð½">
            <a:extLst>
              <a:ext uri="{FF2B5EF4-FFF2-40B4-BE49-F238E27FC236}">
                <a16:creationId xmlns="" xmlns:a16="http://schemas.microsoft.com/office/drawing/2014/main" id="{49B7CFB6-8404-4BEE-92BA-F8CB43D55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7112" r="5250" b="10226"/>
          <a:stretch/>
        </p:blipFill>
        <p:spPr bwMode="auto">
          <a:xfrm>
            <a:off x="216310" y="1524000"/>
            <a:ext cx="4572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Ð¿Ð¾ÑÑÐ´Ð¾Ðº ÑÐ¸Ð¼Ð²Ð¾Ð»Ð¸ÑÐµÑÐºÐ¾Ð³Ð¾ Ð»Ð°ÐºÐ°Ð½">
            <a:extLst>
              <a:ext uri="{FF2B5EF4-FFF2-40B4-BE49-F238E27FC236}">
                <a16:creationId xmlns="" xmlns:a16="http://schemas.microsoft.com/office/drawing/2014/main" id="{EE665F41-3CFB-4DFC-B768-122F4B08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343400" cy="50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58994" y="1905000"/>
            <a:ext cx="9144000" cy="4731773"/>
          </a:xfrm>
          <a:prstGeom prst="rect">
            <a:avLst/>
          </a:prstGeom>
          <a:solidFill>
            <a:srgbClr val="9186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30494" y="533401"/>
            <a:ext cx="8001000" cy="1524000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002060"/>
                </a:solidFill>
              </a:rPr>
              <a:t/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3600" dirty="0">
                <a:solidFill>
                  <a:srgbClr val="002060"/>
                </a:solidFill>
              </a:rPr>
              <a:t/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4400" b="1" dirty="0">
                <a:solidFill>
                  <a:srgbClr val="141FFC"/>
                </a:solidFill>
              </a:rPr>
              <a:t>ЖИЗНЬ – ЯВЛЕНИЕ УНИКАЛЬНОЕ</a:t>
            </a:r>
            <a:r>
              <a:rPr lang="ru-RU" altLang="ru-RU" sz="3600" dirty="0">
                <a:solidFill>
                  <a:srgbClr val="002060"/>
                </a:solidFill>
              </a:rPr>
              <a:t/>
            </a:r>
            <a:br>
              <a:rPr lang="ru-RU" altLang="ru-RU" sz="3600" dirty="0">
                <a:solidFill>
                  <a:srgbClr val="002060"/>
                </a:solidFill>
              </a:rPr>
            </a:br>
            <a:r>
              <a:rPr lang="ru-RU" altLang="ru-RU" sz="2700" dirty="0">
                <a:solidFill>
                  <a:srgbClr val="002060"/>
                </a:solidFill>
              </a:rPr>
              <a:t>Вопросы оценки и восприятия</a:t>
            </a:r>
            <a:r>
              <a:rPr lang="ru-RU" altLang="ru-RU" dirty="0">
                <a:solidFill>
                  <a:srgbClr val="002060"/>
                </a:solidFill>
              </a:rPr>
              <a:t/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3810000" cy="3733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ru-RU" sz="2000" b="1" dirty="0">
                <a:solidFill>
                  <a:srgbClr val="000066"/>
                </a:solidFill>
              </a:rPr>
              <a:t>Глобальная асимметрия</a:t>
            </a:r>
          </a:p>
          <a:p>
            <a:pPr algn="l">
              <a:lnSpc>
                <a:spcPct val="90000"/>
              </a:lnSpc>
            </a:pPr>
            <a:r>
              <a:rPr lang="ru-RU" altLang="ru-RU" sz="1800" b="1" dirty="0">
                <a:solidFill>
                  <a:srgbClr val="000066"/>
                </a:solidFill>
              </a:rPr>
              <a:t>Для человека как существа говорящего Символический порядок доминирует над Реальным: так устроено общество, культура, государство. </a:t>
            </a:r>
          </a:p>
          <a:p>
            <a:pPr algn="l">
              <a:lnSpc>
                <a:spcPct val="90000"/>
              </a:lnSpc>
            </a:pPr>
            <a:r>
              <a:rPr lang="ru-RU" altLang="ru-RU" sz="1800" b="1" dirty="0">
                <a:solidFill>
                  <a:srgbClr val="000066"/>
                </a:solidFill>
              </a:rPr>
              <a:t>Однако Реальное диктует нам свои порядки и экологическая деятельность  сегодня служит механизм адаптации Символического и Реального для нового цикла выживания </a:t>
            </a:r>
            <a:r>
              <a:rPr lang="ru-RU" altLang="ru-RU" sz="2000" b="1" dirty="0">
                <a:solidFill>
                  <a:srgbClr val="000066"/>
                </a:solidFill>
              </a:rPr>
              <a:t>Человечества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27338"/>
            <a:ext cx="51816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18579"/>
      </p:ext>
    </p:extLst>
  </p:cSld>
  <p:clrMapOvr>
    <a:masterClrMapping/>
  </p:clrMapOvr>
</p:sld>
</file>

<file path=ppt/theme/theme1.xml><?xml version="1.0" encoding="utf-8"?>
<a:theme xmlns:a="http://schemas.openxmlformats.org/drawingml/2006/main" name="2_Затмение">
  <a:themeElements>
    <a:clrScheme name="2_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Затмени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2010_Spare-NonSust_Biotic Mech_reg</Template>
  <TotalTime>135</TotalTime>
  <Words>1142</Words>
  <Application>Microsoft Office PowerPoint</Application>
  <PresentationFormat>Экран (4:3)</PresentationFormat>
  <Paragraphs>158</Paragraphs>
  <Slides>33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Wingdings 2</vt:lpstr>
      <vt:lpstr>Wingdings 3</vt:lpstr>
      <vt:lpstr>2_Затмение</vt:lpstr>
      <vt:lpstr>2_Тема Office</vt:lpstr>
      <vt:lpstr>Visio</vt:lpstr>
      <vt:lpstr>  «Безопасность образовательной среды в системе образования для устойчивого развития»  </vt:lpstr>
      <vt:lpstr>Презентация PowerPoint</vt:lpstr>
      <vt:lpstr>Презентация PowerPoint</vt:lpstr>
      <vt:lpstr>Оценка планетарного порогового значения для определения «безопасного пространства» планеты и человека</vt:lpstr>
      <vt:lpstr>Теория биотической регуляции окружающей среды </vt:lpstr>
      <vt:lpstr>Презентация PowerPoint</vt:lpstr>
      <vt:lpstr>Презентация PowerPoint</vt:lpstr>
      <vt:lpstr> КАК МЫ УСТРОЕНЫ? как «удерживаем мир» </vt:lpstr>
      <vt:lpstr>  ЖИЗНЬ – ЯВЛЕНИЕ УНИКАЛЬНОЕ Вопросы оценки и восприятия  </vt:lpstr>
      <vt:lpstr>Презентация PowerPoint</vt:lpstr>
      <vt:lpstr>Презентация PowerPoint</vt:lpstr>
      <vt:lpstr>        «Общество риска» У. Бек </vt:lpstr>
      <vt:lpstr>Общество «риска» </vt:lpstr>
      <vt:lpstr>«Общество риска» </vt:lpstr>
      <vt:lpstr>Проблема риска   </vt:lpstr>
      <vt:lpstr>Индустриальные факторы возникновения рисков </vt:lpstr>
      <vt:lpstr>Специфика современных рисков </vt:lpstr>
      <vt:lpstr>Характеристика рисков и их распределения</vt:lpstr>
      <vt:lpstr>Презентация PowerPoint</vt:lpstr>
      <vt:lpstr>Презентация PowerPoint</vt:lpstr>
      <vt:lpstr> АСПЕКТЫ БЕЗОПАСНОСТИ ОБРАЗОВАТЕЛЬНОЙ СРЕДЫ</vt:lpstr>
      <vt:lpstr>Справедливость – неотъемлемая часть устойчивого развития</vt:lpstr>
      <vt:lpstr>СОЦИАЛЬНOE ИЗМЕРЕНИЕ</vt:lpstr>
      <vt:lpstr>Презентация PowerPoint</vt:lpstr>
      <vt:lpstr>Презентация PowerPoint</vt:lpstr>
      <vt:lpstr> Позитивная политика в том числе в образовании должна быть направлена:</vt:lpstr>
      <vt:lpstr>Презентация PowerPoint</vt:lpstr>
      <vt:lpstr>Презентация PowerPoint</vt:lpstr>
      <vt:lpstr>Презентация PowerPoint</vt:lpstr>
      <vt:lpstr>Introduction to the Project</vt:lpstr>
      <vt:lpstr>Introduction to the Project</vt:lpstr>
      <vt:lpstr>ФОРМИРОВАНИЕ ОБРАЗОВАТЕЛЬНОЙ СРЕДЫ, БЕЗОПАСНОЙ И ТОЛЕРАНТНОЙ К ДЕТЯМ</vt:lpstr>
      <vt:lpstr>      Спасибо  за внимание!  www.safe.edu.kg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Aleksei Kurokhtin</cp:lastModifiedBy>
  <cp:revision>150</cp:revision>
  <cp:lastPrinted>1601-01-01T00:00:00Z</cp:lastPrinted>
  <dcterms:created xsi:type="dcterms:W3CDTF">1601-01-01T00:00:00Z</dcterms:created>
  <dcterms:modified xsi:type="dcterms:W3CDTF">2018-10-16T04:19:17Z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