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37" r:id="rId2"/>
  </p:sldMasterIdLst>
  <p:notesMasterIdLst>
    <p:notesMasterId r:id="rId31"/>
  </p:notesMasterIdLst>
  <p:sldIdLst>
    <p:sldId id="381" r:id="rId3"/>
    <p:sldId id="370" r:id="rId4"/>
    <p:sldId id="374" r:id="rId5"/>
    <p:sldId id="375" r:id="rId6"/>
    <p:sldId id="361" r:id="rId7"/>
    <p:sldId id="363" r:id="rId8"/>
    <p:sldId id="389" r:id="rId9"/>
    <p:sldId id="385" r:id="rId10"/>
    <p:sldId id="352" r:id="rId11"/>
    <p:sldId id="354" r:id="rId12"/>
    <p:sldId id="355" r:id="rId13"/>
    <p:sldId id="356" r:id="rId14"/>
    <p:sldId id="387" r:id="rId15"/>
    <p:sldId id="388" r:id="rId16"/>
    <p:sldId id="307" r:id="rId17"/>
    <p:sldId id="392" r:id="rId18"/>
    <p:sldId id="393" r:id="rId19"/>
    <p:sldId id="394" r:id="rId20"/>
    <p:sldId id="391" r:id="rId21"/>
    <p:sldId id="398" r:id="rId22"/>
    <p:sldId id="368" r:id="rId23"/>
    <p:sldId id="369" r:id="rId24"/>
    <p:sldId id="314" r:id="rId25"/>
    <p:sldId id="335" r:id="rId26"/>
    <p:sldId id="396" r:id="rId27"/>
    <p:sldId id="397" r:id="rId28"/>
    <p:sldId id="379" r:id="rId29"/>
    <p:sldId id="298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141FFC"/>
    <a:srgbClr val="030EF3"/>
    <a:srgbClr val="354CF7"/>
    <a:srgbClr val="4D25F7"/>
    <a:srgbClr val="008EC0"/>
    <a:srgbClr val="CCFF33"/>
    <a:srgbClr val="FF9900"/>
    <a:srgbClr val="66FF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5C78C-E335-4532-A39D-40501C736361}" v="5" dt="2018-10-15T13:38:27.4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94629" autoAdjust="0"/>
  </p:normalViewPr>
  <p:slideViewPr>
    <p:cSldViewPr>
      <p:cViewPr varScale="1">
        <p:scale>
          <a:sx n="83" d="100"/>
          <a:sy n="83" d="100"/>
        </p:scale>
        <p:origin x="183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dukov Maksim" userId="b21c589696090147" providerId="LiveId" clId="{ED95C78C-E335-4532-A39D-40501C736361}"/>
    <pc:docChg chg="undo modSld">
      <pc:chgData name="Dondukov Maksim" userId="b21c589696090147" providerId="LiveId" clId="{ED95C78C-E335-4532-A39D-40501C736361}" dt="2018-10-15T13:38:27.411" v="53"/>
      <pc:docMkLst>
        <pc:docMk/>
      </pc:docMkLst>
      <pc:sldChg chg="modSp">
        <pc:chgData name="Dondukov Maksim" userId="b21c589696090147" providerId="LiveId" clId="{ED95C78C-E335-4532-A39D-40501C736361}" dt="2018-10-15T13:38:27.411" v="53"/>
        <pc:sldMkLst>
          <pc:docMk/>
          <pc:sldMk cId="3090047204" sldId="381"/>
        </pc:sldMkLst>
        <pc:spChg chg="mod">
          <ac:chgData name="Dondukov Maksim" userId="b21c589696090147" providerId="LiveId" clId="{ED95C78C-E335-4532-A39D-40501C736361}" dt="2018-10-15T13:36:48.512" v="46" actId="20577"/>
          <ac:spMkLst>
            <pc:docMk/>
            <pc:sldMk cId="3090047204" sldId="381"/>
            <ac:spMk id="3" creationId="{00000000-0000-0000-0000-000000000000}"/>
          </ac:spMkLst>
        </pc:spChg>
        <pc:spChg chg="mod">
          <ac:chgData name="Dondukov Maksim" userId="b21c589696090147" providerId="LiveId" clId="{ED95C78C-E335-4532-A39D-40501C736361}" dt="2018-10-15T13:38:27.411" v="53"/>
          <ac:spMkLst>
            <pc:docMk/>
            <pc:sldMk cId="3090047204" sldId="381"/>
            <ac:spMk id="6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ED8E89-C546-482B-BEA0-67B62BD63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351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47108" name="슬라이드 번호 개체 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latinLnBrk="1"/>
            <a:fld id="{A72A01FF-92F8-4FD9-9E70-CBDDC062CB26}" type="slidenum">
              <a:rPr lang="ko-KR" altLang="en-US" sz="1200">
                <a:latin typeface="굴림" pitchFamily="34" charset="-127"/>
                <a:ea typeface="굴림" pitchFamily="34" charset="-127"/>
              </a:rPr>
              <a:pPr algn="r" latinLnBrk="1"/>
              <a:t>6</a:t>
            </a:fld>
            <a:endParaRPr lang="en-US" altLang="ko-KR" sz="1200">
              <a:latin typeface="굴림" pitchFamily="34" charset="-127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9125BB-BDDB-4422-BB61-25F8DC2E117A}" type="slidenum">
              <a:rPr lang="ru-RU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9" tIns="45699" rIns="91399" bIns="45699" anchor="b"/>
          <a:lstStyle/>
          <a:p>
            <a:pPr algn="r" defTabSz="912813"/>
            <a:fld id="{E193E04C-B35C-4ACA-82E3-CEF9DB553CBF}" type="slidenum">
              <a:rPr lang="ru-RU" sz="1200"/>
              <a:pPr algn="r" defTabSz="912813"/>
              <a:t>9</a:t>
            </a:fld>
            <a:endParaRPr lang="ru-RU" sz="1200"/>
          </a:p>
        </p:txBody>
      </p:sp>
      <p:sp>
        <p:nvSpPr>
          <p:cNvPr id="5222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399" tIns="45699" rIns="91399" bIns="45699"/>
          <a:lstStyle/>
          <a:p>
            <a:pPr eaLnBrk="1" hangingPunct="1"/>
            <a:endParaRPr lang="ru-RU">
              <a:latin typeface="Arial" pitchFamily="34" charset="0"/>
            </a:endParaRPr>
          </a:p>
        </p:txBody>
      </p:sp>
      <p:sp>
        <p:nvSpPr>
          <p:cNvPr id="5223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9" tIns="45699" rIns="91399" bIns="45699" anchor="b"/>
          <a:lstStyle/>
          <a:p>
            <a:pPr algn="r" defTabSz="912813"/>
            <a:fld id="{23679690-C028-4BB2-9065-B01CA282F903}" type="slidenum">
              <a:rPr lang="en-US" sz="1200"/>
              <a:pPr algn="r" defTabSz="912813"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5F30BD-460E-4692-B49D-C55A43186A31}" type="slidenum">
              <a:rPr lang="ru-RU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5325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>
              <a:latin typeface="Arial" pitchFamily="34" charset="0"/>
            </a:endParaRPr>
          </a:p>
        </p:txBody>
      </p:sp>
      <p:sp>
        <p:nvSpPr>
          <p:cNvPr id="53253" name="Номер слайда 3"/>
          <p:cNvSpPr txBox="1">
            <a:spLocks noGrp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1" tIns="45706" rIns="91411" bIns="45706" anchor="b"/>
          <a:lstStyle/>
          <a:p>
            <a:pPr algn="r" defTabSz="912813"/>
            <a:fld id="{A008C1AE-D869-4F5A-AF85-4C1D985DAA0F}" type="slidenum">
              <a:rPr lang="en-US" sz="1200"/>
              <a:pPr algn="r" defTabSz="912813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4C0623-A04D-4508-9B0D-55FDDE9E561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485A4C7-A8C8-4031-9971-034F65A669FB}" type="slidenum">
              <a:rPr lang="en-US" sz="1200">
                <a:ea typeface="ＭＳ Ｐゴシック" pitchFamily="34" charset="-128"/>
              </a:rPr>
              <a:pPr algn="r"/>
              <a:t>21</a:t>
            </a:fld>
            <a:endParaRPr lang="en-US" sz="1200">
              <a:ea typeface="ＭＳ Ｐゴシック" pitchFamily="34" charset="-128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8113" y="0"/>
            <a:ext cx="9601200" cy="68580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756775" cy="685800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100000">
                <a:srgbClr val="008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pic>
        <p:nvPicPr>
          <p:cNvPr id="6" name="Picture 9" descr="ofF-02"/>
          <p:cNvPicPr>
            <a:picLocks noChangeAspect="1" noChangeArrowheads="1"/>
          </p:cNvPicPr>
          <p:nvPr/>
        </p:nvPicPr>
        <p:blipFill>
          <a:blip r:embed="rId2" cstate="print"/>
          <a:srcRect r="60976"/>
          <a:stretch>
            <a:fillRect/>
          </a:stretch>
        </p:blipFill>
        <p:spPr bwMode="auto">
          <a:xfrm flipH="1">
            <a:off x="0" y="838200"/>
            <a:ext cx="2438400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67000" y="985838"/>
            <a:ext cx="6015038" cy="1444625"/>
          </a:xfrm>
        </p:spPr>
        <p:txBody>
          <a:bodyPr anchor="b"/>
          <a:lstStyle>
            <a:lvl1pPr>
              <a:defRPr sz="4000" b="0"/>
            </a:lvl1pPr>
          </a:lstStyle>
          <a:p>
            <a:r>
              <a:rPr lang="en-US" altLang="ja-JP"/>
              <a:t>Образец заголовка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3427413"/>
            <a:ext cx="6015038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200"/>
            </a:lvl1pPr>
          </a:lstStyle>
          <a:p>
            <a:r>
              <a:rPr lang="en-US" altLang="ja-JP"/>
              <a:t>Образец подзаголовка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00800"/>
            <a:ext cx="2133600" cy="457200"/>
          </a:xfrm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fld id="{F16F4CE7-FD5B-4385-963A-9BCED3A22E8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9600C-E557-4D77-9151-682B42BE5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33917-0619-4CE7-89C5-FB2241DA7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0FB7E-7B06-466F-BA4C-A345C4997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AB75B-E2DB-4694-B12E-EAC47EA39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4697F-A25B-4379-9ECE-C8A411AEB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7B078-4DBE-473C-8977-A8E662CF3265}" type="datetimeFigureOut">
              <a:rPr lang="ru-RU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7659B-1740-478B-B2C5-1D1703989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9D60-13C4-433E-ABE9-F4CBAF912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EA0E-E8E0-4C43-896B-1A2590D49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732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9D60-13C4-433E-ABE9-F4CBAF912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EA0E-E8E0-4C43-896B-1A2590D49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930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9D60-13C4-433E-ABE9-F4CBAF912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EA0E-E8E0-4C43-896B-1A2590D49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897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9D60-13C4-433E-ABE9-F4CBAF912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EA0E-E8E0-4C43-896B-1A2590D49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16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525D4-0CAC-418F-BF73-673343704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9D60-13C4-433E-ABE9-F4CBAF912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EA0E-E8E0-4C43-896B-1A2590D49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5514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9D60-13C4-433E-ABE9-F4CBAF912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EA0E-E8E0-4C43-896B-1A2590D49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46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9D60-13C4-433E-ABE9-F4CBAF912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EA0E-E8E0-4C43-896B-1A2590D49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61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9D60-13C4-433E-ABE9-F4CBAF912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EA0E-E8E0-4C43-896B-1A2590D49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07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9D60-13C4-433E-ABE9-F4CBAF912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EA0E-E8E0-4C43-896B-1A2590D49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664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9D60-13C4-433E-ABE9-F4CBAF912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EA0E-E8E0-4C43-896B-1A2590D49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7390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9D60-13C4-433E-ABE9-F4CBAF912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EA0E-E8E0-4C43-896B-1A2590D49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34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41B48-A4C5-4AFA-BEAC-ABCFEC914B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34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82E18-AAFB-4836-A2ED-A43CC0CE6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40F3F-0933-48DE-A7D0-118D3DBFD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AA7C4-CF4D-4B02-81B9-AD8D9294C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96ECE-21B5-4DE2-86A4-757FE67E8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38E53-EB5B-4E65-A8D5-170A8A5B8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EACD6-769A-4574-B5E9-F0B5587AB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C59AD-6BFB-49DC-A578-FDF2A50B1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54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pic>
        <p:nvPicPr>
          <p:cNvPr id="2051" name="Picture 4" descr="of-0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453063" y="0"/>
            <a:ext cx="3690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0"/>
            <a:ext cx="1331913" cy="6858000"/>
          </a:xfrm>
          <a:prstGeom prst="rect">
            <a:avLst/>
          </a:prstGeom>
          <a:gradFill rotWithShape="1">
            <a:gsLst>
              <a:gs pos="0">
                <a:srgbClr val="005400">
                  <a:gamma/>
                  <a:shade val="46275"/>
                  <a:invGamma/>
                </a:srgbClr>
              </a:gs>
              <a:gs pos="100000">
                <a:srgbClr val="0054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solidFill>
                  <a:srgbClr val="FFCC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solidFill>
                  <a:srgbClr val="FFCC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solidFill>
                  <a:srgbClr val="FFCC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C715DA-07A3-4B04-B00A-AB9E9D6AD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6" r:id="rId15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9933"/>
        </a:buClr>
        <a:buFont typeface="Wingdings" pitchFamily="2" charset="2"/>
        <a:buChar char="¡"/>
        <a:defRPr sz="2900">
          <a:solidFill>
            <a:srgbClr val="FFCC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9933"/>
        </a:buClr>
        <a:buFont typeface="Wingdings" pitchFamily="2" charset="2"/>
        <a:buChar char="l"/>
        <a:defRPr sz="2500">
          <a:solidFill>
            <a:srgbClr val="FFCC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9933"/>
        </a:buClr>
        <a:buFont typeface="Wingdings" pitchFamily="2" charset="2"/>
        <a:buChar char="¡"/>
        <a:defRPr sz="2200">
          <a:solidFill>
            <a:srgbClr val="FFCC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9933"/>
        </a:buClr>
        <a:buFont typeface="Wingdings" pitchFamily="2" charset="2"/>
        <a:buChar char="l"/>
        <a:defRPr sz="1900">
          <a:solidFill>
            <a:srgbClr val="FFCC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9933"/>
        </a:buClr>
        <a:buFont typeface="Wingdings" pitchFamily="2" charset="2"/>
        <a:buChar char="¡"/>
        <a:defRPr sz="1900">
          <a:solidFill>
            <a:srgbClr val="FFCC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9933"/>
        </a:buClr>
        <a:buFont typeface="Wingdings" pitchFamily="2" charset="2"/>
        <a:buChar char="¡"/>
        <a:defRPr sz="1900">
          <a:solidFill>
            <a:srgbClr val="FFCC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9933"/>
        </a:buClr>
        <a:buFont typeface="Wingdings" pitchFamily="2" charset="2"/>
        <a:buChar char="¡"/>
        <a:defRPr sz="1900">
          <a:solidFill>
            <a:srgbClr val="FFCC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9933"/>
        </a:buClr>
        <a:buFont typeface="Wingdings" pitchFamily="2" charset="2"/>
        <a:buChar char="¡"/>
        <a:defRPr sz="1900">
          <a:solidFill>
            <a:srgbClr val="FFCC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9933"/>
        </a:buClr>
        <a:buFont typeface="Wingdings" pitchFamily="2" charset="2"/>
        <a:buChar char="¡"/>
        <a:defRPr sz="1900">
          <a:solidFill>
            <a:srgbClr val="FFCC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6BCB9D60-13C4-433E-ABE9-F4CBAF912634}" type="datetimeFigureOut">
              <a:rPr lang="ru-RU" baseline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15.10.2018</a:t>
            </a:fld>
            <a:endParaRPr lang="ru-RU" baseline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ru-RU" baseline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2D7EA0E-E8E0-4C43-896B-1A2590D4980F}" type="slidenum">
              <a:rPr lang="ru-RU" baseline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baseline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06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 idx="4294967295"/>
          </p:nvPr>
        </p:nvSpPr>
        <p:spPr>
          <a:xfrm>
            <a:off x="304800" y="1905000"/>
            <a:ext cx="8534400" cy="2803525"/>
          </a:xfrm>
        </p:spPr>
        <p:txBody>
          <a:bodyPr>
            <a:noAutofit/>
          </a:bodyPr>
          <a:lstStyle/>
          <a:p>
            <a:pPr algn="ctr"/>
            <a:br>
              <a:rPr lang="ru-RU" sz="3200" b="1" dirty="0"/>
            </a:br>
            <a:br>
              <a:rPr lang="ru-RU" sz="3200" b="1" dirty="0"/>
            </a:br>
            <a:r>
              <a:rPr lang="ru-RU" sz="3600" b="1" dirty="0">
                <a:solidFill>
                  <a:srgbClr val="002060"/>
                </a:solidFill>
                <a:latin typeface="+mn-lt"/>
              </a:rPr>
              <a:t>Безопасность образовательной среды в системе образования для Устойчивого Развития</a:t>
            </a:r>
            <a:br>
              <a:rPr lang="ru-RU" sz="3600" b="1" dirty="0">
                <a:solidFill>
                  <a:srgbClr val="002060"/>
                </a:solidFill>
                <a:latin typeface="+mn-lt"/>
              </a:rPr>
            </a:br>
            <a:r>
              <a:rPr lang="ru-RU" sz="3600" b="1" dirty="0">
                <a:solidFill>
                  <a:srgbClr val="002060"/>
                </a:solidFill>
                <a:latin typeface="+mn-lt"/>
              </a:rPr>
              <a:t> </a:t>
            </a:r>
            <a:endParaRPr lang="ru-RU" sz="3600" b="1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78A052-3CA3-4433-BE93-EDEAD88369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1200" y="4800600"/>
            <a:ext cx="2759410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  </a:t>
            </a:r>
            <a:r>
              <a:rPr lang="ru-RU" sz="2400" b="1">
                <a:solidFill>
                  <a:srgbClr val="002060"/>
                </a:solidFill>
                <a:latin typeface="+mn-lt"/>
                <a:ea typeface="+mj-ea"/>
                <a:cs typeface="+mj-cs"/>
              </a:rPr>
              <a:t>Коротенко В.А. ЭД «БИОМ</a:t>
            </a:r>
            <a:r>
              <a:rPr lang="ru-RU" sz="2800"/>
              <a:t>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90047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609600" y="579438"/>
            <a:ext cx="7620000" cy="7159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>
                <a:solidFill>
                  <a:srgbClr val="002060"/>
                </a:solidFill>
              </a:rPr>
              <a:t>Теория биотической регуляции окружающей среды</a:t>
            </a:r>
            <a:br>
              <a:rPr lang="ru-RU" sz="4000" dirty="0">
                <a:solidFill>
                  <a:srgbClr val="002060"/>
                </a:solidFill>
              </a:rPr>
            </a:b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990600" y="1962150"/>
            <a:ext cx="7543800" cy="16722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solidFill>
                  <a:srgbClr val="002060"/>
                </a:solidFill>
              </a:rPr>
              <a:t>Естественные сообщества создают условия для собственного благоприятного существования.</a:t>
            </a:r>
          </a:p>
          <a:p>
            <a:pPr algn="ctr">
              <a:spcBef>
                <a:spcPct val="50000"/>
              </a:spcBef>
            </a:pPr>
            <a:r>
              <a:rPr lang="ru-RU" sz="2800" dirty="0">
                <a:solidFill>
                  <a:srgbClr val="002060"/>
                </a:solidFill>
              </a:rPr>
              <a:t>Эти условия поддерживаются в достаточно узком диапазоне, благоприятном для существования Жизни в целом в течении нескольких миллиардов лет.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990600" y="58674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 b="1" dirty="0">
                <a:solidFill>
                  <a:srgbClr val="002060"/>
                </a:solidFill>
              </a:rPr>
              <a:t>Больше о </a:t>
            </a:r>
            <a:r>
              <a:rPr lang="ru-RU" sz="3200" b="1" dirty="0" err="1">
                <a:solidFill>
                  <a:srgbClr val="002060"/>
                </a:solidFill>
              </a:rPr>
              <a:t>ТБРОС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en-US" sz="3200" dirty="0">
                <a:solidFill>
                  <a:srgbClr val="002060"/>
                </a:solidFill>
              </a:rPr>
              <a:t>http://www.bioticregulation.ru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35013" y="712788"/>
            <a:ext cx="71501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7915275" cy="382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i="1" dirty="0">
                <a:solidFill>
                  <a:srgbClr val="002060"/>
                </a:solidFill>
              </a:rPr>
              <a:t>ЖИЗНЬ – НЕ СВОЙСТВО ОТДЕЛЬНОГО ОРГАНИЗМА, А СВОЙСТВО БИОСФЕРЫ В ЦЕЛОМ</a:t>
            </a:r>
          </a:p>
          <a:p>
            <a:pPr algn="ctr"/>
            <a:endParaRPr lang="ru-RU" sz="2800" i="1" dirty="0">
              <a:solidFill>
                <a:srgbClr val="002060"/>
              </a:solidFill>
            </a:endParaRPr>
          </a:p>
          <a:p>
            <a:pPr algn="ctr"/>
            <a:r>
              <a:rPr lang="ru-RU" sz="2800" i="1" dirty="0">
                <a:solidFill>
                  <a:srgbClr val="002060"/>
                </a:solidFill>
              </a:rPr>
              <a:t>ЕСТЕСТВЕННЫЕ ЭКОСИСТЕМЫ ВОСПРОИЗВОДЯТ МАТРИЦЫ ЖИЗНИ</a:t>
            </a:r>
          </a:p>
          <a:p>
            <a:pPr algn="ctr"/>
            <a:endParaRPr lang="ru-RU" sz="2800" i="1" dirty="0">
              <a:solidFill>
                <a:srgbClr val="002060"/>
              </a:solidFill>
            </a:endParaRPr>
          </a:p>
          <a:p>
            <a:pPr algn="ctr"/>
            <a:r>
              <a:rPr lang="ru-RU" sz="2800" i="1" dirty="0">
                <a:solidFill>
                  <a:srgbClr val="002060"/>
                </a:solidFill>
              </a:rPr>
              <a:t>НИЧТО, СОЗДАННОЕ ЧЕЛОВЕКОМ, НЕ В СОСТОЯНИИ ЗАМЕНИТЬ БИОСФЕРНУЮ ФУНКЦИЮ ЕСТЕСТВЕННЫХ ЭКОСИСТЕМ</a:t>
            </a:r>
          </a:p>
          <a:p>
            <a:pPr algn="ctr"/>
            <a:endParaRPr lang="ru-RU" sz="2800" i="1" dirty="0">
              <a:solidFill>
                <a:srgbClr val="002060"/>
              </a:solidFill>
            </a:endParaRPr>
          </a:p>
          <a:p>
            <a:pPr algn="ctr"/>
            <a:r>
              <a:rPr lang="ru-RU" sz="2800" i="1" dirty="0">
                <a:solidFill>
                  <a:srgbClr val="002060"/>
                </a:solidFill>
              </a:rPr>
              <a:t>ВСЕ, СОЗДАННОЕ ЧЕЛОВЕКОМ, НА НЕСКОЛЬКО ПОРЯДКОВ ПРОЩЕ, ЧЕМ САМАЯ ПРИМИТИВНАЯ ЖИВАЯ СИСТЕМА</a:t>
            </a:r>
          </a:p>
          <a:p>
            <a:pPr algn="r"/>
            <a:endParaRPr lang="ru-RU" sz="2800" i="1" dirty="0">
              <a:solidFill>
                <a:srgbClr val="002060"/>
              </a:solidFill>
            </a:endParaRPr>
          </a:p>
          <a:p>
            <a:pPr algn="r"/>
            <a:r>
              <a:rPr lang="ru-RU" sz="2400" i="1" dirty="0">
                <a:solidFill>
                  <a:srgbClr val="002060"/>
                </a:solidFill>
              </a:rPr>
              <a:t>По проф. </a:t>
            </a:r>
            <a:r>
              <a:rPr lang="ru-RU" sz="2400" i="1" dirty="0" err="1">
                <a:solidFill>
                  <a:srgbClr val="002060"/>
                </a:solidFill>
              </a:rPr>
              <a:t>Э.Дж</a:t>
            </a:r>
            <a:r>
              <a:rPr lang="ru-RU" sz="2400" i="1" dirty="0">
                <a:solidFill>
                  <a:srgbClr val="002060"/>
                </a:solidFill>
              </a:rPr>
              <a:t>. </a:t>
            </a:r>
            <a:r>
              <a:rPr lang="ru-RU" sz="2400" i="1" dirty="0" err="1">
                <a:solidFill>
                  <a:srgbClr val="002060"/>
                </a:solidFill>
              </a:rPr>
              <a:t>Шукурову</a:t>
            </a:r>
            <a:endParaRPr lang="ru-RU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orest_mo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875" y="44450"/>
            <a:ext cx="9720263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88963"/>
            <a:ext cx="3419475" cy="706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>
                <a:solidFill>
                  <a:schemeClr val="tx1"/>
                </a:solidFill>
              </a:rPr>
              <a:t>Экосистемные функции лесов</a:t>
            </a:r>
            <a:endParaRPr lang="en-US" sz="36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Oval 2"/>
          <p:cNvSpPr>
            <a:spLocks noChangeArrowheads="1"/>
          </p:cNvSpPr>
          <p:nvPr/>
        </p:nvSpPr>
        <p:spPr bwMode="auto">
          <a:xfrm>
            <a:off x="1811338" y="1143000"/>
            <a:ext cx="6505575" cy="4851400"/>
          </a:xfrm>
          <a:prstGeom prst="ellipse">
            <a:avLst/>
          </a:prstGeom>
          <a:gradFill rotWithShape="1">
            <a:gsLst>
              <a:gs pos="0">
                <a:srgbClr val="D5FBED"/>
              </a:gs>
              <a:gs pos="100000">
                <a:srgbClr val="00CC99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1600" b="1">
              <a:latin typeface="Century Gothic" pitchFamily="34" charset="0"/>
            </a:endParaRPr>
          </a:p>
          <a:p>
            <a:pPr algn="ctr"/>
            <a:endParaRPr lang="ru-RU" altLang="ru-RU" sz="1600" b="1">
              <a:latin typeface="Century Gothic" pitchFamily="34" charset="0"/>
            </a:endParaRPr>
          </a:p>
          <a:p>
            <a:pPr algn="ctr"/>
            <a:endParaRPr lang="ru-RU" altLang="ru-RU" sz="1600" b="1">
              <a:latin typeface="Century Gothic" pitchFamily="34" charset="0"/>
            </a:endParaRPr>
          </a:p>
          <a:p>
            <a:pPr algn="ctr"/>
            <a:endParaRPr lang="ru-RU" altLang="ru-RU" sz="1600" b="1">
              <a:latin typeface="Century Gothic" pitchFamily="34" charset="0"/>
            </a:endParaRPr>
          </a:p>
          <a:p>
            <a:pPr algn="ctr"/>
            <a:endParaRPr lang="ru-RU" altLang="ru-RU" sz="1600" b="1">
              <a:latin typeface="Century Gothic" pitchFamily="34" charset="0"/>
            </a:endParaRPr>
          </a:p>
          <a:p>
            <a:pPr algn="ctr"/>
            <a:endParaRPr lang="ru-RU" altLang="ru-RU" sz="1600" b="1">
              <a:latin typeface="Century Gothic" pitchFamily="34" charset="0"/>
            </a:endParaRPr>
          </a:p>
          <a:p>
            <a:pPr algn="ctr"/>
            <a:endParaRPr lang="ru-RU" altLang="ru-RU" sz="1600" b="1">
              <a:latin typeface="Century Gothic" pitchFamily="34" charset="0"/>
            </a:endParaRPr>
          </a:p>
          <a:p>
            <a:pPr algn="ctr"/>
            <a:endParaRPr lang="ru-RU" altLang="ru-RU" sz="1600" b="1">
              <a:latin typeface="Century Gothic" pitchFamily="34" charset="0"/>
            </a:endParaRPr>
          </a:p>
          <a:p>
            <a:pPr algn="ctr"/>
            <a:endParaRPr lang="ru-RU" altLang="ru-RU" sz="1600" b="1">
              <a:latin typeface="Century Gothic" pitchFamily="34" charset="0"/>
            </a:endParaRPr>
          </a:p>
          <a:p>
            <a:pPr algn="ctr"/>
            <a:endParaRPr lang="ru-RU" altLang="ru-RU" sz="1600" b="1">
              <a:latin typeface="Century Gothic" pitchFamily="34" charset="0"/>
            </a:endParaRPr>
          </a:p>
          <a:p>
            <a:pPr algn="ctr"/>
            <a:endParaRPr lang="ru-RU" altLang="ru-RU" sz="1600" b="1">
              <a:latin typeface="Century Gothic" pitchFamily="34" charset="0"/>
            </a:endParaRPr>
          </a:p>
          <a:p>
            <a:pPr algn="ctr"/>
            <a:endParaRPr lang="ru-RU" altLang="ru-RU" sz="1600" b="1">
              <a:latin typeface="Century Gothic" pitchFamily="34" charset="0"/>
            </a:endParaRPr>
          </a:p>
          <a:p>
            <a:pPr algn="ctr"/>
            <a:endParaRPr lang="ru-RU" altLang="ru-RU" sz="1600" b="1">
              <a:latin typeface="Century Gothic" pitchFamily="34" charset="0"/>
            </a:endParaRPr>
          </a:p>
          <a:p>
            <a:pPr algn="ctr"/>
            <a:endParaRPr lang="ru-RU" altLang="ru-RU" sz="1600" b="1">
              <a:latin typeface="Century Gothic" pitchFamily="34" charset="0"/>
            </a:endParaRPr>
          </a:p>
          <a:p>
            <a:pPr algn="ctr"/>
            <a:endParaRPr lang="ru-RU" altLang="ru-RU" sz="1600" b="1">
              <a:latin typeface="Century Gothic" pitchFamily="34" charset="0"/>
            </a:endParaRPr>
          </a:p>
          <a:p>
            <a:pPr algn="ctr"/>
            <a:endParaRPr lang="ru-RU" altLang="ru-RU" sz="1600" b="1">
              <a:latin typeface="Century Gothic" pitchFamily="34" charset="0"/>
            </a:endParaRPr>
          </a:p>
          <a:p>
            <a:pPr algn="ctr"/>
            <a:r>
              <a:rPr lang="ru-RU" altLang="ru-RU" sz="1600" b="1">
                <a:latin typeface="Century Gothic" pitchFamily="34" charset="0"/>
              </a:rPr>
              <a:t>Территория дикой природы</a:t>
            </a:r>
          </a:p>
          <a:p>
            <a:pPr algn="ctr"/>
            <a:r>
              <a:rPr lang="ru-RU" altLang="ru-RU" sz="1600" b="1">
                <a:latin typeface="Century Gothic" pitchFamily="34" charset="0"/>
              </a:rPr>
              <a:t>(</a:t>
            </a:r>
            <a:r>
              <a:rPr lang="ru-RU" altLang="ru-RU" sz="1600" b="1">
                <a:solidFill>
                  <a:srgbClr val="FF0000"/>
                </a:solidFill>
                <a:latin typeface="Century Gothic" pitchFamily="34" charset="0"/>
              </a:rPr>
              <a:t>не менее </a:t>
            </a:r>
            <a:r>
              <a:rPr lang="ru-RU" altLang="ru-RU" sz="3000" b="1">
                <a:solidFill>
                  <a:srgbClr val="FF0000"/>
                </a:solidFill>
                <a:latin typeface="Century Gothic" pitchFamily="34" charset="0"/>
              </a:rPr>
              <a:t>60%</a:t>
            </a:r>
            <a:r>
              <a:rPr lang="ru-RU" altLang="ru-RU" sz="1600" b="1">
                <a:latin typeface="Century Gothic" pitchFamily="34" charset="0"/>
              </a:rPr>
              <a:t>)</a:t>
            </a:r>
            <a:endParaRPr lang="en-US" altLang="ru-RU" sz="1600" b="1">
              <a:latin typeface="Century Gothic" pitchFamily="34" charset="0"/>
            </a:endParaRPr>
          </a:p>
        </p:txBody>
      </p:sp>
      <p:sp>
        <p:nvSpPr>
          <p:cNvPr id="118787" name="Oval 3"/>
          <p:cNvSpPr>
            <a:spLocks noChangeArrowheads="1"/>
          </p:cNvSpPr>
          <p:nvPr/>
        </p:nvSpPr>
        <p:spPr bwMode="auto">
          <a:xfrm>
            <a:off x="2139950" y="1479550"/>
            <a:ext cx="3824288" cy="3192463"/>
          </a:xfrm>
          <a:prstGeom prst="ellipse">
            <a:avLst/>
          </a:prstGeom>
          <a:gradFill rotWithShape="1">
            <a:gsLst>
              <a:gs pos="0">
                <a:srgbClr val="E1F0FF"/>
              </a:gs>
              <a:gs pos="100000">
                <a:srgbClr val="99CCFF"/>
              </a:gs>
            </a:gsLst>
            <a:lin ang="2700000" scaled="1"/>
          </a:gra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>
              <a:latin typeface="Verdana" pitchFamily="34" charset="0"/>
            </a:endParaRPr>
          </a:p>
          <a:p>
            <a:pPr algn="ctr"/>
            <a:endParaRPr lang="ru-RU" altLang="ru-RU">
              <a:latin typeface="Verdana" pitchFamily="34" charset="0"/>
            </a:endParaRPr>
          </a:p>
          <a:p>
            <a:pPr algn="ctr"/>
            <a:endParaRPr lang="ru-RU" altLang="ru-RU">
              <a:latin typeface="Verdana" pitchFamily="34" charset="0"/>
            </a:endParaRPr>
          </a:p>
          <a:p>
            <a:pPr algn="ctr"/>
            <a:endParaRPr lang="ru-RU" altLang="ru-RU">
              <a:latin typeface="Verdana" pitchFamily="34" charset="0"/>
            </a:endParaRPr>
          </a:p>
          <a:p>
            <a:pPr algn="ctr"/>
            <a:endParaRPr lang="ru-RU" altLang="ru-RU">
              <a:latin typeface="Verdana" pitchFamily="34" charset="0"/>
            </a:endParaRPr>
          </a:p>
          <a:p>
            <a:pPr algn="ctr"/>
            <a:endParaRPr lang="ru-RU" altLang="ru-RU">
              <a:latin typeface="Verdana" pitchFamily="34" charset="0"/>
            </a:endParaRPr>
          </a:p>
          <a:p>
            <a:pPr algn="ctr"/>
            <a:endParaRPr lang="ru-RU" altLang="ru-RU" sz="1600" b="1">
              <a:latin typeface="Century Gothic" pitchFamily="34" charset="0"/>
            </a:endParaRPr>
          </a:p>
          <a:p>
            <a:pPr algn="ctr"/>
            <a:r>
              <a:rPr lang="ru-RU" altLang="ru-RU" sz="1600" b="1">
                <a:latin typeface="Century Gothic" pitchFamily="34" charset="0"/>
              </a:rPr>
              <a:t>Сельскохозяйственная</a:t>
            </a:r>
          </a:p>
          <a:p>
            <a:pPr algn="ctr"/>
            <a:r>
              <a:rPr lang="ru-RU" altLang="ru-RU" sz="1600" b="1">
                <a:latin typeface="Century Gothic" pitchFamily="34" charset="0"/>
              </a:rPr>
              <a:t>территория</a:t>
            </a:r>
          </a:p>
          <a:p>
            <a:pPr algn="ctr"/>
            <a:r>
              <a:rPr lang="ru-RU" altLang="ru-RU" sz="1600" b="1">
                <a:latin typeface="Century Gothic" pitchFamily="34" charset="0"/>
              </a:rPr>
              <a:t>(</a:t>
            </a:r>
            <a:r>
              <a:rPr lang="ru-RU" altLang="ru-RU" sz="1600" b="1">
                <a:solidFill>
                  <a:srgbClr val="FF0000"/>
                </a:solidFill>
                <a:latin typeface="Century Gothic" pitchFamily="34" charset="0"/>
              </a:rPr>
              <a:t>не более </a:t>
            </a:r>
            <a:r>
              <a:rPr lang="ru-RU" altLang="ru-RU" sz="2000" b="1">
                <a:solidFill>
                  <a:srgbClr val="FF0000"/>
                </a:solidFill>
                <a:latin typeface="Century Gothic" pitchFamily="34" charset="0"/>
              </a:rPr>
              <a:t>30%</a:t>
            </a:r>
            <a:r>
              <a:rPr lang="ru-RU" altLang="ru-RU" sz="1600" b="1">
                <a:latin typeface="Century Gothic" pitchFamily="34" charset="0"/>
              </a:rPr>
              <a:t>)</a:t>
            </a:r>
            <a:endParaRPr lang="en-US" altLang="ru-RU" sz="1600" b="1">
              <a:latin typeface="Century Gothic" pitchFamily="34" charset="0"/>
            </a:endParaRP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927100"/>
          </a:xfrm>
          <a:noFill/>
        </p:spPr>
        <p:txBody>
          <a:bodyPr anchor="t"/>
          <a:lstStyle/>
          <a:p>
            <a:pPr algn="ctr"/>
            <a:r>
              <a:rPr lang="ru-RU" altLang="ru-RU" sz="3000" b="1" dirty="0">
                <a:solidFill>
                  <a:srgbClr val="002060"/>
                </a:solidFill>
                <a:cs typeface="Arial" pitchFamily="34" charset="0"/>
              </a:rPr>
              <a:t>Принцип организации деятельности на территории</a:t>
            </a:r>
          </a:p>
        </p:txBody>
      </p:sp>
      <p:sp>
        <p:nvSpPr>
          <p:cNvPr id="118789" name="Oval 5"/>
          <p:cNvSpPr>
            <a:spLocks noChangeArrowheads="1"/>
          </p:cNvSpPr>
          <p:nvPr/>
        </p:nvSpPr>
        <p:spPr bwMode="auto">
          <a:xfrm>
            <a:off x="2411413" y="1673225"/>
            <a:ext cx="2185987" cy="1795463"/>
          </a:xfrm>
          <a:prstGeom prst="ellipse">
            <a:avLst/>
          </a:prstGeom>
          <a:gradFill rotWithShape="1">
            <a:gsLst>
              <a:gs pos="0">
                <a:srgbClr val="FFF5EB"/>
              </a:gs>
              <a:gs pos="100000">
                <a:srgbClr val="FFCC99"/>
              </a:gs>
            </a:gsLst>
            <a:lin ang="27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1600" b="1">
                <a:latin typeface="Century Gothic" pitchFamily="34" charset="0"/>
              </a:rPr>
              <a:t>Урбанизированная </a:t>
            </a:r>
          </a:p>
          <a:p>
            <a:pPr algn="ctr"/>
            <a:r>
              <a:rPr lang="ru-RU" altLang="ru-RU" sz="1600" b="1">
                <a:latin typeface="Century Gothic" pitchFamily="34" charset="0"/>
              </a:rPr>
              <a:t>территория</a:t>
            </a:r>
          </a:p>
          <a:p>
            <a:pPr algn="ctr"/>
            <a:r>
              <a:rPr lang="ru-RU" altLang="ru-RU" sz="1600" b="1">
                <a:latin typeface="Century Gothic" pitchFamily="34" charset="0"/>
              </a:rPr>
              <a:t>(</a:t>
            </a:r>
            <a:r>
              <a:rPr lang="ru-RU" altLang="ru-RU" sz="1600" b="1">
                <a:solidFill>
                  <a:srgbClr val="FF0000"/>
                </a:solidFill>
                <a:latin typeface="Century Gothic" pitchFamily="34" charset="0"/>
              </a:rPr>
              <a:t>не более </a:t>
            </a:r>
            <a:r>
              <a:rPr lang="ru-RU" altLang="ru-RU" sz="2000" b="1">
                <a:solidFill>
                  <a:srgbClr val="FF0000"/>
                </a:solidFill>
                <a:latin typeface="Century Gothic" pitchFamily="34" charset="0"/>
              </a:rPr>
              <a:t>10%</a:t>
            </a:r>
            <a:r>
              <a:rPr lang="ru-RU" altLang="ru-RU" sz="1600" b="1">
                <a:latin typeface="Century Gothic" pitchFamily="34" charset="0"/>
              </a:rPr>
              <a:t>)</a:t>
            </a:r>
            <a:endParaRPr lang="en-US" altLang="ru-RU" sz="1600" b="1">
              <a:latin typeface="Century Gothic" pitchFamily="34" charset="0"/>
            </a:endParaRP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395288" y="6016625"/>
            <a:ext cx="8424862" cy="23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dirty="0">
                <a:solidFill>
                  <a:srgbClr val="002060"/>
                </a:solidFill>
              </a:rPr>
              <a:t>Соотношение антропогенных и диких экосистем, необходимое для поддержания биосферных функций (</a:t>
            </a:r>
            <a:r>
              <a:rPr lang="ru-RU" altLang="ru-RU" sz="1400" dirty="0" err="1">
                <a:solidFill>
                  <a:srgbClr val="002060"/>
                </a:solidFill>
              </a:rPr>
              <a:t>Одум</a:t>
            </a:r>
            <a:r>
              <a:rPr lang="ru-RU" altLang="ru-RU" sz="1400" dirty="0">
                <a:solidFill>
                  <a:srgbClr val="002060"/>
                </a:solidFill>
              </a:rPr>
              <a:t>, Горшков </a:t>
            </a:r>
            <a:r>
              <a:rPr lang="ru-RU" altLang="ru-RU" sz="1400" dirty="0" err="1">
                <a:solidFill>
                  <a:srgbClr val="002060"/>
                </a:solidFill>
              </a:rPr>
              <a:t>В.Г</a:t>
            </a:r>
            <a:r>
              <a:rPr lang="ru-RU" altLang="ru-RU" sz="1400" dirty="0">
                <a:solidFill>
                  <a:srgbClr val="002060"/>
                </a:solidFill>
              </a:rPr>
              <a:t>., </a:t>
            </a:r>
            <a:r>
              <a:rPr lang="ru-RU" altLang="ru-RU" sz="1400" dirty="0" err="1">
                <a:solidFill>
                  <a:srgbClr val="002060"/>
                </a:solidFill>
              </a:rPr>
              <a:t>Шукуров</a:t>
            </a:r>
            <a:r>
              <a:rPr lang="ru-RU" altLang="ru-RU" sz="1400" dirty="0">
                <a:solidFill>
                  <a:srgbClr val="002060"/>
                </a:solidFill>
              </a:rPr>
              <a:t> </a:t>
            </a:r>
            <a:r>
              <a:rPr lang="ru-RU" altLang="ru-RU" sz="1400" dirty="0" err="1">
                <a:solidFill>
                  <a:srgbClr val="002060"/>
                </a:solidFill>
              </a:rPr>
              <a:t>Э.Д</a:t>
            </a:r>
            <a:r>
              <a:rPr lang="ru-RU" altLang="ru-RU" sz="1400" dirty="0">
                <a:solidFill>
                  <a:srgbClr val="002060"/>
                </a:solidFill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665611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 animBg="1"/>
      <p:bldP spid="118787" grpId="0" animBg="1"/>
      <p:bldP spid="11878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>
                <a:solidFill>
                  <a:srgbClr val="002060"/>
                </a:solidFill>
              </a:rPr>
              <a:t>Глобальная асимметрия 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828800"/>
            <a:ext cx="5334000" cy="3810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ru-RU" altLang="ru-RU" sz="2800" dirty="0">
                <a:solidFill>
                  <a:srgbClr val="002060"/>
                </a:solidFill>
              </a:rPr>
              <a:t>Устойчивое развитие?</a:t>
            </a:r>
          </a:p>
        </p:txBody>
      </p:sp>
      <p:grpSp>
        <p:nvGrpSpPr>
          <p:cNvPr id="158724" name="Group 4"/>
          <p:cNvGrpSpPr>
            <a:grpSpLocks/>
          </p:cNvGrpSpPr>
          <p:nvPr/>
        </p:nvGrpSpPr>
        <p:grpSpPr bwMode="auto">
          <a:xfrm>
            <a:off x="990600" y="2971800"/>
            <a:ext cx="2057400" cy="2133600"/>
            <a:chOff x="432" y="2448"/>
            <a:chExt cx="1632" cy="1728"/>
          </a:xfrm>
        </p:grpSpPr>
        <p:sp>
          <p:nvSpPr>
            <p:cNvPr id="158725" name="Oval 5"/>
            <p:cNvSpPr>
              <a:spLocks noChangeArrowheads="1"/>
            </p:cNvSpPr>
            <p:nvPr/>
          </p:nvSpPr>
          <p:spPr bwMode="auto">
            <a:xfrm>
              <a:off x="432" y="2448"/>
              <a:ext cx="960" cy="1008"/>
            </a:xfrm>
            <a:prstGeom prst="ellipse">
              <a:avLst/>
            </a:prstGeom>
            <a:noFill/>
            <a:ln w="76200">
              <a:solidFill>
                <a:srgbClr val="FF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ru-RU" altLang="ru-RU" sz="1600">
                  <a:solidFill>
                    <a:srgbClr val="FFCC00"/>
                  </a:solidFill>
                  <a:latin typeface="Times New Roman" pitchFamily="18" charset="0"/>
                </a:rPr>
                <a:t>Экономика</a:t>
              </a:r>
            </a:p>
            <a:p>
              <a:endParaRPr lang="ru-RU" altLang="ru-RU" sz="1200">
                <a:latin typeface="Times New Roman" pitchFamily="18" charset="0"/>
              </a:endParaRPr>
            </a:p>
            <a:p>
              <a:endParaRPr lang="ru-RU" altLang="ru-RU" sz="1200">
                <a:latin typeface="Times New Roman" pitchFamily="18" charset="0"/>
              </a:endParaRPr>
            </a:p>
          </p:txBody>
        </p:sp>
        <p:sp>
          <p:nvSpPr>
            <p:cNvPr id="158726" name="Oval 6"/>
            <p:cNvSpPr>
              <a:spLocks noChangeArrowheads="1"/>
            </p:cNvSpPr>
            <p:nvPr/>
          </p:nvSpPr>
          <p:spPr bwMode="auto">
            <a:xfrm>
              <a:off x="1104" y="2784"/>
              <a:ext cx="960" cy="1008"/>
            </a:xfrm>
            <a:prstGeom prst="ellipse">
              <a:avLst/>
            </a:prstGeom>
            <a:noFill/>
            <a:ln w="76200">
              <a:solidFill>
                <a:srgbClr val="B9C8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ru-RU" altLang="ru-RU" sz="1600" dirty="0">
                  <a:latin typeface="Times New Roman" pitchFamily="18" charset="0"/>
                </a:rPr>
                <a:t>     </a:t>
              </a:r>
            </a:p>
            <a:p>
              <a:r>
                <a:rPr lang="ru-RU" altLang="ru-RU" sz="1600" dirty="0">
                  <a:latin typeface="Times New Roman" pitchFamily="18" charset="0"/>
                </a:rPr>
                <a:t>     </a:t>
              </a:r>
              <a:r>
                <a:rPr lang="ru-RU" altLang="ru-RU" sz="1600" dirty="0">
                  <a:solidFill>
                    <a:srgbClr val="FFCC00"/>
                  </a:solidFill>
                  <a:latin typeface="Times New Roman" pitchFamily="18" charset="0"/>
                </a:rPr>
                <a:t>Экология</a:t>
              </a:r>
            </a:p>
            <a:p>
              <a:endParaRPr lang="ru-RU" altLang="ru-RU" sz="1600" dirty="0">
                <a:latin typeface="Times New Roman" pitchFamily="18" charset="0"/>
              </a:endParaRPr>
            </a:p>
          </p:txBody>
        </p:sp>
        <p:sp>
          <p:nvSpPr>
            <p:cNvPr id="158727" name="Oval 7"/>
            <p:cNvSpPr>
              <a:spLocks noChangeArrowheads="1"/>
            </p:cNvSpPr>
            <p:nvPr/>
          </p:nvSpPr>
          <p:spPr bwMode="auto">
            <a:xfrm>
              <a:off x="480" y="3168"/>
              <a:ext cx="960" cy="1008"/>
            </a:xfrm>
            <a:prstGeom prst="ellipse">
              <a:avLst/>
            </a:prstGeom>
            <a:noFill/>
            <a:ln w="76200">
              <a:solidFill>
                <a:srgbClr val="33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 sz="1600">
                <a:latin typeface="Times New Roman" pitchFamily="18" charset="0"/>
              </a:endParaRPr>
            </a:p>
            <a:p>
              <a:endParaRPr lang="ru-RU" altLang="ru-RU" sz="1600">
                <a:latin typeface="Times New Roman" pitchFamily="18" charset="0"/>
              </a:endParaRPr>
            </a:p>
            <a:p>
              <a:r>
                <a:rPr lang="ru-RU" altLang="ru-RU" sz="1600">
                  <a:solidFill>
                    <a:srgbClr val="FFCC00"/>
                  </a:solidFill>
                  <a:latin typeface="Times New Roman" pitchFamily="18" charset="0"/>
                </a:rPr>
                <a:t>Социум</a:t>
              </a:r>
            </a:p>
          </p:txBody>
        </p:sp>
      </p:grpSp>
      <p:sp>
        <p:nvSpPr>
          <p:cNvPr id="158728" name="Rectangle 8"/>
          <p:cNvSpPr>
            <a:spLocks noChangeArrowheads="1"/>
          </p:cNvSpPr>
          <p:nvPr/>
        </p:nvSpPr>
        <p:spPr bwMode="auto">
          <a:xfrm>
            <a:off x="5105400" y="60198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5175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4275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3375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altLang="ru-RU" dirty="0">
                <a:solidFill>
                  <a:srgbClr val="002060"/>
                </a:solidFill>
              </a:rPr>
              <a:t>Модель, основанная на учете экологических лимитов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ru-RU" altLang="ru-RU" dirty="0">
              <a:solidFill>
                <a:srgbClr val="FFCC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ru-RU" altLang="ru-RU" dirty="0"/>
          </a:p>
        </p:txBody>
      </p:sp>
      <p:sp>
        <p:nvSpPr>
          <p:cNvPr id="158729" name="Line 9"/>
          <p:cNvSpPr>
            <a:spLocks noChangeShapeType="1"/>
          </p:cNvSpPr>
          <p:nvPr/>
        </p:nvSpPr>
        <p:spPr bwMode="auto">
          <a:xfrm>
            <a:off x="990600" y="3048000"/>
            <a:ext cx="1752600" cy="205740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8730" name="Line 10"/>
          <p:cNvSpPr>
            <a:spLocks noChangeShapeType="1"/>
          </p:cNvSpPr>
          <p:nvPr/>
        </p:nvSpPr>
        <p:spPr bwMode="auto">
          <a:xfrm flipH="1">
            <a:off x="1066800" y="3048000"/>
            <a:ext cx="1752600" cy="198120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58731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2500313"/>
            <a:ext cx="4071938" cy="321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51870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8" grpId="0" autoUpdateAnimBg="0"/>
      <p:bldP spid="158729" grpId="0" animBg="1"/>
      <p:bldP spid="1587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74638"/>
            <a:ext cx="8077200" cy="1143000"/>
          </a:xfrm>
        </p:spPr>
        <p:txBody>
          <a:bodyPr/>
          <a:lstStyle/>
          <a:p>
            <a:pPr eaLnBrk="1" hangingPunct="1"/>
            <a:r>
              <a:rPr lang="ru-RU" sz="2800" b="1" dirty="0">
                <a:solidFill>
                  <a:srgbClr val="002060"/>
                </a:solidFill>
                <a:latin typeface="+mn-lt"/>
              </a:rPr>
              <a:t>Стратегии достижения Устойчивого Развития</a:t>
            </a:r>
            <a:endParaRPr lang="en-US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19250" y="1600200"/>
            <a:ext cx="7524750" cy="5257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500" b="1">
                <a:solidFill>
                  <a:srgbClr val="002060"/>
                </a:solidFill>
              </a:rPr>
              <a:t>Механизмы (Фактор 4)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800" b="1">
              <a:solidFill>
                <a:srgbClr val="00206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3200">
                <a:solidFill>
                  <a:srgbClr val="002060"/>
                </a:solidFill>
              </a:rPr>
              <a:t>Радикальное повышение производительности ресурсов;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3200">
                <a:solidFill>
                  <a:srgbClr val="002060"/>
                </a:solidFill>
              </a:rPr>
              <a:t>Подражание природе;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3200">
                <a:solidFill>
                  <a:srgbClr val="002060"/>
                </a:solidFill>
              </a:rPr>
              <a:t>Экономика сервиса и потока;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3200">
                <a:solidFill>
                  <a:srgbClr val="002060"/>
                </a:solidFill>
              </a:rPr>
              <a:t>Инвестиции в естественный капитал.</a:t>
            </a:r>
            <a:endParaRPr lang="en-US" sz="32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+mn-lt"/>
              </a:rPr>
              <a:t>Ульрих Бек  "ЖИЗНЬ В ОБЩЕСТВЕ ГЛОБАЛЬНОГО РИСКА – КАК С ЭТИМ СПРАВИТЬСЯ"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Накопление рисков – ядерного, экологического, финансового, военного, террористического, биохимического, информационного – стало сегодня превалирующим фактором. В той мере, в какой риск переживается нами как постоянный и повсеместный, на него возможны три реакции: отрицание, апатия и трансформация. Отрицание глубоко вписано в первую культуру модерна, однако политический риск отрицания ею игнорируется. Это мы ясно видим на примере использования ядерной энергии после </a:t>
            </a:r>
            <a:r>
              <a:rPr lang="ru-RU" dirty="0" err="1">
                <a:solidFill>
                  <a:srgbClr val="002060"/>
                </a:solidFill>
              </a:rPr>
              <a:t>Фукусимы</a:t>
            </a:r>
            <a:r>
              <a:rPr lang="ru-RU" dirty="0">
                <a:solidFill>
                  <a:srgbClr val="002060"/>
                </a:solidFill>
              </a:rPr>
              <a:t>. Апатия прокладывает путь нигилистической линии постмодернизма. Трансформация фиксирует проблему, которую поднимает мировое общество риска: каким образом осознание множественности зависящих от человека вариантов будущего и, соответственно, возможных рисков влияет и трансформирует восприятие человека, а также условия жизни и институты современного общества?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37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6600"/>
                </a:solidFill>
                <a:latin typeface="+mn-lt"/>
              </a:rPr>
              <a:t>Общество «риска»</a:t>
            </a:r>
            <a:br>
              <a:rPr lang="ru-RU" sz="3600" b="1" dirty="0">
                <a:solidFill>
                  <a:srgbClr val="006600"/>
                </a:solidFill>
                <a:latin typeface="+mn-lt"/>
              </a:rPr>
            </a:br>
            <a:endParaRPr lang="ru-RU" sz="3600" b="1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85875"/>
            <a:ext cx="4191000" cy="5419725"/>
          </a:xfrm>
        </p:spPr>
        <p:txBody>
          <a:bodyPr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i="1" dirty="0">
                <a:solidFill>
                  <a:srgbClr val="002060"/>
                </a:solidFill>
              </a:rPr>
              <a:t>Риск в широком смысле</a:t>
            </a:r>
            <a:r>
              <a:rPr lang="ru-RU" dirty="0">
                <a:solidFill>
                  <a:srgbClr val="002060"/>
                </a:solidFill>
              </a:rPr>
              <a:t> - характеристика ситуации, имеющей неопределенность исхода, при обязательном наличии неблагоприятных последствий (это неуверенность или невозможность получения достоверного знания о благоприятном исходе при указанных ограничениях).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solidFill>
                  <a:srgbClr val="002060"/>
                </a:solidFill>
              </a:rPr>
              <a:t>Общественное производство богатств сопровождается общественным производством рисков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solidFill>
                  <a:srgbClr val="002060"/>
                </a:solidFill>
              </a:rPr>
              <a:t>Риск принял новые формы и перешел в возможное самоуничтожение жизни на Земле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solidFill>
                  <a:srgbClr val="002060"/>
                </a:solidFill>
              </a:rPr>
              <a:t>Эволюция рисков – риск квалификации, риск здоровью, риск обнищания и голода – теперь риск для всего живого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484" name="Picture 3" descr="C:\Users\Anna Kirilenko\Desktop\УЧЕНЫЕ\журналисты\vihlo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7750" y="1143000"/>
            <a:ext cx="4116388" cy="3887788"/>
          </a:xfrm>
        </p:spPr>
      </p:pic>
    </p:spTree>
    <p:extLst>
      <p:ext uri="{BB962C8B-B14F-4D97-AF65-F5344CB8AC3E}">
        <p14:creationId xmlns:p14="http://schemas.microsoft.com/office/powerpoint/2010/main" val="3403236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6600"/>
                </a:solidFill>
              </a:rPr>
              <a:t>Характеристика рисков и их распределения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25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/>
              <a:t>Невидимые и неощущаемые риски – могут драматизироваться или недооцениваться, то есть открыты для социальных описаний. Понимание и  наличие информации становятся ключевым фактором.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/>
              <a:t>Знание приобретает новое политическое значение (сознание определяет бытие)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/>
              <a:t>Система перераспределения рисков между классами и государствами,</a:t>
            </a:r>
            <a:r>
              <a:rPr lang="en-US" dirty="0"/>
              <a:t> </a:t>
            </a:r>
            <a:r>
              <a:rPr lang="ru-RU" dirty="0"/>
              <a:t>нарастают социально-опасные ситуации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/>
              <a:t>Индустриальное общество извлекает экономическую выгоду от выпушенных на свободу рисков, таким образом обостряя сложившуюся ситуацию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829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22069" y="758984"/>
            <a:ext cx="8699861" cy="4036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Безопасная образовательная среда?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84213" y="1981200"/>
            <a:ext cx="7772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Безопасная школьная среда – это среда, ориентированная на потребности ученика и обеспечивающая полноту безопасности и минимизацию всех видов рисков.</a:t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18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</a:rPr>
              <a:t>Образование для </a:t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Устойчивого Развития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38893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>
                <a:solidFill>
                  <a:srgbClr val="002060"/>
                </a:solidFill>
              </a:rPr>
              <a:t>«Образование, помимо того, что оно является одним из прав человека, выступает и одной из предпосылок для достижения устойчивого развития и важнейшим инструментом эффективного управления, обоснованного принятия решений и развития демократии».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rgbClr val="002060"/>
                </a:solidFill>
              </a:rPr>
              <a:t>Стратегии ЕЭК ООН по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rgbClr val="002060"/>
                </a:solidFill>
              </a:rPr>
              <a:t>Образованию для устойчивого развития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20B4A7-3114-4FC5-8AE4-DFC1424DC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57" y="533400"/>
            <a:ext cx="8611344" cy="92390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+mn-lt"/>
              </a:rPr>
              <a:t> АСПЕКТЫ БЕЗОПАСНОСТИ ОБРАЗОВАТЕЛЬНОЙ СРЕДЫ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D427FD29-5BC8-4B7A-BDF9-E56776FBD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1699" y="1828800"/>
            <a:ext cx="5841507" cy="4669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Физическая безопасность - </a:t>
            </a:r>
            <a:r>
              <a:rPr lang="ru-RU" sz="2000" dirty="0">
                <a:solidFill>
                  <a:srgbClr val="002060"/>
                </a:solidFill>
              </a:rPr>
              <a:t>безопасные здания, в том числе в чрезвычайных ситуациях, и здесь Министерство образования много работает с МЧС, органами местного самоуправления</a:t>
            </a:r>
          </a:p>
          <a:p>
            <a:pPr marL="0" indent="0">
              <a:buNone/>
            </a:pPr>
            <a:endParaRPr lang="en-US" sz="15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Безопасная психологическая и информационная среда </a:t>
            </a:r>
            <a:r>
              <a:rPr lang="ru-RU" sz="2000" dirty="0">
                <a:solidFill>
                  <a:srgbClr val="002060"/>
                </a:solidFill>
              </a:rPr>
              <a:t>- недискриминационная, толерантная среда,  ненасильственное, неконфликтное поведение</a:t>
            </a:r>
            <a:endParaRPr lang="en-US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15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Экологическая безопасность </a:t>
            </a:r>
            <a:r>
              <a:rPr lang="ru-RU" sz="2000" dirty="0">
                <a:solidFill>
                  <a:srgbClr val="002060"/>
                </a:solidFill>
              </a:rPr>
              <a:t>- чистые воздух, вода, санитария, здоровая еда, качественное освещение, правильное соотношение температуры, вентиляции, энергоэффективность, озеленение и т.д.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5BF93C-7A3A-4AB0-9C99-683222F8F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61" y="4736626"/>
            <a:ext cx="2546348" cy="14323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A7E1CD-8C0A-47D4-8F21-1191CAE36E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49" t="22537" r="18909" b="14322"/>
          <a:stretch/>
        </p:blipFill>
        <p:spPr>
          <a:xfrm>
            <a:off x="281861" y="3249453"/>
            <a:ext cx="2546350" cy="14323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A7DB67-8506-47EB-B54F-8E3B8FA12B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281861" y="1760172"/>
            <a:ext cx="2546348" cy="143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38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991600" cy="1274763"/>
          </a:xfrm>
        </p:spPr>
        <p:txBody>
          <a:bodyPr/>
          <a:lstStyle/>
          <a:p>
            <a:pPr algn="ctr" eaLnBrk="1" hangingPunct="1"/>
            <a:r>
              <a:rPr lang="ru-RU" sz="3600" dirty="0">
                <a:solidFill>
                  <a:srgbClr val="002060"/>
                </a:solidFill>
                <a:ea typeface="ＭＳ Ｐゴシック" pitchFamily="34" charset="-128"/>
              </a:rPr>
              <a:t>Справедливость – неотъемлемая часть устойчивого развития</a:t>
            </a:r>
            <a:endParaRPr lang="en-US" sz="36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32771" name="TextBox 16"/>
          <p:cNvSpPr txBox="1">
            <a:spLocks noChangeArrowheads="1"/>
          </p:cNvSpPr>
          <p:nvPr/>
        </p:nvSpPr>
        <p:spPr bwMode="auto">
          <a:xfrm>
            <a:off x="224814" y="2814637"/>
            <a:ext cx="433546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 Более равноправные общества: более эффективные системы образования и выше конкурентоспособность в условиях «экономики знаний»</a:t>
            </a:r>
          </a:p>
          <a:p>
            <a:endParaRPr lang="ru-RU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 Как показывают исследования, чем выше неравенство по доходам, тем больше социальных проблем в странах с высоким уровнем доходов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  <a:latin typeface="Calibri" pitchFamily="34" charset="0"/>
            </a:endParaRPr>
          </a:p>
          <a:p>
            <a:endParaRPr lang="en-US" dirty="0">
              <a:solidFill>
                <a:srgbClr val="002060"/>
              </a:solidFill>
              <a:latin typeface="Calibri" pitchFamily="34" charset="0"/>
            </a:endParaRPr>
          </a:p>
        </p:txBody>
      </p:sp>
      <p:grpSp>
        <p:nvGrpSpPr>
          <p:cNvPr id="32772" name="Group 16"/>
          <p:cNvGrpSpPr>
            <a:grpSpLocks/>
          </p:cNvGrpSpPr>
          <p:nvPr/>
        </p:nvGrpSpPr>
        <p:grpSpPr bwMode="auto">
          <a:xfrm>
            <a:off x="6084888" y="5949950"/>
            <a:ext cx="2819400" cy="762000"/>
            <a:chOff x="4195" y="4104"/>
            <a:chExt cx="1565" cy="216"/>
          </a:xfrm>
        </p:grpSpPr>
        <p:pic>
          <p:nvPicPr>
            <p:cNvPr id="32774" name="Picture 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67" y="4104"/>
              <a:ext cx="493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5" name="Text Box 18"/>
            <p:cNvSpPr txBox="1">
              <a:spLocks noChangeArrowheads="1"/>
            </p:cNvSpPr>
            <p:nvPr/>
          </p:nvSpPr>
          <p:spPr bwMode="auto">
            <a:xfrm>
              <a:off x="4195" y="4166"/>
              <a:ext cx="1160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 b="1">
                  <a:solidFill>
                    <a:srgbClr val="009900"/>
                  </a:solidFill>
                </a:rPr>
                <a:t>www.equalitytrust.org.uk</a:t>
              </a:r>
            </a:p>
          </p:txBody>
        </p:sp>
      </p:grpSp>
      <p:pic>
        <p:nvPicPr>
          <p:cNvPr id="3277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05038"/>
            <a:ext cx="4151313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8750"/>
            <a:ext cx="5207000" cy="908050"/>
          </a:xfrm>
        </p:spPr>
        <p:txBody>
          <a:bodyPr/>
          <a:lstStyle/>
          <a:p>
            <a:r>
              <a:rPr lang="ru-RU" sz="2400" dirty="0">
                <a:solidFill>
                  <a:srgbClr val="002060"/>
                </a:solidFill>
              </a:rPr>
              <a:t>СОЦИАЛЬН</a:t>
            </a:r>
            <a:r>
              <a:rPr lang="en-US" sz="2400" dirty="0">
                <a:solidFill>
                  <a:srgbClr val="002060"/>
                </a:solidFill>
              </a:rPr>
              <a:t>OE </a:t>
            </a:r>
            <a:r>
              <a:rPr lang="ru-RU" sz="2400" dirty="0">
                <a:solidFill>
                  <a:srgbClr val="002060"/>
                </a:solidFill>
              </a:rPr>
              <a:t>ИЗМЕРЕНИЕ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4751388" cy="4876800"/>
          </a:xfrm>
        </p:spPr>
        <p:txBody>
          <a:bodyPr/>
          <a:lstStyle/>
          <a:p>
            <a:pPr marL="0" indent="0">
              <a:buFontTx/>
              <a:buNone/>
            </a:pPr>
            <a:endParaRPr lang="ru-RU" sz="2600" b="1">
              <a:solidFill>
                <a:srgbClr val="002060"/>
              </a:solidFill>
            </a:endParaRPr>
          </a:p>
          <a:p>
            <a:pPr marL="0" indent="0">
              <a:buFontTx/>
              <a:buNone/>
            </a:pPr>
            <a:r>
              <a:rPr lang="ru-RU" sz="2600" b="1">
                <a:solidFill>
                  <a:srgbClr val="002060"/>
                </a:solidFill>
              </a:rPr>
              <a:t>«Мир перепотребления»</a:t>
            </a:r>
          </a:p>
          <a:p>
            <a:pPr marL="0" indent="0">
              <a:buFontTx/>
              <a:buNone/>
            </a:pPr>
            <a:endParaRPr lang="ru-RU" sz="3000" b="1">
              <a:solidFill>
                <a:srgbClr val="002060"/>
              </a:solidFill>
            </a:endParaRPr>
          </a:p>
          <a:p>
            <a:pPr marL="0" indent="0">
              <a:buFontTx/>
              <a:buNone/>
            </a:pPr>
            <a:r>
              <a:rPr lang="ru-RU" sz="2400" b="1">
                <a:solidFill>
                  <a:srgbClr val="002060"/>
                </a:solidFill>
              </a:rPr>
              <a:t>«Чем больше я потребляю, </a:t>
            </a:r>
          </a:p>
          <a:p>
            <a:pPr marL="0" indent="0">
              <a:buFontTx/>
              <a:buNone/>
            </a:pPr>
            <a:r>
              <a:rPr lang="ru-RU" sz="2400" b="1">
                <a:solidFill>
                  <a:srgbClr val="002060"/>
                </a:solidFill>
              </a:rPr>
              <a:t>тем счастливее я буду.»</a:t>
            </a:r>
          </a:p>
          <a:p>
            <a:pPr marL="0" indent="0">
              <a:buFontTx/>
              <a:buNone/>
            </a:pPr>
            <a:endParaRPr lang="ru-RU" sz="2400" b="1">
              <a:solidFill>
                <a:srgbClr val="002060"/>
              </a:solidFill>
            </a:endParaRPr>
          </a:p>
          <a:p>
            <a:pPr marL="0" indent="0">
              <a:buFontTx/>
              <a:buNone/>
            </a:pPr>
            <a:r>
              <a:rPr lang="ru-RU" sz="2400" b="1">
                <a:solidFill>
                  <a:srgbClr val="002060"/>
                </a:solidFill>
              </a:rPr>
              <a:t>Потребление = Счастье ???????  </a:t>
            </a:r>
            <a:endParaRPr lang="en-US" sz="2400" b="1">
              <a:solidFill>
                <a:srgbClr val="002060"/>
              </a:solidFill>
            </a:endParaRPr>
          </a:p>
        </p:txBody>
      </p:sp>
      <p:pic>
        <p:nvPicPr>
          <p:cNvPr id="33796" name="Picture 4" descr="ShitNotHappy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0"/>
            <a:ext cx="4784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543800" cy="4373563"/>
          </a:xfrm>
        </p:spPr>
        <p:txBody>
          <a:bodyPr/>
          <a:lstStyle/>
          <a:p>
            <a:pPr eaLnBrk="1" hangingPunct="1"/>
            <a:r>
              <a:rPr lang="ru-RU" sz="4000" b="1" dirty="0">
                <a:solidFill>
                  <a:srgbClr val="002060"/>
                </a:solidFill>
              </a:rPr>
              <a:t>Поликультурное образование – решение проблемы национальной нетерпимости и разобщенности</a:t>
            </a:r>
          </a:p>
          <a:p>
            <a:pPr eaLnBrk="1" hangingPunct="1"/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dirty="0">
                <a:solidFill>
                  <a:srgbClr val="002060"/>
                </a:solidFill>
              </a:rPr>
              <a:t> Позитивная политика в том числе в образовании должна быть направлена: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01813"/>
            <a:ext cx="8229600" cy="4324350"/>
          </a:xfrm>
        </p:spPr>
        <p:txBody>
          <a:bodyPr/>
          <a:lstStyle/>
          <a:p>
            <a:pPr eaLnBrk="1" hangingPunct="1"/>
            <a:r>
              <a:rPr lang="ru-RU" sz="2500" b="1">
                <a:solidFill>
                  <a:srgbClr val="002060"/>
                </a:solidFill>
              </a:rPr>
              <a:t>На декоструирование и отказ от существующих традиционных сексистских подходов, закрепляющих неравенство </a:t>
            </a:r>
          </a:p>
          <a:p>
            <a:pPr eaLnBrk="1" hangingPunct="1"/>
            <a:r>
              <a:rPr lang="ru-RU" sz="2500" b="1">
                <a:solidFill>
                  <a:srgbClr val="002060"/>
                </a:solidFill>
              </a:rPr>
              <a:t>Несексистское воспитание и образование, отказ от гендерных стереотипов  </a:t>
            </a:r>
          </a:p>
          <a:p>
            <a:pPr eaLnBrk="1" hangingPunct="1"/>
            <a:r>
              <a:rPr lang="ru-RU" sz="2500" b="1">
                <a:solidFill>
                  <a:srgbClr val="002060"/>
                </a:solidFill>
              </a:rPr>
              <a:t>Применение комплекса специальных мер, направленных на поддержку «догоняющего» пола и установление фактического равенства (равенство результата) 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20B4A7-3114-4FC5-8AE4-DFC1424DC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365126"/>
            <a:ext cx="8398276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ФОРМИРОВАНИЕ ОБРАЗОВАТЕЛЬНОЙ СРЕДЫ, БЕЗОПАСНОЙ И ТОЛЕРАНТНОЙ К ДЕТЯМ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E51FD5-6E8E-468F-AFCA-1429C0C30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6858"/>
            <a:ext cx="7886700" cy="45701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Создание Межведомственной рабочей группы приказом Министерства образования и науки КР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Разработан проект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Комплексного стандарта безопасности образовательной среды и порядок его применения в образовательных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организациях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92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20B4A7-3114-4FC5-8AE4-DFC1424DC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ФОРМИРОВАНИЕ ОБРАЗОВАТЕЛЬНОЙ СРЕДЫ, БЕЗОПАСНОЙ И ТОЛЕРАНТНОЙ К ДЕТЯМ</a:t>
            </a:r>
          </a:p>
        </p:txBody>
      </p:sp>
      <p:pic>
        <p:nvPicPr>
          <p:cNvPr id="17" name="Объект 16" descr="Изображение выглядит как стена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CEE4492-4925-41FA-BB9D-760FCC283B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7" y="1652930"/>
            <a:ext cx="2741158" cy="1827790"/>
          </a:xfrm>
        </p:spPr>
      </p:pic>
      <p:pic>
        <p:nvPicPr>
          <p:cNvPr id="19" name="Рисунок 18" descr="Изображение выглядит как стена, внутренний, человек, п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9CBF6CF-CE38-4CB4-8F8B-BF5561E957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91" y="1652929"/>
            <a:ext cx="2794266" cy="1827789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растение, стол, внешний, цвет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CB5E43A-E7E3-4BC0-8642-5539EBD6EF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454" y="1616082"/>
            <a:ext cx="2688043" cy="1864636"/>
          </a:xfrm>
          <a:prstGeom prst="rect">
            <a:avLst/>
          </a:prstGeom>
        </p:spPr>
      </p:pic>
      <p:pic>
        <p:nvPicPr>
          <p:cNvPr id="22" name="Picture 8" descr="E:\21\after\IMG_2801.JPG">
            <a:extLst>
              <a:ext uri="{FF2B5EF4-FFF2-40B4-BE49-F238E27FC236}">
                <a16:creationId xmlns:a16="http://schemas.microsoft.com/office/drawing/2014/main" id="{778E703D-1B08-49D8-897F-479A53DE9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100" y="3642760"/>
            <a:ext cx="3414929" cy="227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" descr="C:\Users\Admin\Downloads\P71207-144415.jpg">
            <a:extLst>
              <a:ext uri="{FF2B5EF4-FFF2-40B4-BE49-F238E27FC236}">
                <a16:creationId xmlns:a16="http://schemas.microsoft.com/office/drawing/2014/main" id="{C8763C5B-3FA7-44AA-84DC-A7C31274A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1577" y="3642760"/>
            <a:ext cx="2377860" cy="291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9" descr="C:\Users\Admin\Downloads\P71207-144436.jpg">
            <a:extLst>
              <a:ext uri="{FF2B5EF4-FFF2-40B4-BE49-F238E27FC236}">
                <a16:creationId xmlns:a16="http://schemas.microsoft.com/office/drawing/2014/main" id="{473523F8-493E-4B42-B995-E251F1886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340" y="3683644"/>
            <a:ext cx="2343157" cy="291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7169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67750" cy="4876800"/>
          </a:xfrm>
          <a:prstGeom prst="rect">
            <a:avLst/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ular Callout 11"/>
          <p:cNvSpPr/>
          <p:nvPr/>
        </p:nvSpPr>
        <p:spPr bwMode="auto">
          <a:xfrm>
            <a:off x="4800600" y="1905000"/>
            <a:ext cx="3276600" cy="711200"/>
          </a:xfrm>
          <a:prstGeom prst="wedgeRoundRectCallout">
            <a:avLst>
              <a:gd name="adj1" fmla="val 21913"/>
              <a:gd name="adj2" fmla="val 15944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3556" name="Slide Number Placeholder 6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www.locallivelihoods.com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473CE-1705-4E16-AB6D-5C0FF97CA829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>
            <a:off x="2667000" y="5525353"/>
            <a:ext cx="4648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800" b="1" i="1" dirty="0">
                <a:solidFill>
                  <a:srgbClr val="002060"/>
                </a:solidFill>
                <a:latin typeface="Arial" pitchFamily="34" charset="0"/>
              </a:rPr>
              <a:t>«</a:t>
            </a:r>
            <a:r>
              <a:rPr lang="ru-RU" altLang="ru-RU" sz="2400" b="1" i="1" dirty="0">
                <a:solidFill>
                  <a:srgbClr val="002060"/>
                </a:solidFill>
                <a:latin typeface="Arial" pitchFamily="34" charset="0"/>
              </a:rPr>
              <a:t>Меня интересует вопрос: Какое влияние мы этим самым оказываем? Что от этого  изменится?»</a:t>
            </a:r>
          </a:p>
        </p:txBody>
      </p:sp>
    </p:spTree>
    <p:extLst>
      <p:ext uri="{BB962C8B-B14F-4D97-AF65-F5344CB8AC3E}">
        <p14:creationId xmlns:p14="http://schemas.microsoft.com/office/powerpoint/2010/main" val="1822892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1066800"/>
            <a:ext cx="6858000" cy="2057400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US" b="1" dirty="0">
                <a:solidFill>
                  <a:srgbClr val="002060"/>
                </a:solidFill>
              </a:rPr>
            </a:br>
            <a:br>
              <a:rPr lang="en-US" b="1" dirty="0">
                <a:solidFill>
                  <a:srgbClr val="002060"/>
                </a:solidFill>
              </a:rPr>
            </a:br>
            <a:br>
              <a:rPr lang="en-US" b="1" dirty="0">
                <a:solidFill>
                  <a:srgbClr val="002060"/>
                </a:solidFill>
              </a:rPr>
            </a:br>
            <a:br>
              <a:rPr lang="en-US" b="1" dirty="0">
                <a:solidFill>
                  <a:srgbClr val="002060"/>
                </a:solidFill>
              </a:rPr>
            </a:br>
            <a:br>
              <a:rPr lang="en-US" b="1" dirty="0">
                <a:solidFill>
                  <a:srgbClr val="002060"/>
                </a:solidFill>
              </a:rPr>
            </a:br>
            <a:br>
              <a:rPr lang="en-US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Спасибо 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за внимание!</a:t>
            </a:r>
            <a:br>
              <a:rPr lang="ru-RU" b="1" dirty="0">
                <a:solidFill>
                  <a:srgbClr val="002060"/>
                </a:solidFill>
              </a:rPr>
            </a:br>
            <a:br>
              <a:rPr lang="ru-RU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www.biom.kg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noFill/>
        </p:spPr>
        <p:txBody>
          <a:bodyPr/>
          <a:lstStyle/>
          <a:p>
            <a:pPr algn="ctr" eaLnBrk="1" hangingPunct="1"/>
            <a:r>
              <a:rPr lang="ru-RU" sz="3200" b="1" dirty="0">
                <a:solidFill>
                  <a:srgbClr val="002060"/>
                </a:solidFill>
              </a:rPr>
              <a:t>Образование в интересах устойчивого развития </a:t>
            </a:r>
            <a:r>
              <a:rPr lang="ru-RU" sz="3200" b="1" u="sng" dirty="0">
                <a:solidFill>
                  <a:srgbClr val="002060"/>
                </a:solidFill>
              </a:rPr>
              <a:t>предполагает: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</a:rPr>
              <a:t>учитывать в преподавании и обучении основных вопросов, связанных с устойчивым развитием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i="1" dirty="0">
                <a:solidFill>
                  <a:srgbClr val="002060"/>
                </a:solidFill>
              </a:rPr>
              <a:t>например</a:t>
            </a:r>
            <a:r>
              <a:rPr lang="ru-RU" dirty="0">
                <a:solidFill>
                  <a:srgbClr val="002060"/>
                </a:solidFill>
              </a:rPr>
              <a:t>, климатических изменений, уменьшения опасности бедствий, биологического разнообразия, сокращения масштабов нищеты и устойчивого потребления.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</a:rPr>
              <a:t>применение в образовательном процессе методов, основанных на участии</a:t>
            </a:r>
            <a:r>
              <a:rPr lang="ru-RU" dirty="0">
                <a:solidFill>
                  <a:srgbClr val="002060"/>
                </a:solidFill>
              </a:rPr>
              <a:t>, мотивирующих учащихся и позволяющих дать им возможность изменить свое поведение и стать активными участниками устойчивого развития.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</a:rPr>
              <a:t>развивать критическое мышление и качества, позволяющие прогнозировать </a:t>
            </a:r>
            <a:r>
              <a:rPr lang="ru-RU" dirty="0">
                <a:solidFill>
                  <a:srgbClr val="002060"/>
                </a:solidFill>
              </a:rPr>
              <a:t>ход событий в будущем и совместно принимать решения.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9138" y="285750"/>
            <a:ext cx="8424862" cy="1143000"/>
          </a:xfrm>
          <a:noFill/>
        </p:spPr>
        <p:txBody>
          <a:bodyPr/>
          <a:lstStyle/>
          <a:p>
            <a:pPr algn="ctr" eaLnBrk="1" hangingPunct="1"/>
            <a:r>
              <a:rPr lang="ru-RU" sz="2800" b="1" dirty="0">
                <a:solidFill>
                  <a:srgbClr val="002060"/>
                </a:solidFill>
              </a:rPr>
              <a:t>Основные  характеристики 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Образования для устойчивого развития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5486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>
                <a:solidFill>
                  <a:srgbClr val="002060"/>
                </a:solidFill>
              </a:rPr>
              <a:t>Содержание учебных программ: </a:t>
            </a:r>
            <a:r>
              <a:rPr lang="ru-RU" sz="1800" dirty="0">
                <a:solidFill>
                  <a:srgbClr val="002060"/>
                </a:solidFill>
              </a:rPr>
              <a:t>включение в программы важных аспектов, как изменение климата, биоразнообразие, уменьшение опасности бедствий (УОБ), устойчивое потребление и производство (УПП).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>
                <a:solidFill>
                  <a:srgbClr val="002060"/>
                </a:solidFill>
              </a:rPr>
              <a:t>Методы преподавания и образовательная среда</a:t>
            </a:r>
            <a:r>
              <a:rPr lang="ru-RU" sz="1800" dirty="0">
                <a:solidFill>
                  <a:srgbClr val="002060"/>
                </a:solidFill>
              </a:rPr>
              <a:t>: интерактивное и ориентированное на интересы учащегося преподавание и обучение, обеспечивающие исследовательский, прикладной и нацеленный на преобразования характер приобретения знаний, а также обновление образовательной среды (физической, виртуальной и онлайновой) в целях поощрения учащихся к тому, чтобы действовать, руководствуясь принципами устойчивого развития.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>
                <a:solidFill>
                  <a:srgbClr val="002060"/>
                </a:solidFill>
              </a:rPr>
              <a:t>Результаты обучения: </a:t>
            </a:r>
            <a:r>
              <a:rPr lang="ru-RU" sz="1800" dirty="0">
                <a:solidFill>
                  <a:srgbClr val="002060"/>
                </a:solidFill>
              </a:rPr>
              <a:t>стимулирование приобретения знаний и развитие основных профессиональных качеств, таких как умение критически и системно мыслить, принимать коллективные решения и брать на себя ответственность перед нынешним и будущими поколениями.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>
          <a:xfrm>
            <a:off x="1357313" y="152400"/>
            <a:ext cx="7786687" cy="777875"/>
          </a:xfrm>
        </p:spPr>
        <p:txBody>
          <a:bodyPr/>
          <a:lstStyle/>
          <a:p>
            <a:r>
              <a:rPr lang="ru-RU" sz="2800" dirty="0">
                <a:solidFill>
                  <a:srgbClr val="002060"/>
                </a:solidFill>
              </a:rPr>
              <a:t>Мы живем в НЕУСТОЙЧИВОМ МИРЕ</a:t>
            </a:r>
            <a:r>
              <a:rPr lang="ru-RU" sz="4800" dirty="0">
                <a:solidFill>
                  <a:srgbClr val="002060"/>
                </a:solidFill>
              </a:rPr>
              <a:t> </a:t>
            </a:r>
            <a:endParaRPr lang="en-GB" sz="6000" dirty="0">
              <a:solidFill>
                <a:srgbClr val="002060"/>
              </a:solidFill>
            </a:endParaRPr>
          </a:p>
        </p:txBody>
      </p:sp>
      <p:pic>
        <p:nvPicPr>
          <p:cNvPr id="6148" name="Picture 4" descr="page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7963" y="1143000"/>
            <a:ext cx="8936037" cy="5486400"/>
          </a:xfr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/>
          <p:cNvSpPr>
            <a:spLocks noGrp="1"/>
          </p:cNvSpPr>
          <p:nvPr>
            <p:ph type="title" idx="4294967295"/>
          </p:nvPr>
        </p:nvSpPr>
        <p:spPr>
          <a:xfrm>
            <a:off x="0" y="1295400"/>
            <a:ext cx="3733800" cy="1219200"/>
          </a:xfrm>
        </p:spPr>
        <p:txBody>
          <a:bodyPr/>
          <a:lstStyle/>
          <a:p>
            <a:pPr eaLnBrk="1" hangingPunct="1"/>
            <a:r>
              <a:rPr lang="ru-RU" altLang="ko-KR" sz="2000" dirty="0">
                <a:solidFill>
                  <a:srgbClr val="002060"/>
                </a:solidFill>
                <a:latin typeface="Corbel" pitchFamily="34" charset="0"/>
                <a:cs typeface="Tahoma" pitchFamily="34" charset="0"/>
              </a:rPr>
              <a:t>Глобальные кризисы дают </a:t>
            </a:r>
            <a:br>
              <a:rPr lang="ru-RU" altLang="ko-KR" sz="2000" dirty="0">
                <a:solidFill>
                  <a:srgbClr val="002060"/>
                </a:solidFill>
                <a:latin typeface="Corbel" pitchFamily="34" charset="0"/>
                <a:cs typeface="Tahoma" pitchFamily="34" charset="0"/>
              </a:rPr>
            </a:br>
            <a:r>
              <a:rPr lang="ru-RU" altLang="ko-KR" sz="2000" dirty="0">
                <a:solidFill>
                  <a:srgbClr val="002060"/>
                </a:solidFill>
                <a:latin typeface="Corbel" pitchFamily="34" charset="0"/>
                <a:cs typeface="Tahoma" pitchFamily="34" charset="0"/>
              </a:rPr>
              <a:t>Возможность пересмотра</a:t>
            </a:r>
            <a:br>
              <a:rPr lang="en-US" altLang="ko-KR" sz="2000" dirty="0">
                <a:solidFill>
                  <a:srgbClr val="002060"/>
                </a:solidFill>
                <a:latin typeface="Corbel" pitchFamily="34" charset="0"/>
                <a:ea typeface="굴림" pitchFamily="34" charset="-127"/>
                <a:cs typeface="Tahoma" pitchFamily="34" charset="0"/>
              </a:rPr>
            </a:br>
            <a:r>
              <a:rPr lang="ru-RU" altLang="ko-KR" sz="2000" dirty="0">
                <a:solidFill>
                  <a:srgbClr val="002060"/>
                </a:solidFill>
                <a:latin typeface="Corbel" pitchFamily="34" charset="0"/>
                <a:cs typeface="Tahoma" pitchFamily="34" charset="0"/>
              </a:rPr>
              <a:t>традиционных моделей роста</a:t>
            </a:r>
            <a:endParaRPr lang="ko-KR" altLang="en-US" sz="2000" dirty="0">
              <a:solidFill>
                <a:srgbClr val="002060"/>
              </a:solidFill>
              <a:latin typeface="Corbel" pitchFamily="34" charset="0"/>
              <a:ea typeface="굴림" pitchFamily="34" charset="-127"/>
            </a:endParaRPr>
          </a:p>
        </p:txBody>
      </p:sp>
      <p:sp>
        <p:nvSpPr>
          <p:cNvPr id="7171" name="TextBox 12"/>
          <p:cNvSpPr txBox="1">
            <a:spLocks noChangeArrowheads="1"/>
          </p:cNvSpPr>
          <p:nvPr/>
        </p:nvSpPr>
        <p:spPr bwMode="auto">
          <a:xfrm>
            <a:off x="6967538" y="6429375"/>
            <a:ext cx="132497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kumimoji="1" lang="en-US" altLang="ko-KR" sz="1200">
                <a:solidFill>
                  <a:srgbClr val="002060"/>
                </a:solidFill>
                <a:latin typeface="Tahoma" pitchFamily="34" charset="0"/>
                <a:ea typeface="굴림" pitchFamily="34" charset="-127"/>
                <a:cs typeface="Tahoma" pitchFamily="34" charset="0"/>
              </a:rPr>
              <a:t>1. GEI Conceptual Issues</a:t>
            </a:r>
            <a:endParaRPr kumimoji="1" lang="ko-KR" altLang="en-US" sz="1200">
              <a:solidFill>
                <a:srgbClr val="002060"/>
              </a:solidFill>
              <a:latin typeface="Tahoma" pitchFamily="34" charset="0"/>
              <a:ea typeface="굴림" pitchFamily="34" charset="-127"/>
              <a:cs typeface="Tahoma" pitchFamily="34" charset="0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0" y="1000125"/>
            <a:ext cx="9144000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" name="제목 1"/>
          <p:cNvSpPr txBox="1">
            <a:spLocks/>
          </p:cNvSpPr>
          <p:nvPr/>
        </p:nvSpPr>
        <p:spPr bwMode="auto">
          <a:xfrm>
            <a:off x="468313" y="476250"/>
            <a:ext cx="8229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latinLnBrk="1"/>
            <a:endParaRPr lang="en-US" altLang="ko-KR" sz="3600" b="1">
              <a:solidFill>
                <a:srgbClr val="002060"/>
              </a:solidFill>
              <a:latin typeface="Corbel" pitchFamily="34" charset="0"/>
              <a:ea typeface="굴림" pitchFamily="34" charset="-127"/>
            </a:endParaRPr>
          </a:p>
        </p:txBody>
      </p:sp>
      <p:sp>
        <p:nvSpPr>
          <p:cNvPr id="7174" name="TextBox 4"/>
          <p:cNvSpPr txBox="1">
            <a:spLocks noChangeArrowheads="1"/>
          </p:cNvSpPr>
          <p:nvPr/>
        </p:nvSpPr>
        <p:spPr bwMode="auto">
          <a:xfrm>
            <a:off x="3348038" y="6237288"/>
            <a:ext cx="1582737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000" b="1" i="1">
                <a:solidFill>
                  <a:srgbClr val="002060"/>
                </a:solidFill>
                <a:latin typeface="Corbel" pitchFamily="34" charset="0"/>
                <a:ea typeface="HY엽서L"/>
                <a:cs typeface="HY엽서L"/>
              </a:rPr>
              <a:t>UNEP – GREEN ECONOMY INITIATIVE </a:t>
            </a:r>
            <a:endParaRPr lang="ko-KR" altLang="en-US" sz="1000" b="1" i="1">
              <a:solidFill>
                <a:srgbClr val="002060"/>
              </a:solidFill>
              <a:latin typeface="Corbel" pitchFamily="34" charset="0"/>
              <a:ea typeface="HY엽서L"/>
              <a:cs typeface="HY엽서L"/>
            </a:endParaRPr>
          </a:p>
        </p:txBody>
      </p:sp>
      <p:pic>
        <p:nvPicPr>
          <p:cNvPr id="7175" name="그림 4" descr="une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6165850"/>
            <a:ext cx="4286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Oval 13"/>
          <p:cNvSpPr>
            <a:spLocks noChangeArrowheads="1"/>
          </p:cNvSpPr>
          <p:nvPr/>
        </p:nvSpPr>
        <p:spPr bwMode="auto">
          <a:xfrm rot="5400000">
            <a:off x="4137819" y="-24606"/>
            <a:ext cx="2857500" cy="5732462"/>
          </a:xfrm>
          <a:prstGeom prst="ellipse">
            <a:avLst/>
          </a:prstGeom>
          <a:solidFill>
            <a:srgbClr val="92D050"/>
          </a:solidFill>
          <a:ln w="9525">
            <a:round/>
            <a:headEnd/>
            <a:tailEnd/>
          </a:ln>
          <a:scene3d>
            <a:camera prst="legacyPerspectiveTopRight">
              <a:rot lat="0" lon="2100000" rev="0"/>
            </a:camera>
            <a:lightRig rig="legacyFlat3" dir="b"/>
          </a:scene3d>
          <a:sp3d extrusionH="1801800" prstMaterial="legacyMatte">
            <a:bevelT w="13500" h="13500" prst="angle"/>
            <a:bevelB w="13500" h="13500" prst="angle"/>
            <a:extrusionClr>
              <a:srgbClr val="969696"/>
            </a:extrusionClr>
          </a:sp3d>
        </p:spPr>
        <p:txBody>
          <a:bodyPr lIns="0" tIns="0" rIns="0" bIns="0" anchor="ctr">
            <a:flatTx/>
          </a:bodyPr>
          <a:lstStyle/>
          <a:p>
            <a:pPr algn="ctr" latinLnBrk="1"/>
            <a:endParaRPr kumimoji="1" lang="zh-CN" altLang="en-US">
              <a:solidFill>
                <a:srgbClr val="002060"/>
              </a:solidFill>
              <a:latin typeface="굴림" pitchFamily="34" charset="-127"/>
              <a:ea typeface="SimSun" pitchFamily="2" charset="-122"/>
            </a:endParaRPr>
          </a:p>
        </p:txBody>
      </p:sp>
      <p:sp>
        <p:nvSpPr>
          <p:cNvPr id="7177" name="Oval 14"/>
          <p:cNvSpPr>
            <a:spLocks noChangeArrowheads="1"/>
          </p:cNvSpPr>
          <p:nvPr/>
        </p:nvSpPr>
        <p:spPr bwMode="auto">
          <a:xfrm rot="5400000">
            <a:off x="3518694" y="1893094"/>
            <a:ext cx="1714500" cy="3071812"/>
          </a:xfrm>
          <a:prstGeom prst="ellipse">
            <a:avLst/>
          </a:prstGeom>
          <a:solidFill>
            <a:srgbClr val="0CC60C">
              <a:alpha val="49803"/>
            </a:srgbClr>
          </a:solidFill>
          <a:ln w="9525">
            <a:round/>
            <a:headEnd/>
            <a:tailEnd/>
          </a:ln>
          <a:scene3d>
            <a:camera prst="legacyPerspectiveTopRight">
              <a:rot lat="0" lon="2100000" rev="0"/>
            </a:camera>
            <a:lightRig rig="legacyFlat3" dir="b"/>
          </a:scene3d>
          <a:sp3d extrusionH="18018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rot="10800000" vert="eaVert" lIns="0" tIns="0" rIns="0" bIns="0" anchor="ctr">
            <a:flatTx/>
          </a:bodyPr>
          <a:lstStyle/>
          <a:p>
            <a:pPr algn="ctr" latinLnBrk="1"/>
            <a:endParaRPr kumimoji="1" lang="zh-CN" altLang="en-US">
              <a:solidFill>
                <a:srgbClr val="002060"/>
              </a:solidFill>
              <a:latin typeface="굴림" pitchFamily="34" charset="-127"/>
              <a:ea typeface="SimSun" pitchFamily="2" charset="-122"/>
            </a:endParaRPr>
          </a:p>
        </p:txBody>
      </p:sp>
      <p:sp>
        <p:nvSpPr>
          <p:cNvPr id="7178" name="Oval 15"/>
          <p:cNvSpPr>
            <a:spLocks noChangeArrowheads="1"/>
          </p:cNvSpPr>
          <p:nvPr/>
        </p:nvSpPr>
        <p:spPr bwMode="auto">
          <a:xfrm rot="5400000">
            <a:off x="2301876" y="2674937"/>
            <a:ext cx="995362" cy="2214563"/>
          </a:xfrm>
          <a:prstGeom prst="ellipse">
            <a:avLst/>
          </a:prstGeom>
          <a:solidFill>
            <a:srgbClr val="008000"/>
          </a:solidFill>
          <a:ln w="9525">
            <a:round/>
            <a:headEnd/>
            <a:tailEnd/>
          </a:ln>
          <a:scene3d>
            <a:camera prst="legacyPerspectiveTopRight">
              <a:rot lat="0" lon="2100000" rev="0"/>
            </a:camera>
            <a:lightRig rig="legacyFlat3" dir="b"/>
          </a:scene3d>
          <a:sp3d extrusionH="18018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lIns="0" tIns="0" rIns="0" bIns="0" anchor="ctr">
            <a:flatTx/>
          </a:bodyPr>
          <a:lstStyle/>
          <a:p>
            <a:pPr algn="ctr" latinLnBrk="1"/>
            <a:endParaRPr kumimoji="1" lang="zh-CN" altLang="en-US">
              <a:solidFill>
                <a:srgbClr val="002060"/>
              </a:solidFill>
              <a:latin typeface="굴림" pitchFamily="34" charset="-127"/>
              <a:ea typeface="SimSun" pitchFamily="2" charset="-122"/>
            </a:endParaRPr>
          </a:p>
        </p:txBody>
      </p:sp>
      <p:sp>
        <p:nvSpPr>
          <p:cNvPr id="7179" name="제목 1"/>
          <p:cNvSpPr txBox="1">
            <a:spLocks/>
          </p:cNvSpPr>
          <p:nvPr/>
        </p:nvSpPr>
        <p:spPr bwMode="auto">
          <a:xfrm>
            <a:off x="179388" y="4286250"/>
            <a:ext cx="692943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latinLnBrk="1"/>
            <a:r>
              <a:rPr lang="ru-RU" altLang="ko-KR" sz="2800" b="1" dirty="0">
                <a:solidFill>
                  <a:srgbClr val="002060"/>
                </a:solidFill>
                <a:latin typeface="Corbel" pitchFamily="34" charset="0"/>
                <a:cs typeface="Tahoma" pitchFamily="34" charset="0"/>
              </a:rPr>
              <a:t>Глобальный импульс для перехода к зеленой экономике</a:t>
            </a:r>
            <a:endParaRPr lang="ko-KR" altLang="en-US" sz="2800" dirty="0">
              <a:solidFill>
                <a:srgbClr val="002060"/>
              </a:solidFill>
              <a:latin typeface="Corbel" pitchFamily="34" charset="0"/>
              <a:ea typeface="굴림" pitchFamily="34" charset="-127"/>
              <a:cs typeface="Tahoma" pitchFamily="34" charset="0"/>
            </a:endParaRPr>
          </a:p>
        </p:txBody>
      </p:sp>
      <p:sp>
        <p:nvSpPr>
          <p:cNvPr id="7180" name="제목 1"/>
          <p:cNvSpPr txBox="1">
            <a:spLocks/>
          </p:cNvSpPr>
          <p:nvPr/>
        </p:nvSpPr>
        <p:spPr bwMode="auto">
          <a:xfrm>
            <a:off x="714375" y="5084763"/>
            <a:ext cx="84296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atinLnBrk="1">
              <a:buFontTx/>
              <a:buChar char="-"/>
            </a:pPr>
            <a:r>
              <a:rPr lang="en-US" altLang="ko-KR" sz="2000" b="1" dirty="0">
                <a:solidFill>
                  <a:srgbClr val="002060"/>
                </a:solidFill>
                <a:latin typeface="Corbel" pitchFamily="34" charset="0"/>
                <a:ea typeface="굴림" pitchFamily="34" charset="-127"/>
                <a:cs typeface="Tahoma" pitchFamily="34" charset="0"/>
              </a:rPr>
              <a:t>G20 </a:t>
            </a:r>
            <a:r>
              <a:rPr lang="ru-RU" altLang="ko-KR" sz="2000" b="1" dirty="0">
                <a:solidFill>
                  <a:srgbClr val="002060"/>
                </a:solidFill>
                <a:latin typeface="Corbel" pitchFamily="34" charset="0"/>
                <a:cs typeface="Tahoma" pitchFamily="34" charset="0"/>
              </a:rPr>
              <a:t>подтвердила обязательство по </a:t>
            </a:r>
            <a:r>
              <a:rPr lang="en-US" altLang="ko-KR" sz="2000" b="1" dirty="0">
                <a:solidFill>
                  <a:srgbClr val="002060"/>
                </a:solidFill>
                <a:latin typeface="Corbel" pitchFamily="34" charset="0"/>
                <a:ea typeface="굴림" pitchFamily="34" charset="-127"/>
                <a:cs typeface="Tahoma" pitchFamily="34" charset="0"/>
              </a:rPr>
              <a:t>“</a:t>
            </a:r>
            <a:r>
              <a:rPr lang="ru-RU" altLang="ko-KR" sz="2000" b="1" dirty="0">
                <a:solidFill>
                  <a:srgbClr val="002060"/>
                </a:solidFill>
                <a:latin typeface="Corbel" pitchFamily="34" charset="0"/>
                <a:cs typeface="Tahoma" pitchFamily="34" charset="0"/>
              </a:rPr>
              <a:t>переходу к зеленому</a:t>
            </a:r>
            <a:r>
              <a:rPr lang="en-US" altLang="ko-KR" sz="2000" b="1" dirty="0">
                <a:solidFill>
                  <a:srgbClr val="002060"/>
                </a:solidFill>
                <a:latin typeface="Corbel" pitchFamily="34" charset="0"/>
                <a:ea typeface="굴림" pitchFamily="34" charset="-127"/>
                <a:cs typeface="Tahoma" pitchFamily="34" charset="0"/>
              </a:rPr>
              <a:t>, </a:t>
            </a:r>
            <a:r>
              <a:rPr lang="ru-RU" altLang="ko-KR" sz="2000" b="1" dirty="0">
                <a:solidFill>
                  <a:srgbClr val="002060"/>
                </a:solidFill>
                <a:latin typeface="Corbel" pitchFamily="34" charset="0"/>
                <a:cs typeface="Tahoma" pitchFamily="34" charset="0"/>
              </a:rPr>
              <a:t>более устойчивому росту</a:t>
            </a:r>
            <a:r>
              <a:rPr lang="en-US" altLang="ko-KR" sz="2000" b="1" dirty="0">
                <a:solidFill>
                  <a:srgbClr val="002060"/>
                </a:solidFill>
                <a:latin typeface="Corbel" pitchFamily="34" charset="0"/>
                <a:ea typeface="굴림" pitchFamily="34" charset="-127"/>
                <a:cs typeface="Tahoma" pitchFamily="34" charset="0"/>
              </a:rPr>
              <a:t>” </a:t>
            </a:r>
            <a:r>
              <a:rPr lang="ru-RU" altLang="ko-KR" sz="2000" b="1" dirty="0">
                <a:solidFill>
                  <a:srgbClr val="002060"/>
                </a:solidFill>
                <a:latin typeface="Corbel" pitchFamily="34" charset="0"/>
                <a:cs typeface="Tahoma" pitchFamily="34" charset="0"/>
              </a:rPr>
              <a:t>КУР ООН 2012</a:t>
            </a:r>
            <a:r>
              <a:rPr lang="en-US" altLang="ko-KR" sz="2000" b="1" dirty="0">
                <a:solidFill>
                  <a:srgbClr val="002060"/>
                </a:solidFill>
                <a:latin typeface="Corbel" pitchFamily="34" charset="0"/>
                <a:cs typeface="Tahoma" pitchFamily="34" charset="0"/>
              </a:rPr>
              <a:t> </a:t>
            </a:r>
            <a:r>
              <a:rPr lang="en-US" altLang="ko-KR" sz="2000" b="1" dirty="0">
                <a:solidFill>
                  <a:srgbClr val="002060"/>
                </a:solidFill>
                <a:latin typeface="Corbel" pitchFamily="34" charset="0"/>
                <a:ea typeface="굴림" pitchFamily="34" charset="-127"/>
                <a:cs typeface="Tahoma" pitchFamily="34" charset="0"/>
              </a:rPr>
              <a:t>(</a:t>
            </a:r>
            <a:r>
              <a:rPr lang="ru-RU" altLang="ko-KR" sz="2000" b="1" dirty="0" err="1">
                <a:solidFill>
                  <a:srgbClr val="002060"/>
                </a:solidFill>
                <a:latin typeface="Corbel" pitchFamily="34" charset="0"/>
                <a:cs typeface="Tahoma" pitchFamily="34" charset="0"/>
              </a:rPr>
              <a:t>Рио</a:t>
            </a:r>
            <a:r>
              <a:rPr lang="en-US" altLang="ko-KR" sz="2000" b="1" dirty="0">
                <a:solidFill>
                  <a:srgbClr val="002060"/>
                </a:solidFill>
                <a:latin typeface="Corbel" pitchFamily="34" charset="0"/>
                <a:ea typeface="굴림" pitchFamily="34" charset="-127"/>
                <a:cs typeface="Tahoma" pitchFamily="34" charset="0"/>
              </a:rPr>
              <a:t>+20):  </a:t>
            </a:r>
            <a:r>
              <a:rPr lang="en-US" altLang="ko-KR" sz="2000" b="1" i="1" dirty="0">
                <a:solidFill>
                  <a:srgbClr val="002060"/>
                </a:solidFill>
                <a:latin typeface="Corbel" pitchFamily="34" charset="0"/>
                <a:ea typeface="굴림" pitchFamily="34" charset="-127"/>
                <a:cs typeface="Tahoma" pitchFamily="34" charset="0"/>
              </a:rPr>
              <a:t>“</a:t>
            </a:r>
            <a:r>
              <a:rPr lang="ru-RU" altLang="ko-KR" sz="2000" b="1" i="1" dirty="0">
                <a:solidFill>
                  <a:srgbClr val="002060"/>
                </a:solidFill>
                <a:latin typeface="Corbel" pitchFamily="34" charset="0"/>
                <a:cs typeface="Tahoma" pitchFamily="34" charset="0"/>
              </a:rPr>
              <a:t>зеленая экономика в контексте устойчивого развития и искоренения бедности</a:t>
            </a:r>
            <a:r>
              <a:rPr lang="en-US" altLang="ko-KR" sz="2000" b="1" i="1" dirty="0">
                <a:solidFill>
                  <a:srgbClr val="002060"/>
                </a:solidFill>
                <a:latin typeface="Corbel" pitchFamily="34" charset="0"/>
                <a:ea typeface="굴림" pitchFamily="34" charset="-127"/>
                <a:cs typeface="Tahoma" pitchFamily="34" charset="0"/>
              </a:rPr>
              <a:t>”</a:t>
            </a:r>
          </a:p>
          <a:p>
            <a:pPr latinLnBrk="1">
              <a:buFontTx/>
              <a:buChar char="-"/>
            </a:pPr>
            <a:endParaRPr lang="en-US" altLang="ko-KR" sz="2000" b="1" dirty="0">
              <a:solidFill>
                <a:srgbClr val="002060"/>
              </a:solidFill>
              <a:latin typeface="Corbel" pitchFamily="34" charset="0"/>
              <a:ea typeface="굴림" pitchFamily="34" charset="-127"/>
              <a:cs typeface="Tahoma" pitchFamily="34" charset="0"/>
            </a:endParaRPr>
          </a:p>
        </p:txBody>
      </p:sp>
      <p:sp>
        <p:nvSpPr>
          <p:cNvPr id="7181" name="TextBox 13"/>
          <p:cNvSpPr txBox="1">
            <a:spLocks noChangeArrowheads="1"/>
          </p:cNvSpPr>
          <p:nvPr/>
        </p:nvSpPr>
        <p:spPr bwMode="auto">
          <a:xfrm>
            <a:off x="3643313" y="2733675"/>
            <a:ext cx="1867178" cy="25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kumimoji="1" lang="ru-RU" altLang="ko-KR" sz="1600" b="1" dirty="0">
                <a:solidFill>
                  <a:srgbClr val="002060"/>
                </a:solidFill>
                <a:latin typeface="Lucida Sans" pitchFamily="34" charset="0"/>
                <a:ea typeface="굴림" pitchFamily="34" charset="-127"/>
              </a:rPr>
              <a:t>Продовольственный кризис</a:t>
            </a:r>
            <a:endParaRPr kumimoji="1" lang="ko-KR" altLang="en-US" sz="1600" b="1" dirty="0">
              <a:solidFill>
                <a:srgbClr val="002060"/>
              </a:solidFill>
              <a:latin typeface="Lucida Sans" pitchFamily="34" charset="0"/>
              <a:ea typeface="굴림" pitchFamily="34" charset="-127"/>
            </a:endParaRPr>
          </a:p>
        </p:txBody>
      </p:sp>
      <p:sp>
        <p:nvSpPr>
          <p:cNvPr id="7182" name="TextBox 14"/>
          <p:cNvSpPr txBox="1">
            <a:spLocks noChangeArrowheads="1"/>
          </p:cNvSpPr>
          <p:nvPr/>
        </p:nvSpPr>
        <p:spPr bwMode="auto">
          <a:xfrm>
            <a:off x="4429125" y="1857375"/>
            <a:ext cx="1399742" cy="25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kumimoji="1" lang="ru-RU" altLang="ko-KR" sz="1600" b="1">
                <a:solidFill>
                  <a:srgbClr val="002060"/>
                </a:solidFill>
                <a:latin typeface="Lucida Sans" pitchFamily="34" charset="0"/>
                <a:ea typeface="굴림" pitchFamily="34" charset="-127"/>
              </a:rPr>
              <a:t>Финансовый кризис</a:t>
            </a:r>
            <a:endParaRPr kumimoji="1" lang="ko-KR" altLang="en-US" sz="1600" b="1">
              <a:solidFill>
                <a:srgbClr val="002060"/>
              </a:solidFill>
              <a:latin typeface="Lucida Sans" pitchFamily="34" charset="0"/>
              <a:ea typeface="굴림" pitchFamily="34" charset="-127"/>
            </a:endParaRPr>
          </a:p>
        </p:txBody>
      </p:sp>
      <p:sp>
        <p:nvSpPr>
          <p:cNvPr id="7183" name="TextBox 15"/>
          <p:cNvSpPr txBox="1">
            <a:spLocks noChangeArrowheads="1"/>
          </p:cNvSpPr>
          <p:nvPr/>
        </p:nvSpPr>
        <p:spPr bwMode="auto">
          <a:xfrm>
            <a:off x="2143125" y="3571875"/>
            <a:ext cx="1301959" cy="25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kumimoji="1" lang="ru-RU" altLang="ko-KR" sz="1600" b="1">
                <a:solidFill>
                  <a:srgbClr val="002060"/>
                </a:solidFill>
                <a:latin typeface="Lucida Sans" pitchFamily="34" charset="0"/>
                <a:ea typeface="굴림" pitchFamily="34" charset="-127"/>
              </a:rPr>
              <a:t>Топливный кризис</a:t>
            </a:r>
            <a:endParaRPr kumimoji="1" lang="ko-KR" altLang="en-US" sz="1600" b="1">
              <a:solidFill>
                <a:srgbClr val="002060"/>
              </a:solidFill>
              <a:latin typeface="Lucida Sans" pitchFamily="34" charset="0"/>
              <a:ea typeface="굴림" pitchFamily="34" charset="-127"/>
            </a:endParaRP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611188" y="476250"/>
            <a:ext cx="7632700" cy="42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ru-RU" sz="3200" b="1" dirty="0">
                <a:solidFill>
                  <a:srgbClr val="002060"/>
                </a:solidFill>
              </a:rPr>
              <a:t>КРИЗИС «ПРЕДЕЛОВ РОСТА»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Oval 2"/>
          <p:cNvSpPr>
            <a:spLocks noChangeArrowheads="1"/>
          </p:cNvSpPr>
          <p:nvPr/>
        </p:nvSpPr>
        <p:spPr bwMode="auto">
          <a:xfrm>
            <a:off x="1524000" y="990600"/>
            <a:ext cx="5943600" cy="5715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20835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905000" y="1295400"/>
          <a:ext cx="5341938" cy="516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Visio" r:id="rId3" imgW="4959281" imgH="4797790" progId="Visio.Drawing.11">
                  <p:embed/>
                </p:oleObj>
              </mc:Choice>
              <mc:Fallback>
                <p:oleObj name="Visio" r:id="rId3" imgW="4959281" imgH="4797790" progId="Visio.Drawing.11">
                  <p:embed/>
                  <p:pic>
                    <p:nvPicPr>
                      <p:cNvPr id="1208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95400"/>
                        <a:ext cx="5341938" cy="516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023938" y="1282700"/>
          <a:ext cx="6215062" cy="542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Visio" r:id="rId5" imgW="5769225" imgH="5010708" progId="Visio.Drawing.11">
                  <p:embed/>
                </p:oleObj>
              </mc:Choice>
              <mc:Fallback>
                <p:oleObj name="Visio" r:id="rId5" imgW="5769225" imgH="5010708" progId="Visio.Drawing.11">
                  <p:embed/>
                  <p:pic>
                    <p:nvPicPr>
                      <p:cNvPr id="1208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1282700"/>
                        <a:ext cx="6215062" cy="542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7662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solidFill>
                  <a:srgbClr val="002060"/>
                </a:solidFill>
              </a:rPr>
              <a:t>Оценка планетарного порогового значения для определения «безопасного пространства» планеты и человека</a:t>
            </a: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7010400" y="5791200"/>
            <a:ext cx="20574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1100">
                <a:solidFill>
                  <a:schemeClr val="bg1"/>
                </a:solidFill>
              </a:rPr>
              <a:t>Ecosystem management. UNEP Year Book 2010: New Science and Developments in Our Changing Environment. www.unep.org</a:t>
            </a:r>
            <a:endParaRPr lang="ru-RU" altLang="ru-RU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75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0" y="2362200"/>
            <a:ext cx="9144000" cy="4495800"/>
          </a:xfrm>
          <a:prstGeom prst="rect">
            <a:avLst/>
          </a:prstGeom>
          <a:solidFill>
            <a:srgbClr val="91864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33400" y="685800"/>
            <a:ext cx="8001000" cy="1603375"/>
          </a:xfrm>
        </p:spPr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rgbClr val="002060"/>
                </a:solidFill>
              </a:rPr>
              <a:t>ЖИЗНЬ – </a:t>
            </a:r>
            <a:br>
              <a:rPr lang="ru-RU" altLang="ru-RU" dirty="0">
                <a:solidFill>
                  <a:srgbClr val="002060"/>
                </a:solidFill>
              </a:rPr>
            </a:br>
            <a:r>
              <a:rPr lang="ru-RU" altLang="ru-RU" dirty="0">
                <a:solidFill>
                  <a:srgbClr val="002060"/>
                </a:solidFill>
              </a:rPr>
              <a:t>ЯВЛЕНИЕ УНИКАЛЬНОЕ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895600"/>
            <a:ext cx="3810000" cy="37338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ru-RU" altLang="ru-RU" sz="2000" b="1">
                <a:solidFill>
                  <a:srgbClr val="000066"/>
                </a:solidFill>
              </a:rPr>
              <a:t>Глобальная асимметрия</a:t>
            </a:r>
          </a:p>
          <a:p>
            <a:pPr algn="l">
              <a:lnSpc>
                <a:spcPct val="90000"/>
              </a:lnSpc>
            </a:pPr>
            <a:r>
              <a:rPr lang="ru-RU" altLang="ru-RU" sz="1800" b="1">
                <a:solidFill>
                  <a:srgbClr val="000066"/>
                </a:solidFill>
              </a:rPr>
              <a:t>Для человека как существа говорящего Символический порядок доминирует над Реальным: так устроено общество, культура, государство. </a:t>
            </a:r>
          </a:p>
          <a:p>
            <a:pPr algn="l">
              <a:lnSpc>
                <a:spcPct val="90000"/>
              </a:lnSpc>
            </a:pPr>
            <a:r>
              <a:rPr lang="ru-RU" altLang="ru-RU" sz="1800" b="1">
                <a:solidFill>
                  <a:srgbClr val="000066"/>
                </a:solidFill>
              </a:rPr>
              <a:t>Однако Реальное диктует нам свои порядки и экологическая деятельность  сегодня служит механизм адаптации Символического и Реального для нового цикла выживания </a:t>
            </a:r>
            <a:r>
              <a:rPr lang="ru-RU" altLang="ru-RU" sz="2000" b="1">
                <a:solidFill>
                  <a:srgbClr val="000066"/>
                </a:solidFill>
              </a:rPr>
              <a:t>Человечества</a:t>
            </a:r>
          </a:p>
        </p:txBody>
      </p:sp>
      <p:pic>
        <p:nvPicPr>
          <p:cNvPr id="1525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27338"/>
            <a:ext cx="5181600" cy="372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418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0800"/>
            <a:ext cx="91440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565150"/>
            <a:ext cx="158591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8"/>
          <p:cNvSpPr>
            <a:spLocks noChangeArrowheads="1"/>
          </p:cNvSpPr>
          <p:nvPr/>
        </p:nvSpPr>
        <p:spPr bwMode="auto">
          <a:xfrm>
            <a:off x="5410200" y="2628900"/>
            <a:ext cx="22098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33CC33"/>
                </a:solidFill>
              </a:rPr>
              <a:t>Земля с Жизнью</a:t>
            </a:r>
            <a:endParaRPr lang="en-US" sz="1400" b="1">
              <a:solidFill>
                <a:srgbClr val="33CC33"/>
              </a:solidFill>
            </a:endParaRPr>
          </a:p>
          <a:p>
            <a:r>
              <a:rPr lang="en-US" sz="1400">
                <a:solidFill>
                  <a:srgbClr val="33CC33"/>
                </a:solidFill>
              </a:rPr>
              <a:t>   </a:t>
            </a:r>
            <a:r>
              <a:rPr lang="en-US" sz="1400"/>
              <a:t> </a:t>
            </a:r>
            <a:r>
              <a:rPr lang="ru-RU" sz="1400">
                <a:solidFill>
                  <a:srgbClr val="33CC33"/>
                </a:solidFill>
              </a:rPr>
              <a:t>Т </a:t>
            </a:r>
            <a:r>
              <a:rPr lang="en-US" sz="1400">
                <a:solidFill>
                  <a:srgbClr val="33CC33"/>
                </a:solidFill>
              </a:rPr>
              <a:t>=</a:t>
            </a:r>
            <a:r>
              <a:rPr lang="ru-RU" sz="1400">
                <a:solidFill>
                  <a:srgbClr val="33CC33"/>
                </a:solidFill>
              </a:rPr>
              <a:t>15</a:t>
            </a:r>
            <a:r>
              <a:rPr lang="ru-RU" sz="1400">
                <a:solidFill>
                  <a:srgbClr val="33CC33"/>
                </a:solidFill>
                <a:sym typeface="Symbol" pitchFamily="18" charset="2"/>
              </a:rPr>
              <a:t></a:t>
            </a:r>
            <a:r>
              <a:rPr lang="ru-RU" sz="1400">
                <a:solidFill>
                  <a:srgbClr val="33CC33"/>
                </a:solidFill>
              </a:rPr>
              <a:t>С</a:t>
            </a:r>
            <a:r>
              <a:rPr lang="en-US" sz="1400">
                <a:solidFill>
                  <a:srgbClr val="33CC33"/>
                </a:solidFill>
              </a:rPr>
              <a:t> </a:t>
            </a:r>
            <a:endParaRPr lang="ru-RU" sz="1400">
              <a:solidFill>
                <a:srgbClr val="33CC33"/>
              </a:solidFill>
            </a:endParaRPr>
          </a:p>
          <a:p>
            <a:r>
              <a:rPr lang="en-US" sz="1400">
                <a:solidFill>
                  <a:srgbClr val="33CC33"/>
                </a:solidFill>
              </a:rPr>
              <a:t>   </a:t>
            </a:r>
            <a:r>
              <a:rPr lang="ru-RU" sz="1400">
                <a:solidFill>
                  <a:srgbClr val="33CC33"/>
                </a:solidFill>
              </a:rPr>
              <a:t>СО</a:t>
            </a:r>
            <a:r>
              <a:rPr lang="ru-RU" sz="1400">
                <a:solidFill>
                  <a:srgbClr val="00CC00"/>
                </a:solidFill>
              </a:rPr>
              <a:t>2</a:t>
            </a:r>
            <a:r>
              <a:rPr lang="ru-RU" sz="1400">
                <a:solidFill>
                  <a:srgbClr val="33CC33"/>
                </a:solidFill>
              </a:rPr>
              <a:t> = 0,03%   </a:t>
            </a:r>
            <a:endParaRPr lang="en-US" sz="1400">
              <a:solidFill>
                <a:srgbClr val="33CC33"/>
              </a:solidFill>
            </a:endParaRPr>
          </a:p>
          <a:p>
            <a:r>
              <a:rPr lang="en-US" sz="1400">
                <a:solidFill>
                  <a:srgbClr val="33CC33"/>
                </a:solidFill>
              </a:rPr>
              <a:t>   N</a:t>
            </a:r>
            <a:r>
              <a:rPr lang="en-US" sz="1400">
                <a:solidFill>
                  <a:srgbClr val="00CC00"/>
                </a:solidFill>
              </a:rPr>
              <a:t>2</a:t>
            </a:r>
            <a:r>
              <a:rPr lang="ru-RU" sz="1400">
                <a:solidFill>
                  <a:srgbClr val="33CC33"/>
                </a:solidFill>
              </a:rPr>
              <a:t> = 78%,    </a:t>
            </a:r>
          </a:p>
          <a:p>
            <a:r>
              <a:rPr lang="en-US" sz="1400">
                <a:solidFill>
                  <a:srgbClr val="33CC33"/>
                </a:solidFill>
              </a:rPr>
              <a:t>   </a:t>
            </a:r>
            <a:r>
              <a:rPr lang="ru-RU" sz="1400">
                <a:solidFill>
                  <a:srgbClr val="00CC00"/>
                </a:solidFill>
              </a:rPr>
              <a:t>О2 = 21%</a:t>
            </a:r>
          </a:p>
          <a:p>
            <a:r>
              <a:rPr lang="ru-RU" sz="1400">
                <a:solidFill>
                  <a:srgbClr val="33CC33"/>
                </a:solidFill>
              </a:rPr>
              <a:t>   др. - 0.97%</a:t>
            </a:r>
          </a:p>
          <a:p>
            <a:pPr algn="ctr">
              <a:spcBef>
                <a:spcPct val="20000"/>
              </a:spcBef>
            </a:pPr>
            <a:endParaRPr lang="ru-RU" sz="1400" b="1">
              <a:solidFill>
                <a:srgbClr val="0066FF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ru-RU" sz="1400" b="1">
                <a:solidFill>
                  <a:srgbClr val="0066FF"/>
                </a:solidFill>
              </a:rPr>
              <a:t>Лед, пар, жидкость</a:t>
            </a:r>
            <a:endParaRPr lang="en-US" sz="1400" b="1">
              <a:solidFill>
                <a:srgbClr val="0066FF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400">
              <a:solidFill>
                <a:srgbClr val="0066FF"/>
              </a:solidFill>
            </a:endParaRP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533400"/>
            <a:ext cx="160020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54400" y="533400"/>
            <a:ext cx="1600200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Содержимое 1"/>
          <p:cNvSpPr>
            <a:spLocks/>
          </p:cNvSpPr>
          <p:nvPr/>
        </p:nvSpPr>
        <p:spPr bwMode="auto">
          <a:xfrm>
            <a:off x="1371600" y="2693988"/>
            <a:ext cx="1752600" cy="2219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FFC000"/>
                </a:solidFill>
              </a:rPr>
              <a:t>Марс</a:t>
            </a:r>
            <a:endParaRPr lang="en-US" sz="1400" b="1">
              <a:solidFill>
                <a:srgbClr val="FFC000"/>
              </a:solidFill>
            </a:endParaRPr>
          </a:p>
          <a:p>
            <a:r>
              <a:rPr lang="ru-RU" sz="1400">
                <a:solidFill>
                  <a:srgbClr val="FFC000"/>
                </a:solidFill>
              </a:rPr>
              <a:t>  </a:t>
            </a:r>
            <a:r>
              <a:rPr lang="en-US" sz="1400">
                <a:solidFill>
                  <a:srgbClr val="FFC000"/>
                </a:solidFill>
              </a:rPr>
              <a:t>T=</a:t>
            </a:r>
            <a:r>
              <a:rPr lang="ru-RU" sz="1400">
                <a:solidFill>
                  <a:srgbClr val="FFC000"/>
                </a:solidFill>
              </a:rPr>
              <a:t>-53</a:t>
            </a:r>
            <a:r>
              <a:rPr lang="en-US" sz="1400">
                <a:solidFill>
                  <a:srgbClr val="FFC000"/>
                </a:solidFill>
              </a:rPr>
              <a:t> </a:t>
            </a:r>
            <a:endParaRPr lang="ru-RU" sz="1400">
              <a:solidFill>
                <a:srgbClr val="FFC000"/>
              </a:solidFill>
            </a:endParaRPr>
          </a:p>
          <a:p>
            <a:r>
              <a:rPr lang="ru-RU" sz="1400">
                <a:solidFill>
                  <a:srgbClr val="FFC000"/>
                </a:solidFill>
              </a:rPr>
              <a:t>СО2 – 95%   </a:t>
            </a:r>
            <a:endParaRPr lang="en-US" sz="1400">
              <a:solidFill>
                <a:srgbClr val="FFC000"/>
              </a:solidFill>
            </a:endParaRPr>
          </a:p>
          <a:p>
            <a:r>
              <a:rPr lang="en-US" sz="1400">
                <a:solidFill>
                  <a:srgbClr val="FFC000"/>
                </a:solidFill>
              </a:rPr>
              <a:t>N2</a:t>
            </a:r>
            <a:r>
              <a:rPr lang="ru-RU" sz="1400">
                <a:solidFill>
                  <a:srgbClr val="FFC000"/>
                </a:solidFill>
              </a:rPr>
              <a:t> - 2,7%,    </a:t>
            </a:r>
          </a:p>
          <a:p>
            <a:r>
              <a:rPr lang="ru-RU" sz="1400">
                <a:solidFill>
                  <a:srgbClr val="FFC000"/>
                </a:solidFill>
              </a:rPr>
              <a:t>О2 - 0,1%</a:t>
            </a:r>
            <a:endParaRPr lang="en-US" sz="1400">
              <a:solidFill>
                <a:srgbClr val="FFC000"/>
              </a:solidFill>
            </a:endParaRPr>
          </a:p>
          <a:p>
            <a:r>
              <a:rPr lang="ru-RU" sz="1400">
                <a:solidFill>
                  <a:srgbClr val="FFC000"/>
                </a:solidFill>
              </a:rPr>
              <a:t>Др. -2,2%</a:t>
            </a:r>
          </a:p>
          <a:p>
            <a:endParaRPr lang="ru-RU" sz="1400" b="1">
              <a:solidFill>
                <a:srgbClr val="0066FF"/>
              </a:solidFill>
            </a:endParaRPr>
          </a:p>
          <a:p>
            <a:r>
              <a:rPr lang="ru-RU" sz="1400" b="1">
                <a:solidFill>
                  <a:srgbClr val="0066FF"/>
                </a:solidFill>
              </a:rPr>
              <a:t>Лед</a:t>
            </a:r>
            <a:endParaRPr lang="en-US" sz="1400" b="1">
              <a:solidFill>
                <a:srgbClr val="0066FF"/>
              </a:solidFill>
            </a:endParaRPr>
          </a:p>
          <a:p>
            <a:pPr>
              <a:buFontTx/>
              <a:buChar char="•"/>
            </a:pPr>
            <a:endParaRPr lang="en-US" sz="1400">
              <a:solidFill>
                <a:srgbClr val="0066FF"/>
              </a:solidFill>
            </a:endParaRPr>
          </a:p>
          <a:p>
            <a:pPr>
              <a:buFontTx/>
              <a:buChar char="•"/>
            </a:pPr>
            <a:endParaRPr lang="ru-RU" sz="1400">
              <a:solidFill>
                <a:srgbClr val="FFC000"/>
              </a:solidFill>
            </a:endParaRPr>
          </a:p>
        </p:txBody>
      </p:sp>
      <p:sp>
        <p:nvSpPr>
          <p:cNvPr id="17416" name="Прямоугольник 4"/>
          <p:cNvSpPr>
            <a:spLocks noChangeArrowheads="1"/>
          </p:cNvSpPr>
          <p:nvPr/>
        </p:nvSpPr>
        <p:spPr bwMode="auto">
          <a:xfrm>
            <a:off x="3505200" y="2682875"/>
            <a:ext cx="16764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FFC000"/>
                </a:solidFill>
              </a:rPr>
              <a:t>Венера</a:t>
            </a:r>
            <a:endParaRPr lang="en-US" sz="1400" b="1">
              <a:solidFill>
                <a:srgbClr val="FFC000"/>
              </a:solidFill>
            </a:endParaRPr>
          </a:p>
          <a:p>
            <a:r>
              <a:rPr lang="en-US" sz="1400">
                <a:solidFill>
                  <a:srgbClr val="FFC000"/>
                </a:solidFill>
              </a:rPr>
              <a:t> T=477 </a:t>
            </a:r>
            <a:endParaRPr lang="ru-RU" sz="1400">
              <a:solidFill>
                <a:srgbClr val="FFC000"/>
              </a:solidFill>
            </a:endParaRPr>
          </a:p>
          <a:p>
            <a:r>
              <a:rPr lang="en-US" sz="1400">
                <a:solidFill>
                  <a:srgbClr val="FFC000"/>
                </a:solidFill>
              </a:rPr>
              <a:t>   </a:t>
            </a:r>
            <a:r>
              <a:rPr lang="ru-RU" sz="1400">
                <a:solidFill>
                  <a:srgbClr val="FFC000"/>
                </a:solidFill>
              </a:rPr>
              <a:t>СО2 – </a:t>
            </a:r>
            <a:r>
              <a:rPr lang="en-US" sz="1400">
                <a:solidFill>
                  <a:srgbClr val="FFC000"/>
                </a:solidFill>
              </a:rPr>
              <a:t>98</a:t>
            </a:r>
            <a:r>
              <a:rPr lang="ru-RU" sz="1400">
                <a:solidFill>
                  <a:srgbClr val="FFC000"/>
                </a:solidFill>
              </a:rPr>
              <a:t>%   </a:t>
            </a:r>
            <a:endParaRPr lang="en-US" sz="1400">
              <a:solidFill>
                <a:srgbClr val="FFC000"/>
              </a:solidFill>
            </a:endParaRPr>
          </a:p>
          <a:p>
            <a:r>
              <a:rPr lang="en-US" sz="1400">
                <a:solidFill>
                  <a:srgbClr val="FFC000"/>
                </a:solidFill>
              </a:rPr>
              <a:t>   N2</a:t>
            </a:r>
            <a:r>
              <a:rPr lang="ru-RU" sz="1400">
                <a:solidFill>
                  <a:srgbClr val="FFC000"/>
                </a:solidFill>
              </a:rPr>
              <a:t> – </a:t>
            </a:r>
            <a:r>
              <a:rPr lang="en-US" sz="1400">
                <a:solidFill>
                  <a:srgbClr val="FFC000"/>
                </a:solidFill>
              </a:rPr>
              <a:t>1,9</a:t>
            </a:r>
            <a:r>
              <a:rPr lang="ru-RU" sz="1400">
                <a:solidFill>
                  <a:srgbClr val="FFC000"/>
                </a:solidFill>
              </a:rPr>
              <a:t>%,    </a:t>
            </a:r>
          </a:p>
          <a:p>
            <a:r>
              <a:rPr lang="en-US" sz="1400">
                <a:solidFill>
                  <a:srgbClr val="FFC000"/>
                </a:solidFill>
              </a:rPr>
              <a:t>   </a:t>
            </a:r>
            <a:r>
              <a:rPr lang="ru-RU" sz="1400">
                <a:solidFill>
                  <a:srgbClr val="FFC000"/>
                </a:solidFill>
              </a:rPr>
              <a:t>О2 – следы</a:t>
            </a:r>
          </a:p>
          <a:p>
            <a:r>
              <a:rPr lang="ru-RU" sz="1400">
                <a:solidFill>
                  <a:srgbClr val="FFC000"/>
                </a:solidFill>
              </a:rPr>
              <a:t> Др. – 0,1%</a:t>
            </a:r>
            <a:r>
              <a:rPr lang="ru-RU" sz="1400"/>
              <a:t> </a:t>
            </a:r>
          </a:p>
          <a:p>
            <a:endParaRPr lang="ru-RU" sz="1400" b="1">
              <a:solidFill>
                <a:srgbClr val="0066FF"/>
              </a:solidFill>
            </a:endParaRPr>
          </a:p>
          <a:p>
            <a:r>
              <a:rPr lang="ru-RU" sz="1400" b="1">
                <a:solidFill>
                  <a:srgbClr val="0066FF"/>
                </a:solidFill>
              </a:rPr>
              <a:t>Пар</a:t>
            </a:r>
            <a:endParaRPr lang="en-US" sz="1400" b="1">
              <a:solidFill>
                <a:srgbClr val="0066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38200" y="5181600"/>
            <a:ext cx="75438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66FF33"/>
                </a:solidFill>
              </a:rPr>
              <a:t>Благоприятные условия для Жизни на планете Земля создает сама Жизнь!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2_Затмение">
  <a:themeElements>
    <a:clrScheme name="2_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2_Затмение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2010_Spare-NonSust_Biotic Mech_reg</Template>
  <TotalTime>38</TotalTime>
  <Words>1185</Words>
  <Application>Microsoft Office PowerPoint</Application>
  <PresentationFormat>Экран (4:3)</PresentationFormat>
  <Paragraphs>177</Paragraphs>
  <Slides>28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8" baseType="lpstr">
      <vt:lpstr>굴림</vt:lpstr>
      <vt:lpstr>맑은 고딕</vt:lpstr>
      <vt:lpstr>ＭＳ Ｐゴシック</vt:lpstr>
      <vt:lpstr>SimSun</vt:lpstr>
      <vt:lpstr>Arial</vt:lpstr>
      <vt:lpstr>Calibri</vt:lpstr>
      <vt:lpstr>Calibri Light</vt:lpstr>
      <vt:lpstr>Century Gothic</vt:lpstr>
      <vt:lpstr>Corbel</vt:lpstr>
      <vt:lpstr>HY엽서L</vt:lpstr>
      <vt:lpstr>Lucida Sans</vt:lpstr>
      <vt:lpstr>Symbol</vt:lpstr>
      <vt:lpstr>Tahoma</vt:lpstr>
      <vt:lpstr>Times New Roman</vt:lpstr>
      <vt:lpstr>Verdana</vt:lpstr>
      <vt:lpstr>Wingdings</vt:lpstr>
      <vt:lpstr>Wingdings 2</vt:lpstr>
      <vt:lpstr>2_Затмение</vt:lpstr>
      <vt:lpstr>2_Тема Office</vt:lpstr>
      <vt:lpstr>Visio</vt:lpstr>
      <vt:lpstr>  Безопасность образовательной среды в системе образования для Устойчивого Развития  </vt:lpstr>
      <vt:lpstr>Образование для  Устойчивого Развития</vt:lpstr>
      <vt:lpstr>Образование в интересах устойчивого развития предполагает:</vt:lpstr>
      <vt:lpstr>Основные  характеристики  Образования для устойчивого развития </vt:lpstr>
      <vt:lpstr>Мы живем в НЕУСТОЙЧИВОМ МИРЕ </vt:lpstr>
      <vt:lpstr>Глобальные кризисы дают  Возможность пересмотра традиционных моделей роста</vt:lpstr>
      <vt:lpstr>Оценка планетарного порогового значения для определения «безопасного пространства» планеты и человека</vt:lpstr>
      <vt:lpstr>ЖИЗНЬ –  ЯВЛЕНИЕ УНИКАЛЬНОЕ</vt:lpstr>
      <vt:lpstr>Презентация PowerPoint</vt:lpstr>
      <vt:lpstr>Теория биотической регуляции окружающей среды </vt:lpstr>
      <vt:lpstr>Презентация PowerPoint</vt:lpstr>
      <vt:lpstr>Экосистемные функции лесов</vt:lpstr>
      <vt:lpstr>Принцип организации деятельности на территории</vt:lpstr>
      <vt:lpstr>Глобальная асимметрия </vt:lpstr>
      <vt:lpstr>Стратегии достижения Устойчивого Развития</vt:lpstr>
      <vt:lpstr>Ульрих Бек  "ЖИЗНЬ В ОБЩЕСТВЕ ГЛОБАЛЬНОГО РИСКА – КАК С ЭТИМ СПРАВИТЬСЯ" </vt:lpstr>
      <vt:lpstr>Общество «риска» </vt:lpstr>
      <vt:lpstr>Характеристика рисков и их распределения</vt:lpstr>
      <vt:lpstr>Презентация PowerPoint</vt:lpstr>
      <vt:lpstr> АСПЕКТЫ БЕЗОПАСНОСТИ ОБРАЗОВАТЕЛЬНОЙ СРЕДЫ</vt:lpstr>
      <vt:lpstr>Справедливость – неотъемлемая часть устойчивого развития</vt:lpstr>
      <vt:lpstr>СОЦИАЛЬНOE ИЗМЕРЕНИЕ</vt:lpstr>
      <vt:lpstr>Презентация PowerPoint</vt:lpstr>
      <vt:lpstr> Позитивная политика в том числе в образовании должна быть направлена:</vt:lpstr>
      <vt:lpstr>ФОРМИРОВАНИЕ ОБРАЗОВАТЕЛЬНОЙ СРЕДЫ, БЕЗОПАСНОЙ И ТОЛЕРАНТНОЙ К ДЕТЯМ</vt:lpstr>
      <vt:lpstr>ФОРМИРОВАНИЕ ОБРАЗОВАТЕЛЬНОЙ СРЕДЫ, БЕЗОПАСНОЙ И ТОЛЕРАНТНОЙ К ДЕТЯМ</vt:lpstr>
      <vt:lpstr>Презентация PowerPoint</vt:lpstr>
      <vt:lpstr>      Спасибо  за внимание!  www.biom.kg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Dondukov Maksim</cp:lastModifiedBy>
  <cp:revision>118</cp:revision>
  <cp:lastPrinted>1601-01-01T00:00:00Z</cp:lastPrinted>
  <dcterms:created xsi:type="dcterms:W3CDTF">1601-01-01T00:00:00Z</dcterms:created>
  <dcterms:modified xsi:type="dcterms:W3CDTF">2018-10-15T13:38:33Z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