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webextensions/webextension1.xml" ContentType="application/vnd.ms-office.webextension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webextensions/webextension2.xml" ContentType="application/vnd.ms-office.webextension+xml"/>
  <Override PartName="/ppt/webextensions/webextension3.xml" ContentType="application/vnd.ms-office.webextension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50"/>
  </p:notesMasterIdLst>
  <p:sldIdLst>
    <p:sldId id="256" r:id="rId3"/>
    <p:sldId id="289" r:id="rId4"/>
    <p:sldId id="290" r:id="rId5"/>
    <p:sldId id="291" r:id="rId6"/>
    <p:sldId id="271" r:id="rId7"/>
    <p:sldId id="306" r:id="rId8"/>
    <p:sldId id="285" r:id="rId9"/>
    <p:sldId id="286" r:id="rId10"/>
    <p:sldId id="261" r:id="rId11"/>
    <p:sldId id="263" r:id="rId12"/>
    <p:sldId id="288" r:id="rId13"/>
    <p:sldId id="292" r:id="rId14"/>
    <p:sldId id="298" r:id="rId15"/>
    <p:sldId id="299" r:id="rId16"/>
    <p:sldId id="287" r:id="rId17"/>
    <p:sldId id="294" r:id="rId18"/>
    <p:sldId id="293" r:id="rId19"/>
    <p:sldId id="264" r:id="rId20"/>
    <p:sldId id="300" r:id="rId21"/>
    <p:sldId id="266" r:id="rId22"/>
    <p:sldId id="297" r:id="rId23"/>
    <p:sldId id="262" r:id="rId24"/>
    <p:sldId id="270" r:id="rId25"/>
    <p:sldId id="296" r:id="rId26"/>
    <p:sldId id="302" r:id="rId27"/>
    <p:sldId id="303" r:id="rId28"/>
    <p:sldId id="258" r:id="rId29"/>
    <p:sldId id="304" r:id="rId30"/>
    <p:sldId id="260" r:id="rId31"/>
    <p:sldId id="259" r:id="rId32"/>
    <p:sldId id="301" r:id="rId33"/>
    <p:sldId id="275" r:id="rId34"/>
    <p:sldId id="276" r:id="rId35"/>
    <p:sldId id="277" r:id="rId36"/>
    <p:sldId id="307" r:id="rId37"/>
    <p:sldId id="279" r:id="rId38"/>
    <p:sldId id="280" r:id="rId39"/>
    <p:sldId id="281" r:id="rId40"/>
    <p:sldId id="269" r:id="rId41"/>
    <p:sldId id="282" r:id="rId42"/>
    <p:sldId id="278" r:id="rId43"/>
    <p:sldId id="284" r:id="rId44"/>
    <p:sldId id="283" r:id="rId45"/>
    <p:sldId id="305" r:id="rId46"/>
    <p:sldId id="272" r:id="rId47"/>
    <p:sldId id="273" r:id="rId48"/>
    <p:sldId id="274" r:id="rId4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059E6C-2ECA-4103-BE17-60165382BC0D}" v="1" dt="2019-05-16T20:34:44.4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09" autoAdjust="0"/>
    <p:restoredTop sz="94660"/>
  </p:normalViewPr>
  <p:slideViewPr>
    <p:cSldViewPr snapToGrid="0">
      <p:cViewPr varScale="1">
        <p:scale>
          <a:sx n="98" d="100"/>
          <a:sy n="98" d="100"/>
        </p:scale>
        <p:origin x="96" y="2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55" Type="http://schemas.microsoft.com/office/2016/11/relationships/changesInfo" Target="changesInfos/changesInfo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microsoft.com/office/2015/10/relationships/revisionInfo" Target="revisionInfo.xml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ndukov Maksim" userId="b21c589696090147" providerId="LiveId" clId="{DF059E6C-2ECA-4103-BE17-60165382BC0D}"/>
    <pc:docChg chg="modSld">
      <pc:chgData name="Dondukov Maksim" userId="b21c589696090147" providerId="LiveId" clId="{DF059E6C-2ECA-4103-BE17-60165382BC0D}" dt="2019-05-16T20:34:51.048" v="4" actId="20577"/>
      <pc:docMkLst>
        <pc:docMk/>
      </pc:docMkLst>
      <pc:sldChg chg="modSp">
        <pc:chgData name="Dondukov Maksim" userId="b21c589696090147" providerId="LiveId" clId="{DF059E6C-2ECA-4103-BE17-60165382BC0D}" dt="2019-05-16T20:34:51.048" v="4" actId="20577"/>
        <pc:sldMkLst>
          <pc:docMk/>
          <pc:sldMk cId="2131522323" sldId="256"/>
        </pc:sldMkLst>
        <pc:spChg chg="mod">
          <ac:chgData name="Dondukov Maksim" userId="b21c589696090147" providerId="LiveId" clId="{DF059E6C-2ECA-4103-BE17-60165382BC0D}" dt="2019-05-16T20:34:51.048" v="4" actId="20577"/>
          <ac:spMkLst>
            <pc:docMk/>
            <pc:sldMk cId="2131522323" sldId="256"/>
            <ac:spMk id="2" creationId="{37F60E45-064F-4AF4-B563-19E9C4AEDA9F}"/>
          </ac:spMkLst>
        </pc:spChg>
      </pc:sldChg>
    </pc:docChg>
  </pc:docChgLst>
  <pc:docChgLst>
    <pc:chgData name="Dondukov Maksim" userId="b21c589696090147" providerId="LiveId" clId="{89372010-A248-46CB-A6DF-312D08E93AB8}"/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24D7B0-6550-4F94-8D16-BB676F9D795C}" type="datetimeFigureOut">
              <a:rPr lang="ru-RU" smtClean="0"/>
              <a:t>17.05.2019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A64416-E7CF-4F10-BC4E-17B9EC700B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1097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A64416-E7CF-4F10-BC4E-17B9EC700B9C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2874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Нравится нам это или нет!</a:t>
            </a:r>
          </a:p>
          <a:p>
            <a:r>
              <a:rPr lang="ru-RU" dirty="0"/>
              <a:t>Подробнее о поколении </a:t>
            </a:r>
            <a:r>
              <a:rPr lang="en-US" dirty="0"/>
              <a:t>Z </a:t>
            </a:r>
            <a:r>
              <a:rPr lang="ru-RU" dirty="0"/>
              <a:t>здесь </a:t>
            </a:r>
            <a:r>
              <a:rPr lang="en-US" dirty="0"/>
              <a:t>https://ru.wikipedia.org/wiki/%D0%9F%D0%BE%D0%BA%D0%BE%D0%BB%D0%B5%D0%BD%D0%B8%D0%B5_Z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A64416-E7CF-4F10-BC4E-17B9EC700B9C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86128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https://knowledgeworks.org/resources/sop-school-culture/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A64416-E7CF-4F10-BC4E-17B9EC700B9C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64396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https://knowledgeworks.org/resources/sop-school-culture/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A64416-E7CF-4F10-BC4E-17B9EC700B9C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41649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https://knowledgeworks.org/resources/sop-school-culture/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A64416-E7CF-4F10-BC4E-17B9EC700B9C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663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A6DE16-60E2-468F-8783-DADE6B1960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57204BC-855A-4020-A739-5E96DCD6DA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F5CC99-AD2D-44CE-9092-EFB35B687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F57F0F-DBC3-4E90-AD6C-33F40D7CD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E44B8E-E8D8-4789-85DC-A8A2ECA3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F34A21-F50D-406F-A384-F4E5765FE52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41787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8E583A-18E7-48C5-98B2-3A461B3C1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0AFCE1A-DB62-49AC-BF72-F8D3ABBD86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70E910C-A7F5-40FF-90BE-DAA5514CC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7A94FD-49B4-4387-85E6-B5303636F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80B013-1B5F-4C17-99C2-9CD67553B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6FB668-B3B7-4F31-801D-B60E2D6BB3B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27205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93AFEC9-8C84-4C91-841D-A1C9E71DD9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8743892-4B32-4082-8135-7A21E65665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B1EF97-2F21-4B1E-9CFE-D94A02655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7F5177-4A80-4D5B-8D59-BEA2FE62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55D7A0-2484-4418-B57D-DC928A73C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89FC36-490E-4F65-895B-EC0511D5715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605413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2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F35C6430-8418-442F-977C-6D34C0E35877}" type="datetimeFigureOut">
              <a:rPr lang="ru-RU" smtClean="0"/>
              <a:t>17.05.2019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3F68-326D-4590-9F0C-FE5841A31BC6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2869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C6430-8418-442F-977C-6D34C0E35877}" type="datetimeFigureOut">
              <a:rPr lang="ru-RU" smtClean="0"/>
              <a:t>17.05.2019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3F68-326D-4590-9F0C-FE5841A31B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75775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2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2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C6430-8418-442F-977C-6D34C0E35877}" type="datetimeFigureOut">
              <a:rPr lang="ru-RU" smtClean="0"/>
              <a:t>17.05.2019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3F68-326D-4590-9F0C-FE5841A31BC6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56313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C6430-8418-442F-977C-6D34C0E35877}" type="datetimeFigureOut">
              <a:rPr lang="ru-RU" smtClean="0"/>
              <a:t>17.05.2019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3F68-326D-4590-9F0C-FE5841A31B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58262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C6430-8418-442F-977C-6D34C0E35877}" type="datetimeFigureOut">
              <a:rPr lang="ru-RU" smtClean="0"/>
              <a:t>17.05.2019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3F68-326D-4590-9F0C-FE5841A31B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76356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C6430-8418-442F-977C-6D34C0E35877}" type="datetimeFigureOut">
              <a:rPr lang="ru-RU" smtClean="0"/>
              <a:t>17.05.2019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3F68-326D-4590-9F0C-FE5841A31B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4863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C6430-8418-442F-977C-6D34C0E35877}" type="datetimeFigureOut">
              <a:rPr lang="ru-RU" smtClean="0"/>
              <a:t>17.05.2019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3F68-326D-4590-9F0C-FE5841A31B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82303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C6430-8418-442F-977C-6D34C0E35877}" type="datetimeFigureOut">
              <a:rPr lang="ru-RU" smtClean="0"/>
              <a:t>17.05.2019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3F68-326D-4590-9F0C-FE5841A31B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9446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3C093B-12C5-42C7-85F0-5B04199F9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34E899-C7F4-444A-A24E-A6D4877A8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706213-0702-43DE-A0E8-A0DC444C1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FEF57E-939D-4999-B575-778865117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46B38E-8FF8-46A3-8258-5C2F8D4D3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D2256B-A796-4CE8-9DC2-CC1B05ABB66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177469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C6430-8418-442F-977C-6D34C0E35877}" type="datetimeFigureOut">
              <a:rPr lang="ru-RU" smtClean="0"/>
              <a:t>17.05.2019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3F68-326D-4590-9F0C-FE5841A31BC6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00891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C6430-8418-442F-977C-6D34C0E35877}" type="datetimeFigureOut">
              <a:rPr lang="ru-RU" smtClean="0"/>
              <a:t>17.05.2019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3F68-326D-4590-9F0C-FE5841A31B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4595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2" y="762000"/>
            <a:ext cx="75819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C6430-8418-442F-977C-6D34C0E35877}" type="datetimeFigureOut">
              <a:rPr lang="ru-RU" smtClean="0"/>
              <a:t>17.05.2019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3F68-326D-4590-9F0C-FE5841A31BC6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3078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9374E7-9F90-478C-92BB-C883B614F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E557518-F701-4744-8B12-E9DB03C7D6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CC01D1-115D-49A1-BD82-FA4B538D5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F0624D-0A9F-402C-B8B8-733824C9A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96CCDB-61A5-47F8-B390-F423DA788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05F9A4-49D9-47F2-9658-DC6190932A7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36536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41ED28-259F-4E14-A1BD-3ED7EAC97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FBD39B-1DA7-473E-9956-8822D543B9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64FAAD5-2C04-4E4E-9815-2163CCFF08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91A22E0-5E46-43DD-9AEE-E9DD31164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2448D1-D5BE-4703-8EF4-386BB24A0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2B3FEFB-877B-4A72-A3FC-1D9D55D76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5EBF0F-2199-4E75-85BA-F4A2B4AA9B0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37546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881C7C-0571-483E-8D26-B3F72E391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8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CDD1B8-FD97-4D54-B918-55209C9DD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AE1C992-3DF7-49A4-89B4-47EE4CE7EF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C0D8DCB-A8D0-4804-91C7-818683ED3C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4160EE1-347D-40D7-A0C9-15675D0352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C7AFF66-2D48-4CD7-9487-A7DA0E4EC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7EC3F04-ED2B-44BA-A313-5BAF64102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711EF29-E053-43A0-8261-3CA653228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C5181E-5745-45A7-A502-19921E03766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34228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641A31-C38A-483D-93EA-54B4D1711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6949D59-188D-4BDB-91E5-8FC5A4062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0815894-D08C-4D3A-8847-3DF2458C9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D78236A-C616-4948-A583-97CC7C954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A71C92-9284-4814-9F0E-0F8075984C8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49639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8F4FB7C-4438-40AF-B91C-7E16C94B4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84C53FF-B13D-4909-A5A4-C57E8A597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98A08C6-F9BD-4E07-81E3-4C5E3CE5F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644A79-5568-4B07-A4B9-A4833FCB5F2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21192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B14804-F02F-4362-A583-03D2B5606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F7C4B9-AE6F-4518-9765-13965B2810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E1DAA7D-3131-4885-9840-D0F6DBD6EA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2EA44FD-B306-4836-8556-D61ACDC6D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BAC53F-FB06-4650-84A4-C9140655A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9C9069-7010-4A2F-AD9C-4F1E2AA0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11FCCB-EF09-4B9E-8222-E7934E9E314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63734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CE7C7A-0393-403B-9E24-B7204226F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818996F-ED49-492A-863C-6FB11B5974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42FB69F-D3E3-4C51-AC5C-549EC40B0D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7409CA1-9936-4F10-95CA-635D26DEC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C266B39-4ECA-4E04-9D88-6D585C13B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45B38C2-1A7D-4E44-A01E-C3F6C4F98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BE6953-E024-4F4E-B4CC-48C5E11D6C5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34021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A07686B-4E8E-4526-A0BF-71393D02A1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7AE798C-7000-4558-8BBB-2E127E978E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3C87B1A-1A5F-4AF0-A1F5-51CAD4BE682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 altLang="ru-RU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F1E3A7C-9D9E-413E-BF8D-F9EBDD7AD60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 altLang="ru-RU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8EA1050-28B6-40D7-9166-7AF25E66C34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478748B-3253-4301-A4C1-E287F48F0ED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78796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9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30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F35C6430-8418-442F-977C-6D34C0E35877}" type="datetimeFigureOut">
              <a:rPr lang="ru-RU" smtClean="0"/>
              <a:t>17.05.2019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3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84BC3F68-326D-4590-9F0C-FE5841A31BC6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7484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3.xml"/><Relationship Id="rId1" Type="http://schemas.openxmlformats.org/officeDocument/2006/relationships/video" Target="https://www.youtube.com/embed/IIFkBLP0nxc" TargetMode="Externa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13.xml"/><Relationship Id="rId1" Type="http://schemas.openxmlformats.org/officeDocument/2006/relationships/video" Target="https://www.youtube.com/embed/I0jgcyfC2r8" TargetMode="Externa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microsoft.com/office/2011/relationships/webextension" Target="../webextensions/webextension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microsoft.com/office/2011/relationships/webextension" Target="../webextensions/webextension3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parhomenko.pro/d/965353/d/_yasvinv.a.obrazovatelnayasreda.pdf" TargetMode="External"/><Relationship Id="rId2" Type="http://schemas.openxmlformats.org/officeDocument/2006/relationships/hyperlink" Target="http://www.green-cross.ru/new/Methodiks-2011.pdf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F%D0%BE%D0%BA%D0%BE%D0%BB%D0%B5%D0%BD%D0%B8%D0%B5_Z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hyperlink" Target="https://ru.wikipedia.org/wiki/%D0%93%D0%B8%D0%BF%D0%B5%D1%80%D1%81%D1%81%D1%8B%D0%BB%D0%BA%D0%B0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microsoft.com/office/2011/relationships/webextension" Target="../webextensions/webextension1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F60E45-064F-4AF4-B563-19E9C4AEDA9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cap="none" dirty="0"/>
              <a:t>Формирование креативной безопасной образовательной среды </a:t>
            </a:r>
            <a:endParaRPr lang="ru-RU" cap="none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0F23A57-F900-4070-849B-AD920F7DD68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altLang="ru-RU" dirty="0"/>
              <a:t>Кириллов П.Н., </a:t>
            </a:r>
            <a:r>
              <a:rPr lang="ru-RU" altLang="ru-RU" dirty="0" err="1"/>
              <a:t>к.психол.н</a:t>
            </a:r>
            <a:endParaRPr lang="ru-RU" alt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15223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87B99-5351-46CA-9232-66BAAE5EA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Среда, которая психологически безопасна и комфортна: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1DABAC-8DA3-4612-BDB6-2EBA15D1C0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577" y="2797780"/>
            <a:ext cx="10515600" cy="1958975"/>
          </a:xfrm>
        </p:spPr>
        <p:txBody>
          <a:bodyPr/>
          <a:lstStyle/>
          <a:p>
            <a:r>
              <a:rPr lang="ru-RU" sz="3200" dirty="0"/>
              <a:t>Предсказуема</a:t>
            </a:r>
          </a:p>
          <a:p>
            <a:r>
              <a:rPr lang="ru-RU" sz="3200" dirty="0"/>
              <a:t>Дает возможность направить энергию и познавательный интерес в «здоровое» русло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55571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0CCDCE-2E10-427C-9CCB-8C9920905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Предсказуемая среда: стандартные операционные процедуры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9797143A-E24F-44EC-8D04-B26F7D35702E}"/>
              </a:ext>
            </a:extLst>
          </p:cNvPr>
          <p:cNvGrpSpPr/>
          <p:nvPr/>
        </p:nvGrpSpPr>
        <p:grpSpPr>
          <a:xfrm>
            <a:off x="8559800" y="584620"/>
            <a:ext cx="2794000" cy="1464845"/>
            <a:chOff x="8559800" y="584618"/>
            <a:chExt cx="2794000" cy="1464845"/>
          </a:xfrm>
        </p:grpSpPr>
        <p:pic>
          <p:nvPicPr>
            <p:cNvPr id="4" name="Picture 4" descr="Image result for Ð¿Ð¸ÑÐ°Ð¼Ð¸Ð´Ð° Ð¼Ð°ÑÐ»Ð¾Ñ">
              <a:extLst>
                <a:ext uri="{FF2B5EF4-FFF2-40B4-BE49-F238E27FC236}">
                  <a16:creationId xmlns:a16="http://schemas.microsoft.com/office/drawing/2014/main" id="{11DD434B-175D-42B4-836E-EAC20E8F0B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38666" y="584618"/>
              <a:ext cx="1815134" cy="1464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Стрелка: вправо 5">
              <a:extLst>
                <a:ext uri="{FF2B5EF4-FFF2-40B4-BE49-F238E27FC236}">
                  <a16:creationId xmlns:a16="http://schemas.microsoft.com/office/drawing/2014/main" id="{9D7CECB9-0154-438C-B7F2-96F9A4A092DF}"/>
                </a:ext>
              </a:extLst>
            </p:cNvPr>
            <p:cNvSpPr/>
            <p:nvPr/>
          </p:nvSpPr>
          <p:spPr>
            <a:xfrm>
              <a:off x="8559800" y="1493362"/>
              <a:ext cx="833120" cy="39465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7170" name="Picture 2" descr="Image result for sop for school students">
            <a:extLst>
              <a:ext uri="{FF2B5EF4-FFF2-40B4-BE49-F238E27FC236}">
                <a16:creationId xmlns:a16="http://schemas.microsoft.com/office/drawing/2014/main" id="{4B828611-EB81-4D99-8C69-62CDED212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25" y="2330776"/>
            <a:ext cx="22479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 result for SOPs in classroom">
            <a:extLst>
              <a:ext uri="{FF2B5EF4-FFF2-40B4-BE49-F238E27FC236}">
                <a16:creationId xmlns:a16="http://schemas.microsoft.com/office/drawing/2014/main" id="{39AE08BA-0A8C-4B4E-A9D4-B6D224A72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508" y="2340399"/>
            <a:ext cx="2885592" cy="3839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Мультимедиа в Интернете 8">
            <a:hlinkClick r:id="" action="ppaction://media"/>
            <a:extLst>
              <a:ext uri="{FF2B5EF4-FFF2-40B4-BE49-F238E27FC236}">
                <a16:creationId xmlns:a16="http://schemas.microsoft.com/office/drawing/2014/main" id="{E6D4FD04-5F47-4F04-845D-8ECE93D3083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6780169" y="3144396"/>
            <a:ext cx="4573633" cy="257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3432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EECE91-7B26-4DA7-B2F4-7FC3208B8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Предсказуемая среда: </a:t>
            </a:r>
            <a:r>
              <a:rPr lang="ru-RU" sz="4000" dirty="0"/>
              <a:t>традиции и ритуалы</a:t>
            </a:r>
            <a:endParaRPr lang="ru-RU" dirty="0"/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D9264C3-932D-4472-9BFD-FB1C28C67A3F}"/>
              </a:ext>
            </a:extLst>
          </p:cNvPr>
          <p:cNvGrpSpPr/>
          <p:nvPr/>
        </p:nvGrpSpPr>
        <p:grpSpPr>
          <a:xfrm>
            <a:off x="8315825" y="581302"/>
            <a:ext cx="2794000" cy="1464845"/>
            <a:chOff x="8559800" y="584618"/>
            <a:chExt cx="2794000" cy="1464845"/>
          </a:xfrm>
        </p:grpSpPr>
        <p:pic>
          <p:nvPicPr>
            <p:cNvPr id="12" name="Picture 4" descr="Image result for Ð¿Ð¸ÑÐ°Ð¼Ð¸Ð´Ð° Ð¼Ð°ÑÐ»Ð¾Ñ">
              <a:extLst>
                <a:ext uri="{FF2B5EF4-FFF2-40B4-BE49-F238E27FC236}">
                  <a16:creationId xmlns:a16="http://schemas.microsoft.com/office/drawing/2014/main" id="{BF0AC85A-833E-4977-BC0A-0BA6F53632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38666" y="584618"/>
              <a:ext cx="1815134" cy="1464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Стрелка: вправо 12">
              <a:extLst>
                <a:ext uri="{FF2B5EF4-FFF2-40B4-BE49-F238E27FC236}">
                  <a16:creationId xmlns:a16="http://schemas.microsoft.com/office/drawing/2014/main" id="{BF6C54E2-B960-40E4-817F-05B57AF7E525}"/>
                </a:ext>
              </a:extLst>
            </p:cNvPr>
            <p:cNvSpPr/>
            <p:nvPr/>
          </p:nvSpPr>
          <p:spPr>
            <a:xfrm>
              <a:off x="8559800" y="1493362"/>
              <a:ext cx="833120" cy="39465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4" name="Мультимедиа в Интернете 13">
            <a:hlinkClick r:id="" action="ppaction://media"/>
            <a:extLst>
              <a:ext uri="{FF2B5EF4-FFF2-40B4-BE49-F238E27FC236}">
                <a16:creationId xmlns:a16="http://schemas.microsoft.com/office/drawing/2014/main" id="{59A3B5D9-6B2E-4E6D-923C-F0AD716D20F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126157" y="2342725"/>
            <a:ext cx="6843562" cy="384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2998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0CCDCE-2E10-427C-9CCB-8C9920905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0052" y="1690690"/>
            <a:ext cx="5747514" cy="2885759"/>
          </a:xfrm>
        </p:spPr>
        <p:txBody>
          <a:bodyPr>
            <a:normAutofit/>
          </a:bodyPr>
          <a:lstStyle/>
          <a:p>
            <a:r>
              <a:rPr lang="ru-RU" sz="4000" dirty="0"/>
              <a:t>Предсказуемая среда: </a:t>
            </a:r>
            <a:br>
              <a:rPr lang="ru-RU" sz="4000" dirty="0"/>
            </a:br>
            <a:r>
              <a:rPr lang="ru-RU" sz="4000" dirty="0"/>
              <a:t>делимся с детьми планами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9797143A-E24F-44EC-8D04-B26F7D35702E}"/>
              </a:ext>
            </a:extLst>
          </p:cNvPr>
          <p:cNvGrpSpPr/>
          <p:nvPr/>
        </p:nvGrpSpPr>
        <p:grpSpPr>
          <a:xfrm>
            <a:off x="8309544" y="574995"/>
            <a:ext cx="2794000" cy="1464845"/>
            <a:chOff x="8559800" y="584618"/>
            <a:chExt cx="2794000" cy="1464845"/>
          </a:xfrm>
        </p:grpSpPr>
        <p:pic>
          <p:nvPicPr>
            <p:cNvPr id="4" name="Picture 4" descr="Image result for Ð¿Ð¸ÑÐ°Ð¼Ð¸Ð´Ð° Ð¼Ð°ÑÐ»Ð¾Ñ">
              <a:extLst>
                <a:ext uri="{FF2B5EF4-FFF2-40B4-BE49-F238E27FC236}">
                  <a16:creationId xmlns:a16="http://schemas.microsoft.com/office/drawing/2014/main" id="{11DD434B-175D-42B4-836E-EAC20E8F0B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38666" y="584618"/>
              <a:ext cx="1815134" cy="1464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Стрелка: вправо 5">
              <a:extLst>
                <a:ext uri="{FF2B5EF4-FFF2-40B4-BE49-F238E27FC236}">
                  <a16:creationId xmlns:a16="http://schemas.microsoft.com/office/drawing/2014/main" id="{9D7CECB9-0154-438C-B7F2-96F9A4A092DF}"/>
                </a:ext>
              </a:extLst>
            </p:cNvPr>
            <p:cNvSpPr/>
            <p:nvPr/>
          </p:nvSpPr>
          <p:spPr>
            <a:xfrm>
              <a:off x="8559800" y="1493362"/>
              <a:ext cx="833120" cy="39465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6B81B9D-926A-42C2-ACB7-E546934AED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776" y="710293"/>
            <a:ext cx="6038850" cy="5868261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  <p:pic>
        <p:nvPicPr>
          <p:cNvPr id="37890" name="Picture 2" descr="https://lh6.googleusercontent.com/hkITltcOWzUxS7o1tDM1adG3_fF2c1W0Egk5YNTfFAB-0p0LiAIL9px7F-ykp2VW0ln2BO_9xSKCX-J__8PZamPxdkjnUS5AxzTMeJb60VWm63oZQ8JCSimBGfzxkfqlV265vFu7TNY">
            <a:extLst>
              <a:ext uri="{FF2B5EF4-FFF2-40B4-BE49-F238E27FC236}">
                <a16:creationId xmlns:a16="http://schemas.microsoft.com/office/drawing/2014/main" id="{7C7C9531-4959-407E-89D2-0786922C7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383" y="430849"/>
            <a:ext cx="3458085" cy="6147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0890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0CCDCE-2E10-427C-9CCB-8C9920905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5570" y="3083438"/>
            <a:ext cx="5511800" cy="2885759"/>
          </a:xfrm>
        </p:spPr>
        <p:txBody>
          <a:bodyPr>
            <a:normAutofit/>
          </a:bodyPr>
          <a:lstStyle/>
          <a:p>
            <a:r>
              <a:rPr lang="ru-RU" sz="4000" dirty="0"/>
              <a:t>Предсказуемая среда: </a:t>
            </a:r>
            <a:br>
              <a:rPr lang="ru-RU" sz="4000" dirty="0"/>
            </a:br>
            <a:r>
              <a:rPr lang="ru-RU" sz="4000" dirty="0"/>
              <a:t>предельная ясность в ожиданиях от учащегося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9797143A-E24F-44EC-8D04-B26F7D35702E}"/>
              </a:ext>
            </a:extLst>
          </p:cNvPr>
          <p:cNvGrpSpPr/>
          <p:nvPr/>
        </p:nvGrpSpPr>
        <p:grpSpPr>
          <a:xfrm>
            <a:off x="8559800" y="584620"/>
            <a:ext cx="2794000" cy="1464845"/>
            <a:chOff x="8559800" y="584618"/>
            <a:chExt cx="2794000" cy="1464845"/>
          </a:xfrm>
        </p:grpSpPr>
        <p:pic>
          <p:nvPicPr>
            <p:cNvPr id="4" name="Picture 4" descr="Image result for Ð¿Ð¸ÑÐ°Ð¼Ð¸Ð´Ð° Ð¼Ð°ÑÐ»Ð¾Ñ">
              <a:extLst>
                <a:ext uri="{FF2B5EF4-FFF2-40B4-BE49-F238E27FC236}">
                  <a16:creationId xmlns:a16="http://schemas.microsoft.com/office/drawing/2014/main" id="{11DD434B-175D-42B4-836E-EAC20E8F0B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38666" y="584618"/>
              <a:ext cx="1815134" cy="1464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Стрелка: вправо 5">
              <a:extLst>
                <a:ext uri="{FF2B5EF4-FFF2-40B4-BE49-F238E27FC236}">
                  <a16:creationId xmlns:a16="http://schemas.microsoft.com/office/drawing/2014/main" id="{9D7CECB9-0154-438C-B7F2-96F9A4A092DF}"/>
                </a:ext>
              </a:extLst>
            </p:cNvPr>
            <p:cNvSpPr/>
            <p:nvPr/>
          </p:nvSpPr>
          <p:spPr>
            <a:xfrm>
              <a:off x="8559800" y="1493362"/>
              <a:ext cx="833120" cy="39465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3252CF7-0E40-44B8-A08C-BADC35B24AF7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 </a:t>
            </a:r>
          </a:p>
        </p:txBody>
      </p:sp>
      <p:pic>
        <p:nvPicPr>
          <p:cNvPr id="36866" name="Picture 2" descr="https://lh3.googleusercontent.com/KiZq3kIYEtWg8dMemS_KkrlL_YL8fHUDKjyOsrsTNiv5qfza3_WsyxvKjtsb4koRQpx3TNp-lB7rEItuBzVRJOJjoCYSQgbmxna5mnsXJ-APtWNenSqR7COdpE21oGUfq0P7JtHsQl0">
            <a:extLst>
              <a:ext uri="{FF2B5EF4-FFF2-40B4-BE49-F238E27FC236}">
                <a16:creationId xmlns:a16="http://schemas.microsoft.com/office/drawing/2014/main" id="{F34090BD-02A6-4AF3-84AB-05F093B31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48" y="499486"/>
            <a:ext cx="6280153" cy="3527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Picture 4" descr="https://lh5.googleusercontent.com/IslQIoi1msh6wd1po4AY8kOd2JLLYebrNLP5vD3-6kg6TSBj98K3bXD7fhJU55q-5jHdnum-1M867z04-yTjXZwYzrTsQrrTBkngbsirioSbZSgP6V--KwjLgjjlwFyavcZpSxV2IrA">
            <a:extLst>
              <a:ext uri="{FF2B5EF4-FFF2-40B4-BE49-F238E27FC236}">
                <a16:creationId xmlns:a16="http://schemas.microsoft.com/office/drawing/2014/main" id="{AAD66481-63E9-4558-B261-C93DD2F71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48" y="3137788"/>
            <a:ext cx="11791952" cy="344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5606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1EBD522-4DC6-4E40-B39E-E3AB093E7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4245" y="1537622"/>
            <a:ext cx="5003510" cy="475958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E815031-6047-4A2B-A527-EDF1FC5F2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6693" y="1537620"/>
            <a:ext cx="9987424" cy="458378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EBF5EAD-72AB-40D2-BFB7-264C649006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35" y="1537620"/>
            <a:ext cx="11367741" cy="4759580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E31ACF69-EAFF-4EA7-96C9-B8A7F9F85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517" y="21205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C</a:t>
            </a:r>
            <a:r>
              <a:rPr lang="ru-RU" dirty="0" err="1"/>
              <a:t>реда</a:t>
            </a:r>
            <a:r>
              <a:rPr lang="ru-RU" dirty="0"/>
              <a:t>, направляющая энергию в «здоровое» русло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BDD729E4-1EE0-4665-97F6-61907FBDDB49}"/>
              </a:ext>
            </a:extLst>
          </p:cNvPr>
          <p:cNvGrpSpPr/>
          <p:nvPr/>
        </p:nvGrpSpPr>
        <p:grpSpPr>
          <a:xfrm>
            <a:off x="9791700" y="308138"/>
            <a:ext cx="2057400" cy="1053682"/>
            <a:chOff x="8559800" y="584618"/>
            <a:chExt cx="2794000" cy="1464845"/>
          </a:xfrm>
        </p:grpSpPr>
        <p:pic>
          <p:nvPicPr>
            <p:cNvPr id="9" name="Picture 4" descr="Image result for Ð¿Ð¸ÑÐ°Ð¼Ð¸Ð´Ð° Ð¼Ð°ÑÐ»Ð¾Ñ">
              <a:extLst>
                <a:ext uri="{FF2B5EF4-FFF2-40B4-BE49-F238E27FC236}">
                  <a16:creationId xmlns:a16="http://schemas.microsoft.com/office/drawing/2014/main" id="{018D3FBC-E779-4EE2-899F-DA220CA644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38666" y="584618"/>
              <a:ext cx="1815134" cy="1464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Стрелка: вправо 9">
              <a:extLst>
                <a:ext uri="{FF2B5EF4-FFF2-40B4-BE49-F238E27FC236}">
                  <a16:creationId xmlns:a16="http://schemas.microsoft.com/office/drawing/2014/main" id="{10F5A9A7-7E33-4242-96A5-A47C609D45F7}"/>
                </a:ext>
              </a:extLst>
            </p:cNvPr>
            <p:cNvSpPr/>
            <p:nvPr/>
          </p:nvSpPr>
          <p:spPr>
            <a:xfrm>
              <a:off x="8559800" y="1493362"/>
              <a:ext cx="833120" cy="39465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416617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E31ACF69-EAFF-4EA7-96C9-B8A7F9F85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882" y="4267832"/>
            <a:ext cx="4805996" cy="1401448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2800">
                <a:solidFill>
                  <a:srgbClr val="000000"/>
                </a:solidFill>
              </a:rPr>
              <a:t>Cреда, направляющая энергию в «здоровое» русло: сенсорная интеграция </a:t>
            </a:r>
          </a:p>
        </p:txBody>
      </p:sp>
      <p:pic>
        <p:nvPicPr>
          <p:cNvPr id="30722" name="Picture 2" descr="Image result for sensory integration tools">
            <a:extLst>
              <a:ext uri="{FF2B5EF4-FFF2-40B4-BE49-F238E27FC236}">
                <a16:creationId xmlns:a16="http://schemas.microsoft.com/office/drawing/2014/main" id="{8DDB7652-48EB-48F9-82D7-9ADB6CB28E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4" r="6608" b="3"/>
          <a:stretch/>
        </p:blipFill>
        <p:spPr bwMode="auto">
          <a:xfrm>
            <a:off x="1" y="770037"/>
            <a:ext cx="5298683" cy="6097438"/>
          </a:xfrm>
          <a:custGeom>
            <a:avLst/>
            <a:gdLst>
              <a:gd name="connsiteX0" fmla="*/ 2178155 w 5298683"/>
              <a:gd name="connsiteY0" fmla="*/ 0 h 6097438"/>
              <a:gd name="connsiteX1" fmla="*/ 5298683 w 5298683"/>
              <a:gd name="connsiteY1" fmla="*/ 3120527 h 6097438"/>
              <a:gd name="connsiteX2" fmla="*/ 3392805 w 5298683"/>
              <a:gd name="connsiteY2" fmla="*/ 5995828 h 6097438"/>
              <a:gd name="connsiteX3" fmla="*/ 3115184 w 5298683"/>
              <a:gd name="connsiteY3" fmla="*/ 6097438 h 6097438"/>
              <a:gd name="connsiteX4" fmla="*/ 1241127 w 5298683"/>
              <a:gd name="connsiteY4" fmla="*/ 6097438 h 6097438"/>
              <a:gd name="connsiteX5" fmla="*/ 963506 w 5298683"/>
              <a:gd name="connsiteY5" fmla="*/ 5995828 h 6097438"/>
              <a:gd name="connsiteX6" fmla="*/ 193210 w 5298683"/>
              <a:gd name="connsiteY6" fmla="*/ 5528477 h 6097438"/>
              <a:gd name="connsiteX7" fmla="*/ 0 w 5298683"/>
              <a:gd name="connsiteY7" fmla="*/ 5352876 h 6097438"/>
              <a:gd name="connsiteX8" fmla="*/ 0 w 5298683"/>
              <a:gd name="connsiteY8" fmla="*/ 888178 h 6097438"/>
              <a:gd name="connsiteX9" fmla="*/ 193210 w 5298683"/>
              <a:gd name="connsiteY9" fmla="*/ 712577 h 6097438"/>
              <a:gd name="connsiteX10" fmla="*/ 2178155 w 5298683"/>
              <a:gd name="connsiteY10" fmla="*/ 0 h 609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Image result for koosh ball sensory integration">
            <a:extLst>
              <a:ext uri="{FF2B5EF4-FFF2-40B4-BE49-F238E27FC236}">
                <a16:creationId xmlns:a16="http://schemas.microsoft.com/office/drawing/2014/main" id="{5EF25061-6211-4062-B890-3E8CDA5A0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413" y="485006"/>
            <a:ext cx="5133298" cy="5852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897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E31ACF69-EAFF-4EA7-96C9-B8A7F9F85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517" y="21205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C</a:t>
            </a:r>
            <a:r>
              <a:rPr lang="ru-RU" dirty="0" err="1"/>
              <a:t>реда</a:t>
            </a:r>
            <a:r>
              <a:rPr lang="ru-RU" dirty="0"/>
              <a:t>, направляющая энергию в «здоровое» русло:</a:t>
            </a:r>
            <a:r>
              <a:rPr lang="en-US" dirty="0"/>
              <a:t> </a:t>
            </a:r>
            <a:r>
              <a:rPr lang="ru-RU" dirty="0"/>
              <a:t>сенсорная интеграция </a:t>
            </a:r>
          </a:p>
        </p:txBody>
      </p:sp>
      <p:pic>
        <p:nvPicPr>
          <p:cNvPr id="29698" name="Picture 2" descr="Image result for hokki stool">
            <a:extLst>
              <a:ext uri="{FF2B5EF4-FFF2-40B4-BE49-F238E27FC236}">
                <a16:creationId xmlns:a16="http://schemas.microsoft.com/office/drawing/2014/main" id="{36A7FA77-DD57-484D-9B9C-2F3A4E1EE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93" y="1886703"/>
            <a:ext cx="4649106" cy="292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Image result for sensory integration in classroom">
            <a:extLst>
              <a:ext uri="{FF2B5EF4-FFF2-40B4-BE49-F238E27FC236}">
                <a16:creationId xmlns:a16="http://schemas.microsoft.com/office/drawing/2014/main" id="{8ED39A3D-45B2-410E-8863-D7E600A7B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105" y="1886703"/>
            <a:ext cx="4038600" cy="2964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 descr="Image result for alternative seating classroom">
            <a:extLst>
              <a:ext uri="{FF2B5EF4-FFF2-40B4-BE49-F238E27FC236}">
                <a16:creationId xmlns:a16="http://schemas.microsoft.com/office/drawing/2014/main" id="{0B4FABE6-B248-497F-AACA-1D2ACC434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804" y="1830972"/>
            <a:ext cx="5677808" cy="319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4" name="Picture 8" descr="Image result for alternative seating classroom">
            <a:extLst>
              <a:ext uri="{FF2B5EF4-FFF2-40B4-BE49-F238E27FC236}">
                <a16:creationId xmlns:a16="http://schemas.microsoft.com/office/drawing/2014/main" id="{0DADB4D1-DB9F-453B-9250-6D141133D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700" y="1826643"/>
            <a:ext cx="4616904" cy="3443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920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0F0F06-9CF8-4B1A-A6AC-487968B0E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обеспечить ощущение причастности?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1D53819D-11ED-4EE1-813F-B9E2343F8951}"/>
              </a:ext>
            </a:extLst>
          </p:cNvPr>
          <p:cNvGrpSpPr/>
          <p:nvPr/>
        </p:nvGrpSpPr>
        <p:grpSpPr>
          <a:xfrm>
            <a:off x="2747508" y="1867715"/>
            <a:ext cx="5800394" cy="4675187"/>
            <a:chOff x="8636000" y="1690688"/>
            <a:chExt cx="2879394" cy="1987550"/>
          </a:xfrm>
        </p:grpSpPr>
        <p:pic>
          <p:nvPicPr>
            <p:cNvPr id="4" name="Picture 4" descr="Image result for Ð¿Ð¸ÑÐ°Ð¼Ð¸Ð´Ð° Ð¼Ð°ÑÐ»Ð¾Ñ">
              <a:extLst>
                <a:ext uri="{FF2B5EF4-FFF2-40B4-BE49-F238E27FC236}">
                  <a16:creationId xmlns:a16="http://schemas.microsoft.com/office/drawing/2014/main" id="{6A431ABA-76DC-42C4-A336-4FD8243A67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52560" y="1690688"/>
              <a:ext cx="2462834" cy="1987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Стрелка: вправо 4">
              <a:extLst>
                <a:ext uri="{FF2B5EF4-FFF2-40B4-BE49-F238E27FC236}">
                  <a16:creationId xmlns:a16="http://schemas.microsoft.com/office/drawing/2014/main" id="{FDD2AA01-83E2-405F-BDA3-93C98A3154EE}"/>
                </a:ext>
              </a:extLst>
            </p:cNvPr>
            <p:cNvSpPr/>
            <p:nvPr/>
          </p:nvSpPr>
          <p:spPr>
            <a:xfrm>
              <a:off x="8636000" y="2684463"/>
              <a:ext cx="833120" cy="39465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4D621AC-E940-4313-8C9B-2FA825B9D8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743" y="1867715"/>
            <a:ext cx="8459724" cy="475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32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745 -4.44444E-6 L 0.06745 -0.12615 C 0.06745 -0.18263 0.16133 -0.25208 0.23776 -0.25208 L 0.40833 -0.25208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4" y="-1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820FA1-2ED5-429B-A9FA-2632E1937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Как обеспечить ощущение причастности: обратная связь от учащихся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E15CEC-B59E-48DA-9908-2D65A3B75B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469785"/>
            <a:ext cx="6273800" cy="3488531"/>
          </a:xfrm>
        </p:spPr>
        <p:txBody>
          <a:bodyPr>
            <a:normAutofit/>
          </a:bodyPr>
          <a:lstStyle/>
          <a:p>
            <a:r>
              <a:rPr lang="en-US" sz="6600" dirty="0" err="1"/>
              <a:t>Plicker</a:t>
            </a:r>
            <a:endParaRPr lang="en-US" sz="6600" dirty="0"/>
          </a:p>
          <a:p>
            <a:r>
              <a:rPr lang="en-US" sz="6600" dirty="0"/>
              <a:t>Poll Everywhere</a:t>
            </a:r>
          </a:p>
          <a:p>
            <a:r>
              <a:rPr lang="en-US" sz="6600" dirty="0" err="1"/>
              <a:t>Mentimeter</a:t>
            </a:r>
            <a:endParaRPr lang="en-US" sz="6600" dirty="0"/>
          </a:p>
          <a:p>
            <a:endParaRPr lang="en-US" sz="6600" dirty="0"/>
          </a:p>
          <a:p>
            <a:pPr marL="0" indent="0">
              <a:buNone/>
            </a:pPr>
            <a:endParaRPr lang="en-US" sz="6600" dirty="0"/>
          </a:p>
          <a:p>
            <a:endParaRPr lang="ru-RU" dirty="0"/>
          </a:p>
        </p:txBody>
      </p:sp>
      <p:pic>
        <p:nvPicPr>
          <p:cNvPr id="38914" name="Picture 2" descr="Image result for mentimeter">
            <a:extLst>
              <a:ext uri="{FF2B5EF4-FFF2-40B4-BE49-F238E27FC236}">
                <a16:creationId xmlns:a16="http://schemas.microsoft.com/office/drawing/2014/main" id="{0A1BBEC5-9E5F-4FE4-8AB3-15D2E714F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872" y="178256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3319887D-1C66-47DC-ADF2-E39D27600232}"/>
              </a:ext>
            </a:extLst>
          </p:cNvPr>
          <p:cNvGrpSpPr/>
          <p:nvPr/>
        </p:nvGrpSpPr>
        <p:grpSpPr>
          <a:xfrm>
            <a:off x="9664700" y="4992688"/>
            <a:ext cx="2168194" cy="1611312"/>
            <a:chOff x="8636000" y="1690688"/>
            <a:chExt cx="2879394" cy="1987550"/>
          </a:xfrm>
        </p:grpSpPr>
        <p:pic>
          <p:nvPicPr>
            <p:cNvPr id="8" name="Picture 4" descr="Image result for Ð¿Ð¸ÑÐ°Ð¼Ð¸Ð´Ð° Ð¼Ð°ÑÐ»Ð¾Ñ">
              <a:extLst>
                <a:ext uri="{FF2B5EF4-FFF2-40B4-BE49-F238E27FC236}">
                  <a16:creationId xmlns:a16="http://schemas.microsoft.com/office/drawing/2014/main" id="{8F159136-CBB2-4BED-B58F-4D1D1B95E0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52560" y="1690688"/>
              <a:ext cx="2462834" cy="1987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Стрелка: вправо 8">
              <a:extLst>
                <a:ext uri="{FF2B5EF4-FFF2-40B4-BE49-F238E27FC236}">
                  <a16:creationId xmlns:a16="http://schemas.microsoft.com/office/drawing/2014/main" id="{81B5110D-A7CB-4445-9A80-13FE3843270E}"/>
                </a:ext>
              </a:extLst>
            </p:cNvPr>
            <p:cNvSpPr/>
            <p:nvPr/>
          </p:nvSpPr>
          <p:spPr>
            <a:xfrm>
              <a:off x="8636000" y="2684463"/>
              <a:ext cx="833120" cy="39465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8920" name="Picture 8" descr="Image result for plicker code">
            <a:extLst>
              <a:ext uri="{FF2B5EF4-FFF2-40B4-BE49-F238E27FC236}">
                <a16:creationId xmlns:a16="http://schemas.microsoft.com/office/drawing/2014/main" id="{AC24FD2F-8D50-40A2-8944-AA31A4209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3507" y="1949856"/>
            <a:ext cx="2872155" cy="263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4" name="Picture 12" descr="Image result for poll everywhere logo">
            <a:extLst>
              <a:ext uri="{FF2B5EF4-FFF2-40B4-BE49-F238E27FC236}">
                <a16:creationId xmlns:a16="http://schemas.microsoft.com/office/drawing/2014/main" id="{D5CEFB4F-8C5E-4217-AED2-76056C81C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293" y="2493760"/>
            <a:ext cx="2387600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0875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89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89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Image result for victorian banking office">
            <a:extLst>
              <a:ext uri="{FF2B5EF4-FFF2-40B4-BE49-F238E27FC236}">
                <a16:creationId xmlns:a16="http://schemas.microsoft.com/office/drawing/2014/main" id="{1FD75311-14C8-4403-B22E-4BA09A001E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1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C3A86A-265E-4C9E-8A8A-FCE785BFF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0980" y="2"/>
            <a:ext cx="2752354" cy="2709275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b="1" dirty="0" err="1">
                <a:solidFill>
                  <a:srgbClr val="FFFFFF"/>
                </a:solidFill>
              </a:rPr>
              <a:t>Что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err="1">
                <a:solidFill>
                  <a:srgbClr val="FFFFFF"/>
                </a:solidFill>
              </a:rPr>
              <a:t>это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err="1">
                <a:solidFill>
                  <a:srgbClr val="FFFFFF"/>
                </a:solidFill>
              </a:rPr>
              <a:t>такое</a:t>
            </a:r>
            <a:r>
              <a:rPr lang="en-US" sz="2800" b="1" dirty="0">
                <a:solidFill>
                  <a:srgbClr val="FFFFFF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989265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0FABC-BA69-4ED2-AB15-CB433A449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Инструменты обратной связи могут быть простыми и наглядными!</a:t>
            </a:r>
          </a:p>
        </p:txBody>
      </p:sp>
      <p:pic>
        <p:nvPicPr>
          <p:cNvPr id="5126" name="Picture 6" descr="Image result for plastic cups for student feedback">
            <a:extLst>
              <a:ext uri="{FF2B5EF4-FFF2-40B4-BE49-F238E27FC236}">
                <a16:creationId xmlns:a16="http://schemas.microsoft.com/office/drawing/2014/main" id="{879166A0-14EB-419C-A3B2-702EDD5C1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506" y="1900440"/>
            <a:ext cx="4487862" cy="4487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6006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DF36D1FA-F7D1-4121-9FD4-EC8CD3BCD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00" y="304802"/>
            <a:ext cx="11087100" cy="1325563"/>
          </a:xfrm>
        </p:spPr>
        <p:txBody>
          <a:bodyPr>
            <a:normAutofit fontScale="90000"/>
          </a:bodyPr>
          <a:lstStyle/>
          <a:p>
            <a:r>
              <a:rPr lang="ru-RU" dirty="0"/>
              <a:t>Заметка на полях:</a:t>
            </a:r>
            <a:br>
              <a:rPr lang="ru-RU" dirty="0"/>
            </a:br>
            <a:r>
              <a:rPr lang="ru-RU" sz="3600" dirty="0"/>
              <a:t>обратная связь также является мощнейшим инструментом повышения успешности обучения</a:t>
            </a:r>
            <a:endParaRPr lang="ru-RU" dirty="0"/>
          </a:p>
        </p:txBody>
      </p:sp>
      <p:pic>
        <p:nvPicPr>
          <p:cNvPr id="31748" name="Picture 4" descr="Image result for hattie feedback effect size">
            <a:extLst>
              <a:ext uri="{FF2B5EF4-FFF2-40B4-BE49-F238E27FC236}">
                <a16:creationId xmlns:a16="http://schemas.microsoft.com/office/drawing/2014/main" id="{C69A0B82-8968-4500-97BC-C1D8BC373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100" y="2350864"/>
            <a:ext cx="9196300" cy="408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0" name="Picture 6" descr="Image result for hattie visible learning">
            <a:extLst>
              <a:ext uri="{FF2B5EF4-FFF2-40B4-BE49-F238E27FC236}">
                <a16:creationId xmlns:a16="http://schemas.microsoft.com/office/drawing/2014/main" id="{6DD7B12A-877C-498E-A4CC-E98D9F541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419" y="1878412"/>
            <a:ext cx="5489165" cy="378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2" name="Picture 8" descr="Image result for feedback">
            <a:extLst>
              <a:ext uri="{FF2B5EF4-FFF2-40B4-BE49-F238E27FC236}">
                <a16:creationId xmlns:a16="http://schemas.microsoft.com/office/drawing/2014/main" id="{BF693CDA-687D-4F6F-BEFB-193E7BBEC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19" y="2331245"/>
            <a:ext cx="6489700" cy="365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5922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8163B9-D73B-487B-B550-F6C99A55A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214313"/>
            <a:ext cx="10359048" cy="1335087"/>
          </a:xfrm>
        </p:spPr>
        <p:txBody>
          <a:bodyPr>
            <a:normAutofit fontScale="90000"/>
          </a:bodyPr>
          <a:lstStyle/>
          <a:p>
            <a:r>
              <a:rPr lang="ru-RU" dirty="0"/>
              <a:t>Как еще можно обеспечить чувство причастности ребенка к школе?</a:t>
            </a:r>
          </a:p>
        </p:txBody>
      </p:sp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4" name="Объект 3" title="Mentimeter">
                <a:extLst>
                  <a:ext uri="{FF2B5EF4-FFF2-40B4-BE49-F238E27FC236}">
                    <a16:creationId xmlns:a16="http://schemas.microsoft.com/office/drawing/2014/main" id="{88036C01-BFA1-44C6-9F22-F8514BCCB22E}"/>
                  </a:ext>
                </a:extLst>
              </p:cNvPr>
              <p:cNvGraphicFramePr>
                <a:graphicFrameLocks noGrp="1"/>
              </p:cNvGraphicFramePr>
              <p:nvPr>
                <p:ph idx="1"/>
              </p:nvPr>
            </p:nvGraphicFramePr>
            <p:xfrm>
              <a:off x="1023938" y="2286000"/>
              <a:ext cx="9720262" cy="4022725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4" name="Объект 3" title="Mentimeter">
                <a:extLst>
                  <a:ext uri="{FF2B5EF4-FFF2-40B4-BE49-F238E27FC236}">
                    <a16:creationId xmlns:a16="http://schemas.microsoft.com/office/drawing/2014/main" id="{88036C01-BFA1-44C6-9F22-F8514BCCB22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23938" y="2286000"/>
                <a:ext cx="9720262" cy="4022725"/>
              </a:xfrm>
              <a:prstGeom prst="rect">
                <a:avLst/>
              </a:prstGeom>
            </p:spPr>
          </p:pic>
        </mc:Fallback>
      </mc:AlternateContent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196EE5AE-8791-4940-9D9F-35D5F2EE9BFC}"/>
              </a:ext>
            </a:extLst>
          </p:cNvPr>
          <p:cNvGrpSpPr/>
          <p:nvPr/>
        </p:nvGrpSpPr>
        <p:grpSpPr>
          <a:xfrm>
            <a:off x="9985706" y="214313"/>
            <a:ext cx="2168194" cy="1611312"/>
            <a:chOff x="8636000" y="1690688"/>
            <a:chExt cx="2879394" cy="1987550"/>
          </a:xfrm>
        </p:grpSpPr>
        <p:pic>
          <p:nvPicPr>
            <p:cNvPr id="6" name="Picture 4" descr="Image result for Ð¿Ð¸ÑÐ°Ð¼Ð¸Ð´Ð° Ð¼Ð°ÑÐ»Ð¾Ñ">
              <a:extLst>
                <a:ext uri="{FF2B5EF4-FFF2-40B4-BE49-F238E27FC236}">
                  <a16:creationId xmlns:a16="http://schemas.microsoft.com/office/drawing/2014/main" id="{EC1F7771-5A8F-47B5-8CAF-350A9A68C5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52560" y="1690688"/>
              <a:ext cx="2462834" cy="1987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Стрелка: вправо 6">
              <a:extLst>
                <a:ext uri="{FF2B5EF4-FFF2-40B4-BE49-F238E27FC236}">
                  <a16:creationId xmlns:a16="http://schemas.microsoft.com/office/drawing/2014/main" id="{0F8839DE-D3C7-432D-B10E-8EB0753AC9B8}"/>
                </a:ext>
              </a:extLst>
            </p:cNvPr>
            <p:cNvSpPr/>
            <p:nvPr/>
          </p:nvSpPr>
          <p:spPr>
            <a:xfrm>
              <a:off x="8636000" y="2684463"/>
              <a:ext cx="833120" cy="39465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5368990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516AF7B8-224C-495B-B169-B7C0A5F565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/>
              <a:t>Креативная среда, которая стимулирует познавательные потребности</a:t>
            </a:r>
          </a:p>
        </p:txBody>
      </p:sp>
      <p:pic>
        <p:nvPicPr>
          <p:cNvPr id="5" name="Picture 4" descr="Image result for Ð¿Ð¸ÑÐ°Ð¼Ð¸Ð´Ð° Ð¼Ð°ÑÐ»Ð¾Ñ">
            <a:extLst>
              <a:ext uri="{FF2B5EF4-FFF2-40B4-BE49-F238E27FC236}">
                <a16:creationId xmlns:a16="http://schemas.microsoft.com/office/drawing/2014/main" id="{6771BE48-2499-4625-A2ED-23014DC3C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366" y="1902803"/>
            <a:ext cx="5156546" cy="416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трелка: вправо 5">
            <a:extLst>
              <a:ext uri="{FF2B5EF4-FFF2-40B4-BE49-F238E27FC236}">
                <a16:creationId xmlns:a16="http://schemas.microsoft.com/office/drawing/2014/main" id="{6138FA96-1144-418C-B1F5-EABB39C15920}"/>
              </a:ext>
            </a:extLst>
          </p:cNvPr>
          <p:cNvSpPr/>
          <p:nvPr/>
        </p:nvSpPr>
        <p:spPr>
          <a:xfrm>
            <a:off x="3073400" y="2540001"/>
            <a:ext cx="2671776" cy="14689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0F0F06-9CF8-4B1A-A6AC-487968B0E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 какой среде нам интересно?</a:t>
            </a:r>
          </a:p>
        </p:txBody>
      </p:sp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8" name="Надстройка 7" title="Mentimeter">
                <a:extLst>
                  <a:ext uri="{FF2B5EF4-FFF2-40B4-BE49-F238E27FC236}">
                    <a16:creationId xmlns:a16="http://schemas.microsoft.com/office/drawing/2014/main" id="{5338D717-881D-4774-9D00-550D94D23A1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88676839"/>
                  </p:ext>
                </p:extLst>
              </p:nvPr>
            </p:nvGraphicFramePr>
            <p:xfrm>
              <a:off x="1024128" y="1803400"/>
              <a:ext cx="10337800" cy="505460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8" name="Надстройка 7" title="Mentimeter">
                <a:extLst>
                  <a:ext uri="{FF2B5EF4-FFF2-40B4-BE49-F238E27FC236}">
                    <a16:creationId xmlns:a16="http://schemas.microsoft.com/office/drawing/2014/main" id="{5338D717-881D-4774-9D00-550D94D23A1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24128" y="1803400"/>
                <a:ext cx="10337800" cy="5054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369619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D10B9A-9EA3-4AAF-980A-0FAC50C80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Школьное здание – тоже учитель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76E4723-DC02-42FC-B2EE-6227DCF30A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583" y="2084834"/>
            <a:ext cx="10515600" cy="2365375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«Архитектура – это кристаллизованная педагогика. Здания… имеют свою скрытую учебную программу, которая реализуется не хуже любого курса, преподаваемого в их стенах». </a:t>
            </a:r>
          </a:p>
          <a:p>
            <a:pPr marL="0" indent="0">
              <a:buNone/>
            </a:pPr>
            <a:r>
              <a:rPr lang="ru-RU" dirty="0"/>
              <a:t>Дэвид Орр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1E5F816-478C-42BF-8D34-F29D84E95A24}"/>
              </a:ext>
            </a:extLst>
          </p:cNvPr>
          <p:cNvSpPr/>
          <p:nvPr/>
        </p:nvSpPr>
        <p:spPr>
          <a:xfrm>
            <a:off x="838200" y="5860534"/>
            <a:ext cx="45986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https://files.eric.ed.gov/fulltext/EJ1078034.pdf</a:t>
            </a:r>
          </a:p>
        </p:txBody>
      </p:sp>
    </p:spTree>
    <p:extLst>
      <p:ext uri="{BB962C8B-B14F-4D97-AF65-F5344CB8AC3E}">
        <p14:creationId xmlns:p14="http://schemas.microsoft.com/office/powerpoint/2010/main" val="41437497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633161-E6DB-465E-9504-B9674525D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Дэвид Орр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8C2C81A-B551-488A-A0CB-A4C6A229A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3200" dirty="0"/>
              <a:t>…. Как обогревается, охлаждается, освещается здание моей школы, что все это стоит планете – полная тайна для ее обитателей. Оно не содержит никаких намеков на то, из каких материалов построено. С самыми небольшими модификациями его можно было бы спокойно превратить в фабрику или тюрьму. Когда заканчиваются уроки, мало кто остается в здании надолго. Здание не «резонирует» ни с нашей биологией, ни с эволюцией, ни с эстетическими потребностями. Оно строилось без особых запросов, но какие еще посылы они нам дают? </a:t>
            </a:r>
          </a:p>
        </p:txBody>
      </p:sp>
    </p:spTree>
    <p:extLst>
      <p:ext uri="{BB962C8B-B14F-4D97-AF65-F5344CB8AC3E}">
        <p14:creationId xmlns:p14="http://schemas.microsoft.com/office/powerpoint/2010/main" val="23030301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1/16/Hainan_Medical_College_-_14.jpg/1280px-Hainan_Medical_College_-_14.jpg">
            <a:extLst>
              <a:ext uri="{FF2B5EF4-FFF2-40B4-BE49-F238E27FC236}">
                <a16:creationId xmlns:a16="http://schemas.microsoft.com/office/drawing/2014/main" id="{089F2935-8F6D-40A2-8248-871297A41C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9" b="6335"/>
          <a:stretch/>
        </p:blipFill>
        <p:spPr bwMode="auto">
          <a:xfrm>
            <a:off x="-1" y="1"/>
            <a:ext cx="12192000" cy="6132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41169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Image result for ÑÐºÐ¾Ð»ÑÐ½ÑÐµ ÑÐµÐºÑÐµÐ°ÑÐ¸Ð¸">
            <a:extLst>
              <a:ext uri="{FF2B5EF4-FFF2-40B4-BE49-F238E27FC236}">
                <a16:creationId xmlns:a16="http://schemas.microsoft.com/office/drawing/2014/main" id="{2FD8CE23-9462-48CA-B439-6624056553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580"/>
          <a:stretch/>
        </p:blipFill>
        <p:spPr bwMode="auto">
          <a:xfrm>
            <a:off x="3" y="10"/>
            <a:ext cx="10655455" cy="6857990"/>
          </a:xfrm>
          <a:custGeom>
            <a:avLst/>
            <a:gdLst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025968 w 10655455"/>
              <a:gd name="connsiteY74" fmla="*/ 753840 h 6858000"/>
              <a:gd name="connsiteX75" fmla="*/ 8216053 w 10655455"/>
              <a:gd name="connsiteY75" fmla="*/ 865869 h 6858000"/>
              <a:gd name="connsiteX76" fmla="*/ 8837177 w 10655455"/>
              <a:gd name="connsiteY76" fmla="*/ 1935484 h 6858000"/>
              <a:gd name="connsiteX77" fmla="*/ 8837177 w 10655455"/>
              <a:gd name="connsiteY77" fmla="*/ 2154207 h 6858000"/>
              <a:gd name="connsiteX78" fmla="*/ 8216053 w 10655455"/>
              <a:gd name="connsiteY78" fmla="*/ 3223823 h 6858000"/>
              <a:gd name="connsiteX79" fmla="*/ 8025968 w 10655455"/>
              <a:gd name="connsiteY79" fmla="*/ 3335852 h 6858000"/>
              <a:gd name="connsiteX80" fmla="*/ 6786399 w 10655455"/>
              <a:gd name="connsiteY80" fmla="*/ 3335852 h 6858000"/>
              <a:gd name="connsiteX81" fmla="*/ 6593637 w 10655455"/>
              <a:gd name="connsiteY81" fmla="*/ 3223823 h 6858000"/>
              <a:gd name="connsiteX82" fmla="*/ 5975192 w 10655455"/>
              <a:gd name="connsiteY82" fmla="*/ 2154207 h 6858000"/>
              <a:gd name="connsiteX83" fmla="*/ 5975192 w 10655455"/>
              <a:gd name="connsiteY83" fmla="*/ 1935484 h 6858000"/>
              <a:gd name="connsiteX84" fmla="*/ 6593637 w 10655455"/>
              <a:gd name="connsiteY84" fmla="*/ 865869 h 6858000"/>
              <a:gd name="connsiteX85" fmla="*/ 6786399 w 10655455"/>
              <a:gd name="connsiteY85" fmla="*/ 753840 h 6858000"/>
              <a:gd name="connsiteX86" fmla="*/ 0 w 10655455"/>
              <a:gd name="connsiteY86" fmla="*/ 0 h 6858000"/>
              <a:gd name="connsiteX87" fmla="*/ 6966294 w 10655455"/>
              <a:gd name="connsiteY87" fmla="*/ 0 h 6858000"/>
              <a:gd name="connsiteX88" fmla="*/ 6852387 w 10655455"/>
              <a:gd name="connsiteY88" fmla="*/ 196155 h 6858000"/>
              <a:gd name="connsiteX89" fmla="*/ 6043322 w 10655455"/>
              <a:gd name="connsiteY89" fmla="*/ 1589421 h 6858000"/>
              <a:gd name="connsiteX90" fmla="*/ 5423265 w 10655455"/>
              <a:gd name="connsiteY90" fmla="*/ 1954861 h 6858000"/>
              <a:gd name="connsiteX91" fmla="*/ 1379802 w 10655455"/>
              <a:gd name="connsiteY91" fmla="*/ 1954861 h 6858000"/>
              <a:gd name="connsiteX92" fmla="*/ 751013 w 10655455"/>
              <a:gd name="connsiteY92" fmla="*/ 1589421 h 6858000"/>
              <a:gd name="connsiteX93" fmla="*/ 1951 w 10655455"/>
              <a:gd name="connsiteY93" fmla="*/ 293901 h 6858000"/>
              <a:gd name="connsiteX94" fmla="*/ 0 w 10655455"/>
              <a:gd name="connsiteY94" fmla="*/ 2905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10655455" h="6858000">
                <a:moveTo>
                  <a:pt x="8526285" y="6283111"/>
                </a:moveTo>
                <a:cubicBezTo>
                  <a:pt x="8526285" y="6283111"/>
                  <a:pt x="8526285" y="6283111"/>
                  <a:pt x="10157124" y="6283111"/>
                </a:cubicBezTo>
                <a:cubicBezTo>
                  <a:pt x="10259271" y="6283111"/>
                  <a:pt x="10357896" y="6339261"/>
                  <a:pt x="10407209" y="6430504"/>
                </a:cubicBezTo>
                <a:cubicBezTo>
                  <a:pt x="10407209" y="6430504"/>
                  <a:pt x="10407209" y="6430504"/>
                  <a:pt x="10606716" y="6774068"/>
                </a:cubicBezTo>
                <a:lnTo>
                  <a:pt x="10655455" y="6858000"/>
                </a:lnTo>
                <a:lnTo>
                  <a:pt x="8025501" y="6858000"/>
                </a:lnTo>
                <a:lnTo>
                  <a:pt x="8129453" y="6678214"/>
                </a:lnTo>
                <a:cubicBezTo>
                  <a:pt x="8174148" y="6600912"/>
                  <a:pt x="8221824" y="6518457"/>
                  <a:pt x="8272677" y="6430504"/>
                </a:cubicBezTo>
                <a:cubicBezTo>
                  <a:pt x="8325512" y="6339261"/>
                  <a:pt x="8420615" y="6283111"/>
                  <a:pt x="8526285" y="6283111"/>
                </a:cubicBezTo>
                <a:close/>
                <a:moveTo>
                  <a:pt x="8508611" y="4776272"/>
                </a:moveTo>
                <a:cubicBezTo>
                  <a:pt x="8508611" y="4776272"/>
                  <a:pt x="8508611" y="4776272"/>
                  <a:pt x="9153763" y="4776272"/>
                </a:cubicBezTo>
                <a:cubicBezTo>
                  <a:pt x="9194173" y="4776272"/>
                  <a:pt x="9233188" y="4798484"/>
                  <a:pt x="9252696" y="4834580"/>
                </a:cubicBezTo>
                <a:cubicBezTo>
                  <a:pt x="9252696" y="4834580"/>
                  <a:pt x="9252696" y="4834580"/>
                  <a:pt x="9575969" y="5391278"/>
                </a:cubicBezTo>
                <a:cubicBezTo>
                  <a:pt x="9596871" y="5425985"/>
                  <a:pt x="9596871" y="5470409"/>
                  <a:pt x="9575969" y="5505116"/>
                </a:cubicBezTo>
                <a:cubicBezTo>
                  <a:pt x="9575969" y="5505116"/>
                  <a:pt x="9575969" y="5505116"/>
                  <a:pt x="9252696" y="6061815"/>
                </a:cubicBezTo>
                <a:cubicBezTo>
                  <a:pt x="9233188" y="6097909"/>
                  <a:pt x="9194173" y="6120122"/>
                  <a:pt x="9153763" y="6120122"/>
                </a:cubicBezTo>
                <a:cubicBezTo>
                  <a:pt x="9153763" y="6120122"/>
                  <a:pt x="9153763" y="6120122"/>
                  <a:pt x="8508611" y="6120122"/>
                </a:cubicBezTo>
                <a:cubicBezTo>
                  <a:pt x="8466808" y="6120122"/>
                  <a:pt x="8429186" y="6097909"/>
                  <a:pt x="8408284" y="6061815"/>
                </a:cubicBezTo>
                <a:cubicBezTo>
                  <a:pt x="8408284" y="6061815"/>
                  <a:pt x="8408284" y="6061815"/>
                  <a:pt x="8086404" y="5505116"/>
                </a:cubicBezTo>
                <a:cubicBezTo>
                  <a:pt x="8065503" y="5470409"/>
                  <a:pt x="8065503" y="5425985"/>
                  <a:pt x="8086404" y="5391278"/>
                </a:cubicBezTo>
                <a:cubicBezTo>
                  <a:pt x="8086404" y="5391278"/>
                  <a:pt x="8086404" y="5391278"/>
                  <a:pt x="8408284" y="4834580"/>
                </a:cubicBezTo>
                <a:cubicBezTo>
                  <a:pt x="8429186" y="4798484"/>
                  <a:pt x="8466808" y="4776272"/>
                  <a:pt x="8508611" y="4776272"/>
                </a:cubicBezTo>
                <a:close/>
                <a:moveTo>
                  <a:pt x="8438383" y="4182594"/>
                </a:moveTo>
                <a:cubicBezTo>
                  <a:pt x="8438383" y="4182594"/>
                  <a:pt x="8438383" y="4182594"/>
                  <a:pt x="8671249" y="4182594"/>
                </a:cubicBezTo>
                <a:cubicBezTo>
                  <a:pt x="8685834" y="4182594"/>
                  <a:pt x="8699916" y="4190612"/>
                  <a:pt x="8706958" y="4203640"/>
                </a:cubicBezTo>
                <a:cubicBezTo>
                  <a:pt x="8706958" y="4203640"/>
                  <a:pt x="8706958" y="4203640"/>
                  <a:pt x="8823642" y="4404579"/>
                </a:cubicBezTo>
                <a:cubicBezTo>
                  <a:pt x="8831187" y="4417106"/>
                  <a:pt x="8831187" y="4433141"/>
                  <a:pt x="8823642" y="4445668"/>
                </a:cubicBezTo>
                <a:cubicBezTo>
                  <a:pt x="8823642" y="4445668"/>
                  <a:pt x="8823642" y="4445668"/>
                  <a:pt x="8706958" y="4646606"/>
                </a:cubicBezTo>
                <a:cubicBezTo>
                  <a:pt x="8699916" y="4659635"/>
                  <a:pt x="8685834" y="4667652"/>
                  <a:pt x="8671249" y="4667652"/>
                </a:cubicBezTo>
                <a:cubicBezTo>
                  <a:pt x="8671249" y="4667652"/>
                  <a:pt x="8671249" y="4667652"/>
                  <a:pt x="8438383" y="4667652"/>
                </a:cubicBezTo>
                <a:cubicBezTo>
                  <a:pt x="8423295" y="4667652"/>
                  <a:pt x="8409715" y="4659635"/>
                  <a:pt x="8402170" y="4646606"/>
                </a:cubicBezTo>
                <a:cubicBezTo>
                  <a:pt x="8402170" y="4646606"/>
                  <a:pt x="8402170" y="4646606"/>
                  <a:pt x="8285989" y="4445668"/>
                </a:cubicBezTo>
                <a:cubicBezTo>
                  <a:pt x="8278445" y="4433141"/>
                  <a:pt x="8278445" y="4417106"/>
                  <a:pt x="8285989" y="4404579"/>
                </a:cubicBezTo>
                <a:cubicBezTo>
                  <a:pt x="8285989" y="4404579"/>
                  <a:pt x="8285989" y="4404579"/>
                  <a:pt x="8402170" y="4203640"/>
                </a:cubicBez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cubicBezTo>
                  <a:pt x="7678681" y="3459104"/>
                  <a:pt x="7678681" y="3459104"/>
                  <a:pt x="8119685" y="3459104"/>
                </a:cubicBezTo>
                <a:cubicBezTo>
                  <a:pt x="8147308" y="3459104"/>
                  <a:pt x="8173978" y="3474287"/>
                  <a:pt x="8187313" y="3498961"/>
                </a:cubicBezTo>
                <a:cubicBezTo>
                  <a:pt x="8187313" y="3498961"/>
                  <a:pt x="8187313" y="3498961"/>
                  <a:pt x="8408292" y="3879501"/>
                </a:cubicBezTo>
                <a:cubicBezTo>
                  <a:pt x="8422579" y="3903225"/>
                  <a:pt x="8422579" y="3933593"/>
                  <a:pt x="8408292" y="3957318"/>
                </a:cubicBezTo>
                <a:cubicBezTo>
                  <a:pt x="8408292" y="3957318"/>
                  <a:pt x="8408292" y="3957318"/>
                  <a:pt x="8187313" y="4337857"/>
                </a:cubicBezTo>
                <a:cubicBezTo>
                  <a:pt x="8173978" y="4362531"/>
                  <a:pt x="8147308" y="4377714"/>
                  <a:pt x="8119685" y="4377714"/>
                </a:cubicBezTo>
                <a:cubicBezTo>
                  <a:pt x="8119685" y="4377714"/>
                  <a:pt x="8119685" y="4377714"/>
                  <a:pt x="7678681" y="4377714"/>
                </a:cubicBezTo>
                <a:cubicBezTo>
                  <a:pt x="7650106" y="4377714"/>
                  <a:pt x="7624388" y="4362531"/>
                  <a:pt x="7610101" y="4337857"/>
                </a:cubicBezTo>
                <a:cubicBezTo>
                  <a:pt x="7610101" y="4337857"/>
                  <a:pt x="7610101" y="4337857"/>
                  <a:pt x="7390076" y="3957318"/>
                </a:cubicBezTo>
                <a:cubicBezTo>
                  <a:pt x="7375787" y="3933593"/>
                  <a:pt x="7375787" y="3903225"/>
                  <a:pt x="7390076" y="3879501"/>
                </a:cubicBezTo>
                <a:cubicBezTo>
                  <a:pt x="7390076" y="3879501"/>
                  <a:pt x="7390076" y="3879501"/>
                  <a:pt x="7610101" y="3498961"/>
                </a:cubicBez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9108816" y="2082751"/>
                </a:moveTo>
                <a:cubicBezTo>
                  <a:pt x="9108816" y="2082751"/>
                  <a:pt x="9108816" y="2082751"/>
                  <a:pt x="9876937" y="2082751"/>
                </a:cubicBezTo>
                <a:cubicBezTo>
                  <a:pt x="9925048" y="2082751"/>
                  <a:pt x="9971500" y="2109197"/>
                  <a:pt x="9994727" y="2152172"/>
                </a:cubicBezTo>
                <a:cubicBezTo>
                  <a:pt x="9994727" y="2152172"/>
                  <a:pt x="9994727" y="2152172"/>
                  <a:pt x="10379617" y="2814978"/>
                </a:cubicBezTo>
                <a:cubicBezTo>
                  <a:pt x="10404502" y="2856301"/>
                  <a:pt x="10404502" y="2909193"/>
                  <a:pt x="10379617" y="2950515"/>
                </a:cubicBezTo>
                <a:cubicBezTo>
                  <a:pt x="10379617" y="2950515"/>
                  <a:pt x="10379617" y="2950515"/>
                  <a:pt x="9994727" y="3613321"/>
                </a:cubicBezTo>
                <a:cubicBezTo>
                  <a:pt x="9971500" y="3656296"/>
                  <a:pt x="9925048" y="3682742"/>
                  <a:pt x="9876937" y="3682742"/>
                </a:cubicBezTo>
                <a:cubicBezTo>
                  <a:pt x="9876937" y="3682742"/>
                  <a:pt x="9876937" y="3682742"/>
                  <a:pt x="9108816" y="3682742"/>
                </a:cubicBezTo>
                <a:cubicBezTo>
                  <a:pt x="9059045" y="3682742"/>
                  <a:pt x="9014252" y="3656296"/>
                  <a:pt x="8989367" y="3613321"/>
                </a:cubicBezTo>
                <a:cubicBezTo>
                  <a:pt x="8989367" y="3613321"/>
                  <a:pt x="8989367" y="3613321"/>
                  <a:pt x="8606137" y="2950515"/>
                </a:cubicBezTo>
                <a:cubicBezTo>
                  <a:pt x="8581251" y="2909193"/>
                  <a:pt x="8581251" y="2856301"/>
                  <a:pt x="8606137" y="2814978"/>
                </a:cubicBezTo>
                <a:cubicBezTo>
                  <a:pt x="8606137" y="2814978"/>
                  <a:pt x="8606137" y="2814978"/>
                  <a:pt x="8989367" y="2152172"/>
                </a:cubicBezTo>
                <a:cubicBezTo>
                  <a:pt x="9014252" y="2109197"/>
                  <a:pt x="9059045" y="2082751"/>
                  <a:pt x="9108816" y="2082751"/>
                </a:cubicBezTo>
                <a:close/>
                <a:moveTo>
                  <a:pt x="1321854" y="2071857"/>
                </a:moveTo>
                <a:cubicBezTo>
                  <a:pt x="1321854" y="2071857"/>
                  <a:pt x="1321854" y="2071857"/>
                  <a:pt x="5365317" y="2071857"/>
                </a:cubicBezTo>
                <a:cubicBezTo>
                  <a:pt x="5618580" y="2071857"/>
                  <a:pt x="5863108" y="2211072"/>
                  <a:pt x="5985373" y="2437296"/>
                </a:cubicBezTo>
                <a:cubicBezTo>
                  <a:pt x="5985373" y="2437296"/>
                  <a:pt x="5985373" y="2437296"/>
                  <a:pt x="8011470" y="5926372"/>
                </a:cubicBezTo>
                <a:cubicBezTo>
                  <a:pt x="8142468" y="6143896"/>
                  <a:pt x="8142468" y="6422327"/>
                  <a:pt x="8011470" y="6639850"/>
                </a:cubicBezTo>
                <a:cubicBezTo>
                  <a:pt x="8011470" y="6639850"/>
                  <a:pt x="8011470" y="6639850"/>
                  <a:pt x="7904625" y="6823844"/>
                </a:cubicBez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cubicBezTo>
                  <a:pt x="220245" y="3255048"/>
                  <a:pt x="440895" y="2873431"/>
                  <a:pt x="693065" y="2437296"/>
                </a:cubicBez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6786399" y="753840"/>
                </a:moveTo>
                <a:cubicBezTo>
                  <a:pt x="6786399" y="753840"/>
                  <a:pt x="6786399" y="753840"/>
                  <a:pt x="8025968" y="753840"/>
                </a:cubicBezTo>
                <a:cubicBezTo>
                  <a:pt x="8103608" y="753840"/>
                  <a:pt x="8178571" y="796518"/>
                  <a:pt x="8216053" y="865869"/>
                </a:cubicBezTo>
                <a:cubicBezTo>
                  <a:pt x="8216053" y="865869"/>
                  <a:pt x="8216053" y="865869"/>
                  <a:pt x="8837177" y="1935484"/>
                </a:cubicBezTo>
                <a:cubicBezTo>
                  <a:pt x="8877335" y="2002169"/>
                  <a:pt x="8877335" y="2087523"/>
                  <a:pt x="8837177" y="2154207"/>
                </a:cubicBezTo>
                <a:cubicBezTo>
                  <a:pt x="8837177" y="2154207"/>
                  <a:pt x="8837177" y="2154207"/>
                  <a:pt x="8216053" y="3223823"/>
                </a:cubicBezTo>
                <a:cubicBezTo>
                  <a:pt x="8178571" y="3293174"/>
                  <a:pt x="8103608" y="3335852"/>
                  <a:pt x="8025968" y="3335852"/>
                </a:cubicBezTo>
                <a:cubicBezTo>
                  <a:pt x="8025968" y="3335852"/>
                  <a:pt x="8025968" y="3335852"/>
                  <a:pt x="6786399" y="3335852"/>
                </a:cubicBezTo>
                <a:cubicBezTo>
                  <a:pt x="6706082" y="3335852"/>
                  <a:pt x="6633796" y="3293174"/>
                  <a:pt x="6593637" y="3223823"/>
                </a:cubicBezTo>
                <a:cubicBezTo>
                  <a:pt x="6593637" y="3223823"/>
                  <a:pt x="6593637" y="3223823"/>
                  <a:pt x="5975192" y="2154207"/>
                </a:cubicBezTo>
                <a:cubicBezTo>
                  <a:pt x="5935033" y="2087523"/>
                  <a:pt x="5935033" y="2002169"/>
                  <a:pt x="5975192" y="1935484"/>
                </a:cubicBezTo>
                <a:cubicBezTo>
                  <a:pt x="5975192" y="1935484"/>
                  <a:pt x="5975192" y="1935484"/>
                  <a:pt x="6593637" y="865869"/>
                </a:cubicBezTo>
                <a:cubicBezTo>
                  <a:pt x="6633796" y="796518"/>
                  <a:pt x="6706082" y="753840"/>
                  <a:pt x="6786399" y="753840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cubicBezTo>
                  <a:pt x="6627011" y="584267"/>
                  <a:pt x="6359899" y="1044253"/>
                  <a:pt x="6043322" y="1589421"/>
                </a:cubicBezTo>
                <a:cubicBezTo>
                  <a:pt x="5921057" y="1815646"/>
                  <a:pt x="5676528" y="1954861"/>
                  <a:pt x="5423265" y="1954861"/>
                </a:cubicBezTo>
                <a:cubicBezTo>
                  <a:pt x="5423265" y="1954861"/>
                  <a:pt x="5423265" y="1954861"/>
                  <a:pt x="1379802" y="1954861"/>
                </a:cubicBezTo>
                <a:cubicBezTo>
                  <a:pt x="1117807" y="1954861"/>
                  <a:pt x="882012" y="1815646"/>
                  <a:pt x="751013" y="1589421"/>
                </a:cubicBezTo>
                <a:cubicBezTo>
                  <a:pt x="751013" y="1589421"/>
                  <a:pt x="751013" y="1589421"/>
                  <a:pt x="1951" y="293901"/>
                </a:cubicBezTo>
                <a:lnTo>
                  <a:pt x="0" y="29052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37266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016">
            <a:extLst>
              <a:ext uri="{FF2B5EF4-FFF2-40B4-BE49-F238E27FC236}">
                <a16:creationId xmlns:a16="http://schemas.microsoft.com/office/drawing/2014/main" id="{7FAE2CCB-E24B-4B89-B515-76B923921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181" y="1436554"/>
            <a:ext cx="5462546" cy="4028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11835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Image result for first telephone center">
            <a:extLst>
              <a:ext uri="{FF2B5EF4-FFF2-40B4-BE49-F238E27FC236}">
                <a16:creationId xmlns:a16="http://schemas.microsoft.com/office/drawing/2014/main" id="{DCA2478C-04C2-45AD-8E80-1191026C8E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9" b="22348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9DE962-C2A3-4D92-8E3A-A2307ED6A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3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ru-RU" sz="4800" b="1" dirty="0"/>
              <a:t>Что это такое?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4803391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sensory enriched classroom">
            <a:extLst>
              <a:ext uri="{FF2B5EF4-FFF2-40B4-BE49-F238E27FC236}">
                <a16:creationId xmlns:a16="http://schemas.microsoft.com/office/drawing/2014/main" id="{34DBC505-3E0A-4EB9-B39D-DBA8B0440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040" y="517464"/>
            <a:ext cx="9418638" cy="626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87728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Image result for learning spaces">
            <a:extLst>
              <a:ext uri="{FF2B5EF4-FFF2-40B4-BE49-F238E27FC236}">
                <a16:creationId xmlns:a16="http://schemas.microsoft.com/office/drawing/2014/main" id="{2BE520CB-6207-4ABA-B3E4-FF4CDDAAB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504540"/>
            <a:ext cx="9588500" cy="63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26891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EE0C1A68-0A0F-46A9-9808-E8EB349BE7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 dirty="0">
                <a:solidFill>
                  <a:srgbClr val="000000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Насыщенная информационная среда</a:t>
            </a:r>
            <a:br>
              <a:rPr lang="ru-RU" altLang="ru-RU" sz="4000" dirty="0">
                <a:solidFill>
                  <a:srgbClr val="000000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</a:br>
            <a:endParaRPr lang="ru-RU" altLang="ru-RU" sz="4000" dirty="0"/>
          </a:p>
        </p:txBody>
      </p:sp>
      <p:sp>
        <p:nvSpPr>
          <p:cNvPr id="10244" name="Text Box 4">
            <a:extLst>
              <a:ext uri="{FF2B5EF4-FFF2-40B4-BE49-F238E27FC236}">
                <a16:creationId xmlns:a16="http://schemas.microsoft.com/office/drawing/2014/main" id="{A2E16305-B042-4FFF-BF68-46AEA45212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2866" y="2133600"/>
            <a:ext cx="7185025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 altLang="ru-RU" sz="2400" b="1">
                <a:solidFill>
                  <a:srgbClr val="000000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Взгляните на помещение, в котором мы находимся: о чем оно могло бы рассказать людям? Что могли бы сказать конкретные объекты в нашем помещении – мебель, окна, светильники, растения…</a:t>
            </a:r>
          </a:p>
        </p:txBody>
      </p:sp>
      <p:sp>
        <p:nvSpPr>
          <p:cNvPr id="10245" name="Text Box 5">
            <a:extLst>
              <a:ext uri="{FF2B5EF4-FFF2-40B4-BE49-F238E27FC236}">
                <a16:creationId xmlns:a16="http://schemas.microsoft.com/office/drawing/2014/main" id="{4A1EE0DE-4743-4994-AAF3-931AE20FC8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5553" y="4406903"/>
            <a:ext cx="718502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 altLang="ru-RU" sz="2400" b="1">
                <a:solidFill>
                  <a:srgbClr val="000000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Как можно сделать так, чтобы помещение и его объекты информировали людей?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/>
      <p:bldP spid="1024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85A69CE3-B02E-462C-9506-C2E30422CC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/>
              <a:t>Технологии просвещения ВиУР</a:t>
            </a:r>
          </a:p>
        </p:txBody>
      </p:sp>
      <p:sp>
        <p:nvSpPr>
          <p:cNvPr id="11267" name="Text Box 3">
            <a:extLst>
              <a:ext uri="{FF2B5EF4-FFF2-40B4-BE49-F238E27FC236}">
                <a16:creationId xmlns:a16="http://schemas.microsoft.com/office/drawing/2014/main" id="{A28B7085-49BA-4A8E-A10C-CE5E60C972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3316" y="1481141"/>
            <a:ext cx="73231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200">
                <a:solidFill>
                  <a:srgbClr val="000000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Насыщенная информационная среда</a:t>
            </a:r>
          </a:p>
        </p:txBody>
      </p:sp>
      <p:sp>
        <p:nvSpPr>
          <p:cNvPr id="11268" name="Text Box 4">
            <a:extLst>
              <a:ext uri="{FF2B5EF4-FFF2-40B4-BE49-F238E27FC236}">
                <a16:creationId xmlns:a16="http://schemas.microsoft.com/office/drawing/2014/main" id="{347E6642-F551-4D19-9808-1C640C0F00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2866" y="2133600"/>
            <a:ext cx="7185025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 altLang="ru-RU" sz="2400" b="1">
                <a:solidFill>
                  <a:srgbClr val="000000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Представьте, что вам в ваших  руках оказалось «волшебное стекло», которое позволяет заговорить любым неживым объектам, увидеть прошлое и заглянуть в «тайную жизнь вещей».</a:t>
            </a:r>
            <a:r>
              <a:rPr lang="ru-RU" altLang="ru-RU" sz="2400">
                <a:solidFill>
                  <a:srgbClr val="000000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1269" name="Picture 5" descr="brassantqmag">
            <a:extLst>
              <a:ext uri="{FF2B5EF4-FFF2-40B4-BE49-F238E27FC236}">
                <a16:creationId xmlns:a16="http://schemas.microsoft.com/office/drawing/2014/main" id="{C880EC84-1FC4-46C5-9E55-8E57186C5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3" y="3789363"/>
            <a:ext cx="3357563" cy="236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картинка">
            <a:extLst>
              <a:ext uri="{FF2B5EF4-FFF2-40B4-BE49-F238E27FC236}">
                <a16:creationId xmlns:a16="http://schemas.microsoft.com/office/drawing/2014/main" id="{F96B2C37-A4AB-4550-826F-69C057B7ACA9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24116" y="2708278"/>
            <a:ext cx="4695825" cy="3140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1" name="AutoShape 3">
            <a:extLst>
              <a:ext uri="{FF2B5EF4-FFF2-40B4-BE49-F238E27FC236}">
                <a16:creationId xmlns:a16="http://schemas.microsoft.com/office/drawing/2014/main" id="{4C9CCB5D-C9A7-42BB-A5DD-41FF1F838277}"/>
              </a:ext>
            </a:extLst>
          </p:cNvPr>
          <p:cNvSpPr>
            <a:spLocks noChangeArrowheads="1"/>
          </p:cNvSpPr>
          <p:nvPr/>
        </p:nvSpPr>
        <p:spPr bwMode="auto">
          <a:xfrm rot="3679672">
            <a:off x="6527803" y="1916113"/>
            <a:ext cx="287337" cy="3455988"/>
          </a:xfrm>
          <a:prstGeom prst="downArrow">
            <a:avLst>
              <a:gd name="adj1" fmla="val 50000"/>
              <a:gd name="adj2" fmla="val 30069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92" name="AutoShape 4">
            <a:extLst>
              <a:ext uri="{FF2B5EF4-FFF2-40B4-BE49-F238E27FC236}">
                <a16:creationId xmlns:a16="http://schemas.microsoft.com/office/drawing/2014/main" id="{6A5D4B6B-7D91-41DA-B0FF-CE5A6D32D8AF}"/>
              </a:ext>
            </a:extLst>
          </p:cNvPr>
          <p:cNvSpPr>
            <a:spLocks noChangeArrowheads="1"/>
          </p:cNvSpPr>
          <p:nvPr/>
        </p:nvSpPr>
        <p:spPr bwMode="auto">
          <a:xfrm rot="3679672">
            <a:off x="7256466" y="3765553"/>
            <a:ext cx="287337" cy="1833563"/>
          </a:xfrm>
          <a:prstGeom prst="downArrow">
            <a:avLst>
              <a:gd name="adj1" fmla="val 50000"/>
              <a:gd name="adj2" fmla="val 15953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93" name="Text Box 5">
            <a:extLst>
              <a:ext uri="{FF2B5EF4-FFF2-40B4-BE49-F238E27FC236}">
                <a16:creationId xmlns:a16="http://schemas.microsoft.com/office/drawing/2014/main" id="{BB9E9C41-2D1B-4A4D-9F2A-9CF0E7A189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5953" y="2363788"/>
            <a:ext cx="20367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Мобильное устройство</a:t>
            </a:r>
          </a:p>
        </p:txBody>
      </p:sp>
      <p:sp>
        <p:nvSpPr>
          <p:cNvPr id="12294" name="Text Box 6">
            <a:extLst>
              <a:ext uri="{FF2B5EF4-FFF2-40B4-BE49-F238E27FC236}">
                <a16:creationId xmlns:a16="http://schemas.microsoft.com/office/drawing/2014/main" id="{35116493-41E8-4153-BAB7-FF0016FA1F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6588" y="3940178"/>
            <a:ext cx="203676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Двухмерный код</a:t>
            </a:r>
          </a:p>
        </p:txBody>
      </p:sp>
      <p:sp>
        <p:nvSpPr>
          <p:cNvPr id="12295" name="Rectangle 7">
            <a:extLst>
              <a:ext uri="{FF2B5EF4-FFF2-40B4-BE49-F238E27FC236}">
                <a16:creationId xmlns:a16="http://schemas.microsoft.com/office/drawing/2014/main" id="{8553EDAE-585C-4957-8907-4B731A05DB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ru-RU" altLang="ru-RU" sz="4000" dirty="0">
                <a:solidFill>
                  <a:srgbClr val="000000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Насыщенная информационная среда</a:t>
            </a:r>
            <a:br>
              <a:rPr lang="ru-RU" altLang="ru-RU" sz="4000" dirty="0">
                <a:solidFill>
                  <a:srgbClr val="000000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</a:br>
            <a:endParaRPr lang="ru-RU" alt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/>
      <p:bldP spid="1229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Image result for digital immigrant">
            <a:extLst>
              <a:ext uri="{FF2B5EF4-FFF2-40B4-BE49-F238E27FC236}">
                <a16:creationId xmlns:a16="http://schemas.microsoft.com/office/drawing/2014/main" id="{2EAD6E53-6E0A-40D8-8F64-9F47E3FAE0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5" b="23916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3DC7B8-AB32-442C-B492-4F5ECA1FC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40080"/>
            <a:ext cx="3500120" cy="3487420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200" dirty="0" err="1">
                <a:solidFill>
                  <a:srgbClr val="FFFFFF"/>
                </a:solidFill>
              </a:rPr>
              <a:t>Как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мне</a:t>
            </a:r>
            <a:r>
              <a:rPr lang="en-US" sz="2200" dirty="0">
                <a:solidFill>
                  <a:srgbClr val="FFFFFF"/>
                </a:solidFill>
              </a:rPr>
              <a:t> в </a:t>
            </a:r>
            <a:r>
              <a:rPr lang="en-US" sz="2200" dirty="0" err="1">
                <a:solidFill>
                  <a:srgbClr val="FFFFFF"/>
                </a:solidFill>
              </a:rPr>
              <a:t>этом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разобраться</a:t>
            </a:r>
            <a:r>
              <a:rPr lang="en-US" sz="2200" dirty="0">
                <a:solidFill>
                  <a:srgbClr val="FFFFFF"/>
                </a:solidFill>
              </a:rPr>
              <a:t>, </a:t>
            </a:r>
            <a:r>
              <a:rPr lang="en-US" sz="2200" dirty="0" err="1">
                <a:solidFill>
                  <a:srgbClr val="FFFFFF"/>
                </a:solidFill>
              </a:rPr>
              <a:t>если</a:t>
            </a:r>
            <a:r>
              <a:rPr lang="en-US" sz="2200" dirty="0">
                <a:solidFill>
                  <a:srgbClr val="FFFFFF"/>
                </a:solidFill>
              </a:rPr>
              <a:t> я – «</a:t>
            </a:r>
            <a:r>
              <a:rPr lang="en-US" sz="2200" dirty="0" err="1">
                <a:solidFill>
                  <a:srgbClr val="FFFFFF"/>
                </a:solidFill>
              </a:rPr>
              <a:t>цифровой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иммигрант</a:t>
            </a:r>
            <a:r>
              <a:rPr lang="en-US" sz="2200" dirty="0">
                <a:solidFill>
                  <a:srgbClr val="FFFFFF"/>
                </a:solidFill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30334421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8A61F2BF-6836-4F17-BF59-91ABF9A8DB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ru-RU" altLang="ru-RU"/>
              <a:t>Инновации в образовательной среде</a:t>
            </a:r>
            <a:r>
              <a:rPr lang="en-US" altLang="ru-RU"/>
              <a:t>: </a:t>
            </a:r>
            <a:r>
              <a:rPr lang="ru-RU" altLang="ru-RU"/>
              <a:t>здание – тоже учитель</a:t>
            </a:r>
          </a:p>
        </p:txBody>
      </p:sp>
      <p:pic>
        <p:nvPicPr>
          <p:cNvPr id="7171" name="Picture 3" descr="i-house">
            <a:extLst>
              <a:ext uri="{FF2B5EF4-FFF2-40B4-BE49-F238E27FC236}">
                <a16:creationId xmlns:a16="http://schemas.microsoft.com/office/drawing/2014/main" id="{DE78624A-0920-493E-A858-BEC6F24BB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2276478"/>
            <a:ext cx="4464050" cy="291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Рисунок 3" descr="vertical_hydroponics">
            <a:extLst>
              <a:ext uri="{FF2B5EF4-FFF2-40B4-BE49-F238E27FC236}">
                <a16:creationId xmlns:a16="http://schemas.microsoft.com/office/drawing/2014/main" id="{57CF4BC4-4742-424D-82FD-D2F3FCCBA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28" y="2060578"/>
            <a:ext cx="3527425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DB003CB5-D3AA-4695-84F0-7F37C0B534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ru-RU" altLang="ru-RU"/>
              <a:t>Инновации в образовательной среде</a:t>
            </a:r>
            <a:r>
              <a:rPr lang="en-US" altLang="ru-RU"/>
              <a:t>: </a:t>
            </a:r>
            <a:r>
              <a:rPr lang="ru-RU" altLang="ru-RU"/>
              <a:t>здание – тоже учитель</a:t>
            </a:r>
          </a:p>
        </p:txBody>
      </p:sp>
      <p:pic>
        <p:nvPicPr>
          <p:cNvPr id="8195" name="Рисунок 245" descr="library sz">
            <a:extLst>
              <a:ext uri="{FF2B5EF4-FFF2-40B4-BE49-F238E27FC236}">
                <a16:creationId xmlns:a16="http://schemas.microsoft.com/office/drawing/2014/main" id="{7A660CFA-45C9-40A8-8894-C6A8D50C8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1989141"/>
            <a:ext cx="360045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Рисунок 246" descr="Новый рисунок (1)">
            <a:extLst>
              <a:ext uri="{FF2B5EF4-FFF2-40B4-BE49-F238E27FC236}">
                <a16:creationId xmlns:a16="http://schemas.microsoft.com/office/drawing/2014/main" id="{87B82A41-1227-4C55-A30B-CD7B85DA7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8" y="1989138"/>
            <a:ext cx="4011612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Рисунок 254" descr="холл">
            <a:extLst>
              <a:ext uri="{FF2B5EF4-FFF2-40B4-BE49-F238E27FC236}">
                <a16:creationId xmlns:a16="http://schemas.microsoft.com/office/drawing/2014/main" id="{8B6C046B-B97D-4366-AB1E-1B9579818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4437063"/>
            <a:ext cx="3600450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7B677181-8EA1-4BE3-A31D-314D122C6DF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 anchor="b"/>
          <a:lstStyle/>
          <a:p>
            <a:r>
              <a:rPr lang="ru-RU" altLang="ru-RU" sz="4000"/>
              <a:t>Экономика природы – пример в школе</a:t>
            </a:r>
          </a:p>
        </p:txBody>
      </p:sp>
      <p:pic>
        <p:nvPicPr>
          <p:cNvPr id="14339" name="Picture 6" descr="IMG_4580">
            <a:extLst>
              <a:ext uri="{FF2B5EF4-FFF2-40B4-BE49-F238E27FC236}">
                <a16:creationId xmlns:a16="http://schemas.microsoft.com/office/drawing/2014/main" id="{633C71A4-9666-42F4-9D01-14F5B96D3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0" y="1412875"/>
            <a:ext cx="4281488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7" descr="общий вид4">
            <a:extLst>
              <a:ext uri="{FF2B5EF4-FFF2-40B4-BE49-F238E27FC236}">
                <a16:creationId xmlns:a16="http://schemas.microsoft.com/office/drawing/2014/main" id="{4CC4DDF3-345A-4F59-9F8F-90D974FC5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3" y="1412878"/>
            <a:ext cx="3629025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759E8F88-69C3-4557-95B9-9F6E6A0BC33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 anchor="b"/>
          <a:lstStyle/>
          <a:p>
            <a:r>
              <a:rPr lang="ru-RU" altLang="ru-RU"/>
              <a:t>Отход=ресурс</a:t>
            </a:r>
          </a:p>
        </p:txBody>
      </p:sp>
      <p:sp>
        <p:nvSpPr>
          <p:cNvPr id="16387" name="AutoShape 5" descr="DSC_1002">
            <a:extLst>
              <a:ext uri="{FF2B5EF4-FFF2-40B4-BE49-F238E27FC236}">
                <a16:creationId xmlns:a16="http://schemas.microsoft.com/office/drawing/2014/main" id="{0EE68A93-2D8B-469C-862E-2B7DC2D994C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6388" name="AutoShape 7" descr="DSC_1002">
            <a:extLst>
              <a:ext uri="{FF2B5EF4-FFF2-40B4-BE49-F238E27FC236}">
                <a16:creationId xmlns:a16="http://schemas.microsoft.com/office/drawing/2014/main" id="{E3B0FFB7-A2E8-4280-8D89-8BAEE66DA8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pic>
        <p:nvPicPr>
          <p:cNvPr id="16389" name="Picture 8" descr="DSC_1002">
            <a:extLst>
              <a:ext uri="{FF2B5EF4-FFF2-40B4-BE49-F238E27FC236}">
                <a16:creationId xmlns:a16="http://schemas.microsoft.com/office/drawing/2014/main" id="{A74C1177-91A0-4492-831B-D1585D103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8" y="1454150"/>
            <a:ext cx="63373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71" name="AutoShape 11">
            <a:extLst>
              <a:ext uri="{FF2B5EF4-FFF2-40B4-BE49-F238E27FC236}">
                <a16:creationId xmlns:a16="http://schemas.microsoft.com/office/drawing/2014/main" id="{904A2185-2727-43D2-9A4A-93808CE55559}"/>
              </a:ext>
            </a:extLst>
          </p:cNvPr>
          <p:cNvSpPr>
            <a:spLocks noChangeArrowheads="1"/>
          </p:cNvSpPr>
          <p:nvPr/>
        </p:nvSpPr>
        <p:spPr bwMode="auto">
          <a:xfrm rot="3762694">
            <a:off x="1600203" y="2889251"/>
            <a:ext cx="1965325" cy="965200"/>
          </a:xfrm>
          <a:prstGeom prst="rightArrowCallout">
            <a:avLst>
              <a:gd name="adj1" fmla="val 25000"/>
              <a:gd name="adj2" fmla="val 25000"/>
              <a:gd name="adj3" fmla="val 33918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>
                <a:solidFill>
                  <a:srgbClr val="000000"/>
                </a:solidFill>
              </a:rPr>
              <a:t>Пищевые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>
                <a:solidFill>
                  <a:srgbClr val="000000"/>
                </a:solidFill>
              </a:rPr>
              <a:t>отходы</a:t>
            </a:r>
          </a:p>
        </p:txBody>
      </p:sp>
      <p:sp>
        <p:nvSpPr>
          <p:cNvPr id="92173" name="AutoShape 13">
            <a:extLst>
              <a:ext uri="{FF2B5EF4-FFF2-40B4-BE49-F238E27FC236}">
                <a16:creationId xmlns:a16="http://schemas.microsoft.com/office/drawing/2014/main" id="{A5A55B31-EF76-44E1-82D0-4FA3163D83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5978" y="5516563"/>
            <a:ext cx="2232025" cy="1008062"/>
          </a:xfrm>
          <a:prstGeom prst="rightArrow">
            <a:avLst>
              <a:gd name="adj1" fmla="val 50000"/>
              <a:gd name="adj2" fmla="val 5535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>
                <a:solidFill>
                  <a:srgbClr val="000000"/>
                </a:solidFill>
              </a:rPr>
              <a:t>Рыба</a:t>
            </a:r>
          </a:p>
        </p:txBody>
      </p:sp>
      <p:sp>
        <p:nvSpPr>
          <p:cNvPr id="92174" name="AutoShape 14">
            <a:extLst>
              <a:ext uri="{FF2B5EF4-FFF2-40B4-BE49-F238E27FC236}">
                <a16:creationId xmlns:a16="http://schemas.microsoft.com/office/drawing/2014/main" id="{4E325C75-6DD3-40E9-966F-EF7589E4FF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3563" y="3789363"/>
            <a:ext cx="2411412" cy="1008062"/>
          </a:xfrm>
          <a:prstGeom prst="rightArrow">
            <a:avLst>
              <a:gd name="adj1" fmla="val 50000"/>
              <a:gd name="adj2" fmla="val 5980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>
                <a:solidFill>
                  <a:srgbClr val="000000"/>
                </a:solidFill>
              </a:rPr>
              <a:t>Съедобные растения</a:t>
            </a:r>
          </a:p>
        </p:txBody>
      </p:sp>
      <p:sp>
        <p:nvSpPr>
          <p:cNvPr id="16393" name="Line 15">
            <a:extLst>
              <a:ext uri="{FF2B5EF4-FFF2-40B4-BE49-F238E27FC236}">
                <a16:creationId xmlns:a16="http://schemas.microsoft.com/office/drawing/2014/main" id="{BBC65FE2-60B9-4C41-88B8-C7659524FDAB}"/>
              </a:ext>
            </a:extLst>
          </p:cNvPr>
          <p:cNvSpPr>
            <a:spLocks noChangeShapeType="1"/>
          </p:cNvSpPr>
          <p:nvPr/>
        </p:nvSpPr>
        <p:spPr bwMode="auto">
          <a:xfrm>
            <a:off x="6816725" y="4221163"/>
            <a:ext cx="19431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176" name="AutoShape 16">
            <a:extLst>
              <a:ext uri="{FF2B5EF4-FFF2-40B4-BE49-F238E27FC236}">
                <a16:creationId xmlns:a16="http://schemas.microsoft.com/office/drawing/2014/main" id="{5556BB74-EFCC-41B4-88A3-CD74DB7F6C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28028" y="2708278"/>
            <a:ext cx="2232025" cy="1008063"/>
          </a:xfrm>
          <a:prstGeom prst="rightArrow">
            <a:avLst>
              <a:gd name="adj1" fmla="val 50000"/>
              <a:gd name="adj2" fmla="val 5535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>
                <a:solidFill>
                  <a:srgbClr val="000000"/>
                </a:solidFill>
              </a:rPr>
              <a:t>Вермикомпост</a:t>
            </a:r>
          </a:p>
        </p:txBody>
      </p:sp>
      <p:sp>
        <p:nvSpPr>
          <p:cNvPr id="16395" name="Line 17">
            <a:extLst>
              <a:ext uri="{FF2B5EF4-FFF2-40B4-BE49-F238E27FC236}">
                <a16:creationId xmlns:a16="http://schemas.microsoft.com/office/drawing/2014/main" id="{B4AAA2D2-E106-4197-B81F-CB8E86E4AEF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67213" y="3213100"/>
            <a:ext cx="4392612" cy="7143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96" name="Line 18">
            <a:extLst>
              <a:ext uri="{FF2B5EF4-FFF2-40B4-BE49-F238E27FC236}">
                <a16:creationId xmlns:a16="http://schemas.microsoft.com/office/drawing/2014/main" id="{C3A5BA1F-C153-4384-9ED4-E984E2FC0549}"/>
              </a:ext>
            </a:extLst>
          </p:cNvPr>
          <p:cNvSpPr>
            <a:spLocks noChangeShapeType="1"/>
          </p:cNvSpPr>
          <p:nvPr/>
        </p:nvSpPr>
        <p:spPr bwMode="auto">
          <a:xfrm>
            <a:off x="4367213" y="3284541"/>
            <a:ext cx="0" cy="7207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397" name="AutoShape 19">
            <a:extLst>
              <a:ext uri="{FF2B5EF4-FFF2-40B4-BE49-F238E27FC236}">
                <a16:creationId xmlns:a16="http://schemas.microsoft.com/office/drawing/2014/main" id="{96917483-954C-4FB3-8881-E0F7112E4FC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87716" y="4581528"/>
            <a:ext cx="3095625" cy="1223963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398" name="Line 24">
            <a:extLst>
              <a:ext uri="{FF2B5EF4-FFF2-40B4-BE49-F238E27FC236}">
                <a16:creationId xmlns:a16="http://schemas.microsoft.com/office/drawing/2014/main" id="{5BB5F287-367C-48CF-B989-58AC1EFB102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800600" y="3644900"/>
            <a:ext cx="1727200" cy="144145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99" name="Line 25">
            <a:extLst>
              <a:ext uri="{FF2B5EF4-FFF2-40B4-BE49-F238E27FC236}">
                <a16:creationId xmlns:a16="http://schemas.microsoft.com/office/drawing/2014/main" id="{21887ACD-6A53-4FAC-87DA-0CF800911610}"/>
              </a:ext>
            </a:extLst>
          </p:cNvPr>
          <p:cNvSpPr>
            <a:spLocks noChangeShapeType="1"/>
          </p:cNvSpPr>
          <p:nvPr/>
        </p:nvSpPr>
        <p:spPr bwMode="auto">
          <a:xfrm>
            <a:off x="6167441" y="3573463"/>
            <a:ext cx="504825" cy="143986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400" name="Line 26">
            <a:extLst>
              <a:ext uri="{FF2B5EF4-FFF2-40B4-BE49-F238E27FC236}">
                <a16:creationId xmlns:a16="http://schemas.microsoft.com/office/drawing/2014/main" id="{C9196C40-71C3-4CE4-96BC-D8772FA5DE8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104063" y="4076703"/>
            <a:ext cx="360362" cy="1223963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401" name="Line 27">
            <a:extLst>
              <a:ext uri="{FF2B5EF4-FFF2-40B4-BE49-F238E27FC236}">
                <a16:creationId xmlns:a16="http://schemas.microsoft.com/office/drawing/2014/main" id="{AA790186-64E5-4C4B-9362-A3E8FA2E1FB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96228" y="4076700"/>
            <a:ext cx="288925" cy="151288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402" name="Line 28">
            <a:extLst>
              <a:ext uri="{FF2B5EF4-FFF2-40B4-BE49-F238E27FC236}">
                <a16:creationId xmlns:a16="http://schemas.microsoft.com/office/drawing/2014/main" id="{FDB21FD7-21E5-40DC-B224-1348861833F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59150" y="3933825"/>
            <a:ext cx="4032250" cy="2159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2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2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71" grpId="0" animBg="1"/>
      <p:bldP spid="92173" grpId="0" animBg="1"/>
      <p:bldP spid="92174" grpId="0" animBg="1"/>
      <p:bldP spid="9217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Ð£ÑÐµÐ±Ð½ÑÐ¹ ÐºÐ»Ð°ÑÑ">
            <a:extLst>
              <a:ext uri="{FF2B5EF4-FFF2-40B4-BE49-F238E27FC236}">
                <a16:creationId xmlns:a16="http://schemas.microsoft.com/office/drawing/2014/main" id="{006C07DE-DFA7-4D05-A559-D3FB63ADDF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5" b="8299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2C3F2F-5C84-421D-8469-B8B94FFFF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3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1" dirty="0" err="1"/>
              <a:t>Что</a:t>
            </a:r>
            <a:r>
              <a:rPr lang="en-US" sz="5400" b="1" dirty="0"/>
              <a:t> </a:t>
            </a:r>
            <a:r>
              <a:rPr lang="en-US" sz="5400" b="1" dirty="0" err="1"/>
              <a:t>это</a:t>
            </a:r>
            <a:r>
              <a:rPr lang="en-US" sz="54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183799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5C5EAD06-0990-428F-8505-74238931FF2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 anchor="b"/>
          <a:lstStyle/>
          <a:p>
            <a:r>
              <a:rPr lang="ru-RU" altLang="ru-RU"/>
              <a:t>Экономика природы – пример в школе</a:t>
            </a:r>
          </a:p>
        </p:txBody>
      </p:sp>
      <p:pic>
        <p:nvPicPr>
          <p:cNvPr id="15363" name="Picture 4" descr="IMG_4586">
            <a:extLst>
              <a:ext uri="{FF2B5EF4-FFF2-40B4-BE49-F238E27FC236}">
                <a16:creationId xmlns:a16="http://schemas.microsoft.com/office/drawing/2014/main" id="{4A188EB7-2775-439F-A06A-5764F9DC9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1700216"/>
            <a:ext cx="8280400" cy="40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5DD66E77-D547-44B5-865C-1C08126AAA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9288" y="44450"/>
            <a:ext cx="8229600" cy="1143000"/>
          </a:xfrm>
        </p:spPr>
        <p:txBody>
          <a:bodyPr/>
          <a:lstStyle/>
          <a:p>
            <a:r>
              <a:rPr lang="ru-RU" altLang="ru-RU"/>
              <a:t>Общешкольный подход к ОУР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3EC1A83C-56A7-493F-9D0E-AE76D14B2F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08213" y="1628778"/>
            <a:ext cx="3035300" cy="663575"/>
          </a:xfrm>
        </p:spPr>
        <p:txBody>
          <a:bodyPr/>
          <a:lstStyle/>
          <a:p>
            <a:pPr>
              <a:buFontTx/>
              <a:buNone/>
            </a:pPr>
            <a:r>
              <a:rPr lang="ru-RU" altLang="ru-RU"/>
              <a:t>Помечтаем…</a:t>
            </a:r>
          </a:p>
        </p:txBody>
      </p:sp>
      <p:pic>
        <p:nvPicPr>
          <p:cNvPr id="9220" name="Picture 4" descr="обои для рабочего стола: Ч/б Мечтающая девушка">
            <a:extLst>
              <a:ext uri="{FF2B5EF4-FFF2-40B4-BE49-F238E27FC236}">
                <a16:creationId xmlns:a16="http://schemas.microsoft.com/office/drawing/2014/main" id="{5C38E817-3F30-4089-87EC-DF8710426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91" y="1989138"/>
            <a:ext cx="2808287" cy="2106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1" name="Text Box 5">
            <a:extLst>
              <a:ext uri="{FF2B5EF4-FFF2-40B4-BE49-F238E27FC236}">
                <a16:creationId xmlns:a16="http://schemas.microsoft.com/office/drawing/2014/main" id="{68EF853B-8D96-4814-87EB-FABE955B0E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2420941"/>
            <a:ext cx="5543550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 altLang="ru-RU" sz="2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“Образование для устойчивого развития должно рассматриваться как ре-ориентация всего образовательного процесса, а не как отдельная программа или единица содержания. Общешкольные инициативы должны ориентироваться на изменение этоса школы» .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 altLang="ru-RU" sz="2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Комиссия по ОУР при Президенте Южной Кореи</a:t>
            </a:r>
          </a:p>
        </p:txBody>
      </p:sp>
      <p:sp>
        <p:nvSpPr>
          <p:cNvPr id="9222" name="Text Box 6">
            <a:extLst>
              <a:ext uri="{FF2B5EF4-FFF2-40B4-BE49-F238E27FC236}">
                <a16:creationId xmlns:a16="http://schemas.microsoft.com/office/drawing/2014/main" id="{B167D4B8-B0B9-4BDC-9630-4CDE3C341D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2276478"/>
            <a:ext cx="5543550" cy="390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 altLang="ru-RU" sz="2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«Устойчивое развитие не будет просто предметом изучения в школе: оно станет ее плотью и кровью и проявится даже в том, как школа использует, а возможно, и генерирует энергию. Мы не будем рассказывать детям про устойчивое развитие – они будут видеть его и существовать в этом процессе, в живом, непрерывно обучающемся месте, которое позволит увидеть, что же означает устойчивый образ жизни»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 altLang="ru-RU" sz="2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Тони Блэр, экс-премьер-министр Великобритании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build="p"/>
      <p:bldP spid="9221" grpId="0"/>
      <p:bldP spid="9221" grpId="1"/>
      <p:bldP spid="922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8E40B689-AED5-4A3B-BA27-7B20126326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Литература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1EFA2695-90A3-49DC-841C-1BACC52E54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altLang="ru-RU" sz="2800" dirty="0"/>
              <a:t>Баева И.А., Волкова Е.Н., Лактионова Е.Б. Психологическая безопасность образовательной среды: развитие личности. М., 2011</a:t>
            </a:r>
          </a:p>
          <a:p>
            <a:pPr>
              <a:buFontTx/>
              <a:buNone/>
            </a:pPr>
            <a:r>
              <a:rPr lang="ru-RU" altLang="ru-RU" sz="2800" dirty="0"/>
              <a:t>Корякина Н.И. </a:t>
            </a:r>
            <a:r>
              <a:rPr lang="ru-RU" altLang="ru-RU" sz="2800" dirty="0">
                <a:hlinkClick r:id="rId2"/>
              </a:rPr>
              <a:t>Детский экоцентр на предприятии: шаг к социальной ответственности</a:t>
            </a:r>
            <a:r>
              <a:rPr lang="ru-RU" altLang="ru-RU" sz="2800" dirty="0"/>
              <a:t>. М., 2011</a:t>
            </a:r>
          </a:p>
          <a:p>
            <a:pPr>
              <a:buFontTx/>
              <a:buNone/>
            </a:pPr>
            <a:r>
              <a:rPr lang="ru-RU" altLang="ru-RU" sz="2800" dirty="0" err="1"/>
              <a:t>Ясвин</a:t>
            </a:r>
            <a:r>
              <a:rPr lang="ru-RU" altLang="ru-RU" sz="2800" dirty="0"/>
              <a:t> В.А. </a:t>
            </a:r>
            <a:r>
              <a:rPr lang="ru-RU" altLang="ru-RU" sz="2800" dirty="0">
                <a:hlinkClick r:id="rId3"/>
              </a:rPr>
              <a:t>Образовательная среда: от моделирования к проектированию</a:t>
            </a:r>
            <a:r>
              <a:rPr lang="ru-RU" altLang="ru-RU" sz="2800" dirty="0"/>
              <a:t>. М., 2001</a:t>
            </a:r>
          </a:p>
          <a:p>
            <a:endParaRPr lang="ru-RU" altLang="ru-RU" sz="280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3C267344-0489-459F-99FA-950E6CDCA4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5B8F3B00-3828-4D82-A2E7-B1C625078C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C7F6B4-4F72-4BA8-8796-1CEA028C4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Спасибо за внимание!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ED1813-4F20-4524-BE76-DC89FE59F8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pashak77@mail.ru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47403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90F0C33C-210A-4CF1-959E-79C0A6FCF3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620713"/>
            <a:ext cx="8229600" cy="1371600"/>
          </a:xfrm>
          <a:noFill/>
          <a:ln/>
        </p:spPr>
        <p:txBody>
          <a:bodyPr/>
          <a:lstStyle/>
          <a:p>
            <a:r>
              <a:rPr lang="ru-RU" altLang="ru-RU"/>
              <a:t>Инновации в системе оценивания и фиксации образовательных результатов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6433CD81-E070-4A92-9124-4EC2699463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316" y="2571753"/>
            <a:ext cx="7991475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Ориентирована на внутренние школьные уровневые стандарты, разработанные для каждого школьного предмета, междисциплинарной области и внеурочной деятельности, по которой зачитывается образовательный результат.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6" name="Rectangle 4">
            <a:extLst>
              <a:ext uri="{FF2B5EF4-FFF2-40B4-BE49-F238E27FC236}">
                <a16:creationId xmlns:a16="http://schemas.microsoft.com/office/drawing/2014/main" id="{DC3A6A5F-293F-4DDB-A52D-4AE146E5DB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3" y="3716341"/>
            <a:ext cx="7993063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Оценивание осуществляется различными способами, включающими не только результат освоения содержания, но и процесс работы. Для оценки работ, творческих продуктов используются т.н. критериальные оценочные системы. </a:t>
            </a:r>
          </a:p>
        </p:txBody>
      </p:sp>
      <p:sp>
        <p:nvSpPr>
          <p:cNvPr id="18437" name="Rectangle 5">
            <a:extLst>
              <a:ext uri="{FF2B5EF4-FFF2-40B4-BE49-F238E27FC236}">
                <a16:creationId xmlns:a16="http://schemas.microsoft.com/office/drawing/2014/main" id="{22D45300-FE0E-4972-8A07-01D10E2775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0" y="5145088"/>
            <a:ext cx="7848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Переход от «магии цифр» к оцениванию, дающему подробную обратную связь и возможность улучшить свои результаты.</a:t>
            </a:r>
          </a:p>
        </p:txBody>
      </p:sp>
    </p:spTree>
    <p:extLst>
      <p:ext uri="{BB962C8B-B14F-4D97-AF65-F5344CB8AC3E}">
        <p14:creationId xmlns:p14="http://schemas.microsoft.com/office/powerpoint/2010/main" val="18631166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C72B673C-72E1-452A-823F-E87D1016A7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79650" y="0"/>
            <a:ext cx="8229600" cy="450850"/>
          </a:xfrm>
        </p:spPr>
        <p:txBody>
          <a:bodyPr/>
          <a:lstStyle/>
          <a:p>
            <a:r>
              <a:rPr lang="ru-RU" altLang="ru-RU" sz="2000"/>
              <a:t>Инновации в образовательной среде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CDF5FDC6-0444-4F7F-857B-56913C0173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3" y="782641"/>
            <a:ext cx="88931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Фрагмент стандарта «Чтение. Работа с текстом» (стандарт №7 – «понимание контекста»)</a:t>
            </a:r>
            <a:endParaRPr lang="ru-RU" altLang="ru-RU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9460" name="Group 4">
            <a:extLst>
              <a:ext uri="{FF2B5EF4-FFF2-40B4-BE49-F238E27FC236}">
                <a16:creationId xmlns:a16="http://schemas.microsoft.com/office/drawing/2014/main" id="{E02D7945-6990-4161-8C9A-E4876711B045}"/>
              </a:ext>
            </a:extLst>
          </p:cNvPr>
          <p:cNvGraphicFramePr>
            <a:graphicFrameLocks noGrp="1"/>
          </p:cNvGraphicFramePr>
          <p:nvPr/>
        </p:nvGraphicFramePr>
        <p:xfrm>
          <a:off x="1524000" y="1920878"/>
          <a:ext cx="9145588" cy="4035743"/>
        </p:xfrm>
        <a:graphic>
          <a:graphicData uri="http://schemas.openxmlformats.org/drawingml/2006/table">
            <a:tbl>
              <a:tblPr/>
              <a:tblGrid>
                <a:gridCol w="338138">
                  <a:extLst>
                    <a:ext uri="{9D8B030D-6E8A-4147-A177-3AD203B41FA5}">
                      <a16:colId xmlns:a16="http://schemas.microsoft.com/office/drawing/2014/main" val="1806967217"/>
                    </a:ext>
                  </a:extLst>
                </a:gridCol>
                <a:gridCol w="2006600">
                  <a:extLst>
                    <a:ext uri="{9D8B030D-6E8A-4147-A177-3AD203B41FA5}">
                      <a16:colId xmlns:a16="http://schemas.microsoft.com/office/drawing/2014/main" val="3655858063"/>
                    </a:ext>
                  </a:extLst>
                </a:gridCol>
                <a:gridCol w="1616075">
                  <a:extLst>
                    <a:ext uri="{9D8B030D-6E8A-4147-A177-3AD203B41FA5}">
                      <a16:colId xmlns:a16="http://schemas.microsoft.com/office/drawing/2014/main" val="4006185059"/>
                    </a:ext>
                  </a:extLst>
                </a:gridCol>
                <a:gridCol w="1719262">
                  <a:extLst>
                    <a:ext uri="{9D8B030D-6E8A-4147-A177-3AD203B41FA5}">
                      <a16:colId xmlns:a16="http://schemas.microsoft.com/office/drawing/2014/main" val="2293972365"/>
                    </a:ext>
                  </a:extLst>
                </a:gridCol>
                <a:gridCol w="1746250">
                  <a:extLst>
                    <a:ext uri="{9D8B030D-6E8A-4147-A177-3AD203B41FA5}">
                      <a16:colId xmlns:a16="http://schemas.microsoft.com/office/drawing/2014/main" val="37980213"/>
                    </a:ext>
                  </a:extLst>
                </a:gridCol>
                <a:gridCol w="1719263">
                  <a:extLst>
                    <a:ext uri="{9D8B030D-6E8A-4147-A177-3AD203B41FA5}">
                      <a16:colId xmlns:a16="http://schemas.microsoft.com/office/drawing/2014/main" val="692370743"/>
                    </a:ext>
                  </a:extLst>
                </a:gridCol>
              </a:tblGrid>
              <a:tr h="5000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</a:t>
                      </a:r>
                      <a:endParaRPr kumimoji="0" lang="ru-RU" alt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9013870"/>
                  </a:ext>
                </a:extLst>
              </a:tr>
              <a:tr h="4556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ru-RU" alt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ru-RU" alt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ru-RU" alt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kumimoji="0" lang="ru-RU" alt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kumimoji="0" lang="ru-RU" alt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808276"/>
                  </a:ext>
                </a:extLst>
              </a:tr>
              <a:tr h="29384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kumimoji="0" lang="ru-RU" alt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Понимает, что художественный текст отражает социальный, культурный и исторический контекст его написания. Узнает в тексте явные ссылки на элементы социального, культурного и исторического контекста. </a:t>
                      </a:r>
                      <a:endParaRPr kumimoji="0" lang="ru-RU" alt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Узнает в тексте явные ссылки на элементы социального, культурного и исторического контекста и использует их для анализа. </a:t>
                      </a:r>
                      <a:endParaRPr kumimoji="0" lang="ru-RU" alt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indent="45085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4508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Объясняет скрытые и явные ссылки на  элементы социального, культурного и исторического контекста и использует их для расширения и углубления понимания текста.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indent="45085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4508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Объясняет скрытые и явные ссылки на  элементы социального, культурного и исторического контекста и использует их для расширения и углубления понимания текста. </a:t>
                      </a:r>
                    </a:p>
                    <a:p>
                      <a:pPr marL="0" marR="0" lvl="0" indent="45085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Понимает, что мировоззрение автора может отличаться от ценностей и убеждений его культурно-исторического окружения. </a:t>
                      </a:r>
                      <a:endParaRPr kumimoji="0" lang="ru-RU" alt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indent="45085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4508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Объясняет скрытые и явные ссылки на  элементы социального, культурного и исторического контекста и использует их для расширения и углубления понимания текста. </a:t>
                      </a:r>
                    </a:p>
                    <a:p>
                      <a:pPr marL="0" marR="0" lvl="0" indent="45085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Анализирует тест через призму ценностей и убеждений автора и сранивает их с  ценностями его культурно-исторического окружения .</a:t>
                      </a:r>
                      <a:endParaRPr kumimoji="0" lang="ru-RU" alt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3166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8777904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EBE58CCF-4374-4E06-9381-CC0E5BEC2D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544513"/>
            <a:ext cx="8229600" cy="1371600"/>
          </a:xfrm>
        </p:spPr>
        <p:txBody>
          <a:bodyPr/>
          <a:lstStyle/>
          <a:p>
            <a:r>
              <a:rPr lang="ru-RU" altLang="ru-RU" sz="4000"/>
              <a:t>Инновации в системе оценивания и фиксации образовательных результатов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52CB4FAB-AD3D-4591-9A61-5EE7F517E1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43113" y="2351088"/>
            <a:ext cx="8229600" cy="3886200"/>
          </a:xfrm>
          <a:noFill/>
          <a:ln/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endParaRPr lang="ru-RU" altLang="ru-RU" sz="2000"/>
          </a:p>
          <a:p>
            <a:pPr>
              <a:lnSpc>
                <a:spcPct val="80000"/>
              </a:lnSpc>
            </a:pPr>
            <a:r>
              <a:rPr lang="ru-RU" altLang="ru-RU" sz="2000"/>
              <a:t>Отсутствие «гибридизации» полученных оценок в итоговую (напр., четвертную). Вместо единственной итоговой оценки за работу в течение четверти, ученик получает информацию о своих учебных достижениях.</a:t>
            </a:r>
          </a:p>
          <a:p>
            <a:pPr>
              <a:lnSpc>
                <a:spcPct val="80000"/>
              </a:lnSpc>
            </a:pPr>
            <a:r>
              <a:rPr lang="ru-RU" altLang="ru-RU" sz="2000"/>
              <a:t>Оценки отражают текущий уровень освоения конкретного стандарта обучения и изменяются в случае демонстрации учащимся достижения нового уровня владения материалом.</a:t>
            </a:r>
          </a:p>
          <a:p>
            <a:pPr>
              <a:lnSpc>
                <a:spcPct val="80000"/>
              </a:lnSpc>
            </a:pPr>
            <a:r>
              <a:rPr lang="ru-RU" altLang="ru-RU" sz="2000"/>
              <a:t>Оценочные процедуры и задания (например, тесты) разрабатываются так, чтобы они демонстрировали степень освоения учеником каждого уровня. </a:t>
            </a:r>
          </a:p>
        </p:txBody>
      </p:sp>
    </p:spTree>
    <p:extLst>
      <p:ext uri="{BB962C8B-B14F-4D97-AF65-F5344CB8AC3E}">
        <p14:creationId xmlns:p14="http://schemas.microsoft.com/office/powerpoint/2010/main" val="1877339193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5BD6A70C-3A78-4BA8-A05E-120C83A4C5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altLang="ru-RU" sz="4000" dirty="0"/>
              <a:t>Мир меняется гораздо быстрее школ</a:t>
            </a:r>
            <a:r>
              <a:rPr lang="en-US" altLang="ru-RU" sz="4000" dirty="0"/>
              <a:t>,</a:t>
            </a:r>
            <a:br>
              <a:rPr lang="en-US" altLang="ru-RU" sz="4000" dirty="0"/>
            </a:br>
            <a:r>
              <a:rPr lang="ru-RU" altLang="ru-RU" sz="2000" dirty="0"/>
              <a:t>мы обучаем учащихся 21-го века методами века 19-го. </a:t>
            </a:r>
            <a:endParaRPr lang="ru-RU" altLang="ru-RU" sz="4000" dirty="0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935E0FD5-EF6D-4BB7-A7C8-B886EA18D1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58950" y="5878997"/>
            <a:ext cx="8229600" cy="827088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altLang="ru-RU" dirty="0"/>
              <a:t>Как нам угнаться?</a:t>
            </a:r>
          </a:p>
        </p:txBody>
      </p:sp>
      <p:pic>
        <p:nvPicPr>
          <p:cNvPr id="6148" name="Picture 4" descr="old-classroom-1jmozah">
            <a:extLst>
              <a:ext uri="{FF2B5EF4-FFF2-40B4-BE49-F238E27FC236}">
                <a16:creationId xmlns:a16="http://schemas.microsoft.com/office/drawing/2014/main" id="{87167410-27A0-402B-8724-E5C0BEC57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844675"/>
            <a:ext cx="5111750" cy="3936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9999999999999995465465">
            <a:extLst>
              <a:ext uri="{FF2B5EF4-FFF2-40B4-BE49-F238E27FC236}">
                <a16:creationId xmlns:a16="http://schemas.microsoft.com/office/drawing/2014/main" id="{DC84872F-5A71-401D-8BCA-6063C0150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1844676"/>
            <a:ext cx="5273830" cy="393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82C68E7-E534-4B9D-B472-FA03E74F08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Поколение </a:t>
            </a:r>
            <a:r>
              <a:rPr lang="en-US" dirty="0">
                <a:hlinkClick r:id="rId3"/>
              </a:rPr>
              <a:t>Z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ru-RU" sz="2400" dirty="0"/>
              <a:t>Пост-линейно (живут в море информации, связанной </a:t>
            </a:r>
            <a:r>
              <a:rPr lang="ru-RU" sz="2400" dirty="0">
                <a:hlinkClick r:id="rId4"/>
              </a:rPr>
              <a:t>гиперссылками</a:t>
            </a:r>
            <a:r>
              <a:rPr lang="ru-RU" sz="2400" dirty="0"/>
              <a:t>)</a:t>
            </a:r>
          </a:p>
          <a:p>
            <a:pPr marL="0" indent="0">
              <a:buNone/>
            </a:pPr>
            <a:r>
              <a:rPr lang="ru-RU" sz="2400" dirty="0"/>
              <a:t>Пост-грамотны (сложности с погружением в сложный текст, предпочитают короткие, иллюстрированные, образные порции информации)</a:t>
            </a:r>
          </a:p>
          <a:p>
            <a:pPr marL="0" indent="0">
              <a:buNone/>
            </a:pPr>
            <a:r>
              <a:rPr lang="ru-RU" sz="2400" dirty="0"/>
              <a:t>Пост-логичны (обучение – не только освоение логики и упражнение «чистого» разума, это и освоение социального и креативного опыта через социальные же и креативные процессы)</a:t>
            </a:r>
            <a:endParaRPr lang="en-US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4034" name="Picture 2" descr="Image result for generation z">
            <a:extLst>
              <a:ext uri="{FF2B5EF4-FFF2-40B4-BE49-F238E27FC236}">
                <a16:creationId xmlns:a16="http://schemas.microsoft.com/office/drawing/2014/main" id="{298AD960-B75D-4596-8C47-DF5E91191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400" y="4270161"/>
            <a:ext cx="4597400" cy="231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8" name="Picture 6" descr="Image result for generation z">
            <a:extLst>
              <a:ext uri="{FF2B5EF4-FFF2-40B4-BE49-F238E27FC236}">
                <a16:creationId xmlns:a16="http://schemas.microsoft.com/office/drawing/2014/main" id="{E264E5AB-58B2-4E14-90AB-24127D175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3400" y="77680"/>
            <a:ext cx="33337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99BC08-46E9-4415-B2AA-4661512E6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3538"/>
            <a:ext cx="10972800" cy="1143000"/>
          </a:xfrm>
        </p:spPr>
        <p:txBody>
          <a:bodyPr/>
          <a:lstStyle/>
          <a:p>
            <a:r>
              <a:rPr lang="ru-RU" sz="3600" dirty="0"/>
              <a:t>Для кого мы создаем образовательную среду?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7160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3F33D5-2C90-49AD-9861-72BB49AD5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503" y="411966"/>
            <a:ext cx="9720072" cy="1499616"/>
          </a:xfrm>
        </p:spPr>
        <p:txBody>
          <a:bodyPr>
            <a:normAutofit/>
          </a:bodyPr>
          <a:lstStyle/>
          <a:p>
            <a:pPr algn="ctr"/>
            <a:r>
              <a:rPr lang="ru-RU" sz="3600" dirty="0"/>
              <a:t>КАК расставить приоритеты в формировании образовательной среды: </a:t>
            </a:r>
            <a:r>
              <a:rPr lang="ru-RU" sz="2800" dirty="0"/>
              <a:t>Потребности человека по </a:t>
            </a:r>
            <a:r>
              <a:rPr lang="ru-RU" sz="2800" dirty="0" err="1"/>
              <a:t>А.Маслоу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496E83-9500-4486-BD88-4733E4C7A2F4}"/>
              </a:ext>
            </a:extLst>
          </p:cNvPr>
          <p:cNvSpPr txBox="1"/>
          <p:nvPr/>
        </p:nvSpPr>
        <p:spPr>
          <a:xfrm>
            <a:off x="1454218" y="4007459"/>
            <a:ext cx="3467100" cy="923330"/>
          </a:xfrm>
          <a:prstGeom prst="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Физиологические потребности (еда, вода и др.)</a:t>
            </a:r>
          </a:p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2835F6-32D4-4447-9570-D71407E69044}"/>
              </a:ext>
            </a:extLst>
          </p:cNvPr>
          <p:cNvSpPr txBox="1"/>
          <p:nvPr/>
        </p:nvSpPr>
        <p:spPr>
          <a:xfrm>
            <a:off x="4310575" y="1889313"/>
            <a:ext cx="3467100" cy="923330"/>
          </a:xfrm>
          <a:prstGeom prst="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ru-RU" dirty="0"/>
          </a:p>
          <a:p>
            <a:pPr algn="ctr"/>
            <a:r>
              <a:rPr lang="ru-RU" dirty="0"/>
              <a:t>Потребность в безопасности</a:t>
            </a:r>
          </a:p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751FBB-F4F3-40C3-9DE7-53CFB123C989}"/>
              </a:ext>
            </a:extLst>
          </p:cNvPr>
          <p:cNvSpPr txBox="1"/>
          <p:nvPr/>
        </p:nvSpPr>
        <p:spPr>
          <a:xfrm>
            <a:off x="1483093" y="2919454"/>
            <a:ext cx="3467100" cy="923330"/>
          </a:xfrm>
          <a:prstGeom prst="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Потребность в любви, принадлежности к обществу, группе (причастность)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137CB7-C62D-441E-98DF-5A96270ACE2E}"/>
              </a:ext>
            </a:extLst>
          </p:cNvPr>
          <p:cNvSpPr txBox="1"/>
          <p:nvPr/>
        </p:nvSpPr>
        <p:spPr>
          <a:xfrm>
            <a:off x="7176168" y="3997575"/>
            <a:ext cx="3562350" cy="923330"/>
          </a:xfrm>
          <a:prstGeom prst="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ru-RU" dirty="0"/>
          </a:p>
          <a:p>
            <a:pPr algn="ctr"/>
            <a:r>
              <a:rPr lang="ru-RU" dirty="0"/>
              <a:t>Эстетические потребности</a:t>
            </a:r>
          </a:p>
          <a:p>
            <a:pPr algn="ctr"/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A662AD-D29E-4A04-84A0-BB699FD469D0}"/>
              </a:ext>
            </a:extLst>
          </p:cNvPr>
          <p:cNvSpPr txBox="1"/>
          <p:nvPr/>
        </p:nvSpPr>
        <p:spPr>
          <a:xfrm>
            <a:off x="5969000" y="5115124"/>
            <a:ext cx="3562350" cy="923330"/>
          </a:xfrm>
          <a:prstGeom prst="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ru-RU" dirty="0"/>
          </a:p>
          <a:p>
            <a:pPr algn="ctr"/>
            <a:r>
              <a:rPr lang="ru-RU" dirty="0"/>
              <a:t>Потребность в уважении</a:t>
            </a:r>
          </a:p>
          <a:p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228107-F0BB-480A-83BE-6ADB6BB373E6}"/>
              </a:ext>
            </a:extLst>
          </p:cNvPr>
          <p:cNvSpPr txBox="1"/>
          <p:nvPr/>
        </p:nvSpPr>
        <p:spPr>
          <a:xfrm>
            <a:off x="2374900" y="5115124"/>
            <a:ext cx="3467100" cy="923330"/>
          </a:xfrm>
          <a:prstGeom prst="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ru-RU" dirty="0"/>
          </a:p>
          <a:p>
            <a:pPr algn="ctr"/>
            <a:r>
              <a:rPr lang="ru-RU" dirty="0"/>
              <a:t>Познавательные потребности</a:t>
            </a:r>
          </a:p>
          <a:p>
            <a:pPr algn="ctr"/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52AB9B-404B-429A-B97B-59738D4F1F5C}"/>
              </a:ext>
            </a:extLst>
          </p:cNvPr>
          <p:cNvSpPr txBox="1"/>
          <p:nvPr/>
        </p:nvSpPr>
        <p:spPr>
          <a:xfrm>
            <a:off x="7147297" y="2929079"/>
            <a:ext cx="3562350" cy="923330"/>
          </a:xfrm>
          <a:prstGeom prst="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Потребность в самоактуализации (раскрыть собственный потенциал)</a:t>
            </a:r>
          </a:p>
        </p:txBody>
      </p:sp>
    </p:spTree>
    <p:extLst>
      <p:ext uri="{BB962C8B-B14F-4D97-AF65-F5344CB8AC3E}">
        <p14:creationId xmlns:p14="http://schemas.microsoft.com/office/powerpoint/2010/main" val="3415797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2" descr="Piramida_potrebnostey_Maslou1">
            <a:extLst>
              <a:ext uri="{FF2B5EF4-FFF2-40B4-BE49-F238E27FC236}">
                <a16:creationId xmlns:a16="http://schemas.microsoft.com/office/drawing/2014/main" id="{87CEF4F9-5D17-473E-A0AD-31B809D1E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489" y="1875271"/>
            <a:ext cx="4884737" cy="398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5" descr="Maslowsneeds_ru">
            <a:extLst>
              <a:ext uri="{FF2B5EF4-FFF2-40B4-BE49-F238E27FC236}">
                <a16:creationId xmlns:a16="http://schemas.microsoft.com/office/drawing/2014/main" id="{403CCE50-D82A-4BD9-A820-22CCCB336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819" y="1804734"/>
            <a:ext cx="4244975" cy="446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EB266952-64CF-41A8-B8C0-A648562E2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503" y="411966"/>
            <a:ext cx="9720072" cy="1499616"/>
          </a:xfrm>
        </p:spPr>
        <p:txBody>
          <a:bodyPr>
            <a:normAutofit/>
          </a:bodyPr>
          <a:lstStyle/>
          <a:p>
            <a:pPr algn="ctr"/>
            <a:r>
              <a:rPr lang="ru-RU" sz="3600" dirty="0"/>
              <a:t>КАК расставить приоритеты в формировании образовательной среды: </a:t>
            </a:r>
            <a:r>
              <a:rPr lang="ru-RU" sz="2800" dirty="0"/>
              <a:t>Потребности человека по </a:t>
            </a:r>
            <a:r>
              <a:rPr lang="ru-RU" sz="2800" dirty="0" err="1"/>
              <a:t>А.Маслоу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81927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58C83-074A-4A28-AC05-1D4E44FF0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98425"/>
            <a:ext cx="10515600" cy="1325563"/>
          </a:xfrm>
        </p:spPr>
        <p:txBody>
          <a:bodyPr>
            <a:normAutofit/>
          </a:bodyPr>
          <a:lstStyle/>
          <a:p>
            <a:r>
              <a:rPr lang="ru-RU" sz="3600" dirty="0"/>
              <a:t>Что дает нам ощущение психологической безопасности в школе?</a:t>
            </a:r>
          </a:p>
        </p:txBody>
      </p:sp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4" name="Надстройка 3" title="Poll Everywhere">
                <a:extLst>
                  <a:ext uri="{FF2B5EF4-FFF2-40B4-BE49-F238E27FC236}">
                    <a16:creationId xmlns:a16="http://schemas.microsoft.com/office/drawing/2014/main" id="{04BC5883-E6AA-4634-98ED-4918B20A2FF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94629316"/>
                  </p:ext>
                </p:extLst>
              </p:nvPr>
            </p:nvGraphicFramePr>
            <p:xfrm>
              <a:off x="685800" y="1276350"/>
              <a:ext cx="10515600" cy="5505449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4" name="Надстройка 3" title="Poll Everywhere">
                <a:extLst>
                  <a:ext uri="{FF2B5EF4-FFF2-40B4-BE49-F238E27FC236}">
                    <a16:creationId xmlns:a16="http://schemas.microsoft.com/office/drawing/2014/main" id="{04BC5883-E6AA-4634-98ED-4918B20A2FF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5800" y="1276350"/>
                <a:ext cx="10515600" cy="550544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01343480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Интеграл">
  <a:themeElements>
    <a:clrScheme name="Интеграл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Интеграл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webextension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webextensions/_rels/webextension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webextensions/_rels/webextension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webextensions/webextension1.xml><?xml version="1.0" encoding="utf-8"?>
<we:webextension xmlns:we="http://schemas.microsoft.com/office/webextensions/webextension/2010/11" id="{BC4891D1-B1D4-4784-86D5-745A5ABC5B3A}">
  <we:reference id="wa104218073" version="2.1.0.0" store="ru-RU" storeType="OMEX"/>
  <we:alternateReferences>
    <we:reference id="wa104218073" version="2.1.0.0" store="wa104218073" storeType="OMEX"/>
  </we:alternateReferences>
  <we:properties>
    <we:property name="appSlideData" value="{&quot;slideId&quot;:261,&quot;confidenceLevel&quot;:2}"/>
    <we:property name="url" value="&quot;/free_text_polls/UGW1pvXeutWuORq/preview&quot;"/>
  </we:properties>
  <we:bindings/>
  <we:snapshot xmlns:r="http://schemas.openxmlformats.org/officeDocument/2006/relationships" r:embed="rId1"/>
</we:webextension>
</file>

<file path=ppt/webextensions/webextension2.xml><?xml version="1.0" encoding="utf-8"?>
<we:webextension xmlns:we="http://schemas.microsoft.com/office/webextensions/webextension/2010/11" id="{E5A81FAA-182F-4204-B536-5212E0B8A6B2}">
  <we:reference id="wa104379261" version="2.0.0.1" store="ru-RU" storeType="OMEX"/>
  <we:alternateReferences>
    <we:reference id="WA104379261" version="2.0.0.1" store="WA104379261" storeType="OMEX"/>
  </we:alternateReferences>
  <we:properties>
    <we:property name="mentimeter_ppt_series_id" value="&quot;5c874e14ab57e5c2e59279744bd12975&quot;"/>
    <we:property name="mentimeter_ppt_question_id" value="&quot;02cb4b490bf6&quot;"/>
  </we:properties>
  <we:bindings/>
  <we:snapshot xmlns:r="http://schemas.openxmlformats.org/officeDocument/2006/relationships" r:embed="rId1"/>
</we:webextension>
</file>

<file path=ppt/webextensions/webextension3.xml><?xml version="1.0" encoding="utf-8"?>
<we:webextension xmlns:we="http://schemas.microsoft.com/office/webextensions/webextension/2010/11" id="{B2693B91-CAB1-4C6C-9B1E-A1A4ED98E5AE}">
  <we:reference id="wa104379261" version="2.0.0.1" store="ru-RU" storeType="OMEX"/>
  <we:alternateReferences>
    <we:reference id="wa104379261" version="2.0.0.1" store="wa104379261" storeType="OMEX"/>
  </we:alternateReferences>
  <we:properties>
    <we:property name="mentimeter_ppt_question_id" value="&quot;9bd2c7d77385&quot;"/>
  </we:properties>
  <we:bindings/>
  <we:snapshot xmlns:r="http://schemas.openxmlformats.org/officeDocument/2006/relationships" r:embed="rId1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418</TotalTime>
  <Words>1222</Words>
  <Application>Microsoft Office PowerPoint</Application>
  <PresentationFormat>Широкоэкранный</PresentationFormat>
  <Paragraphs>123</Paragraphs>
  <Slides>47</Slides>
  <Notes>5</Notes>
  <HiddenSlides>1</HiddenSlides>
  <MMClips>2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47</vt:i4>
      </vt:variant>
    </vt:vector>
  </HeadingPairs>
  <TitlesOfParts>
    <vt:vector size="57" baseType="lpstr">
      <vt:lpstr>Arial</vt:lpstr>
      <vt:lpstr>Calibri</vt:lpstr>
      <vt:lpstr>Palatino Linotype</vt:lpstr>
      <vt:lpstr>Times New Roman</vt:lpstr>
      <vt:lpstr>Tw Cen MT</vt:lpstr>
      <vt:lpstr>Tw Cen MT Condensed</vt:lpstr>
      <vt:lpstr>Verdana</vt:lpstr>
      <vt:lpstr>Wingdings 3</vt:lpstr>
      <vt:lpstr>Оформление по умолчанию</vt:lpstr>
      <vt:lpstr>Интеграл</vt:lpstr>
      <vt:lpstr>Формирование креативной безопасной образовательной среды </vt:lpstr>
      <vt:lpstr>Что это такое?</vt:lpstr>
      <vt:lpstr>Что это такое?</vt:lpstr>
      <vt:lpstr>Что это?</vt:lpstr>
      <vt:lpstr>Мир меняется гораздо быстрее школ, мы обучаем учащихся 21-го века методами века 19-го. </vt:lpstr>
      <vt:lpstr>Для кого мы создаем образовательную среду?</vt:lpstr>
      <vt:lpstr>КАК расставить приоритеты в формировании образовательной среды: Потребности человека по А.Маслоу</vt:lpstr>
      <vt:lpstr>КАК расставить приоритеты в формировании образовательной среды: Потребности человека по А.Маслоу</vt:lpstr>
      <vt:lpstr>Что дает нам ощущение психологической безопасности в школе?</vt:lpstr>
      <vt:lpstr>Среда, которая психологически безопасна и комфортна:</vt:lpstr>
      <vt:lpstr>Предсказуемая среда: стандартные операционные процедуры</vt:lpstr>
      <vt:lpstr>Предсказуемая среда: традиции и ритуалы</vt:lpstr>
      <vt:lpstr>Предсказуемая среда:  делимся с детьми планами</vt:lpstr>
      <vt:lpstr>Предсказуемая среда:  предельная ясность в ожиданиях от учащегося</vt:lpstr>
      <vt:lpstr>Cреда, направляющая энергию в «здоровое» русло</vt:lpstr>
      <vt:lpstr>Cреда, направляющая энергию в «здоровое» русло: сенсорная интеграция </vt:lpstr>
      <vt:lpstr>Cреда, направляющая энергию в «здоровое» русло: сенсорная интеграция </vt:lpstr>
      <vt:lpstr>Как обеспечить ощущение причастности?</vt:lpstr>
      <vt:lpstr>Как обеспечить ощущение причастности: обратная связь от учащихся</vt:lpstr>
      <vt:lpstr>Инструменты обратной связи могут быть простыми и наглядными!</vt:lpstr>
      <vt:lpstr>Заметка на полях: обратная связь также является мощнейшим инструментом повышения успешности обучения</vt:lpstr>
      <vt:lpstr>Как еще можно обеспечить чувство причастности ребенка к школе?</vt:lpstr>
      <vt:lpstr>Креативная среда, которая стимулирует познавательные потребности</vt:lpstr>
      <vt:lpstr>В какой среде нам интересно?</vt:lpstr>
      <vt:lpstr>Школьное здание – тоже учитель</vt:lpstr>
      <vt:lpstr>Дэвид Орр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Насыщенная информационная среда </vt:lpstr>
      <vt:lpstr>Технологии просвещения ВиУР</vt:lpstr>
      <vt:lpstr>Насыщенная информационная среда </vt:lpstr>
      <vt:lpstr>Как мне в этом разобраться, если я – «цифровой иммигрант»</vt:lpstr>
      <vt:lpstr>Инновации в образовательной среде: здание – тоже учитель</vt:lpstr>
      <vt:lpstr>Инновации в образовательной среде: здание – тоже учитель</vt:lpstr>
      <vt:lpstr>Экономика природы – пример в школе</vt:lpstr>
      <vt:lpstr>Отход=ресурс</vt:lpstr>
      <vt:lpstr>Экономика природы – пример в школе</vt:lpstr>
      <vt:lpstr>Общешкольный подход к ОУР</vt:lpstr>
      <vt:lpstr>Литература</vt:lpstr>
      <vt:lpstr>Презентация PowerPoint</vt:lpstr>
      <vt:lpstr>Спасибо за внимание!</vt:lpstr>
      <vt:lpstr>Инновации в системе оценивания и фиксации образовательных результатов</vt:lpstr>
      <vt:lpstr>Инновации в образовательной среде</vt:lpstr>
      <vt:lpstr>Инновации в системе оценивания и фиксации образовательных результатов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Формирование креативной безопасной образовательной среды</dc:title>
  <dc:creator>ACer</dc:creator>
  <cp:lastModifiedBy>Dondukov Maksim</cp:lastModifiedBy>
  <cp:revision>7</cp:revision>
  <dcterms:created xsi:type="dcterms:W3CDTF">2018-10-17T04:18:46Z</dcterms:created>
  <dcterms:modified xsi:type="dcterms:W3CDTF">2019-05-16T20:34:53Z</dcterms:modified>
</cp:coreProperties>
</file>