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56" r:id="rId3"/>
    <p:sldId id="258" r:id="rId4"/>
    <p:sldId id="355" r:id="rId5"/>
    <p:sldId id="358" r:id="rId6"/>
    <p:sldId id="359" r:id="rId7"/>
    <p:sldId id="267" r:id="rId8"/>
    <p:sldId id="360" r:id="rId9"/>
    <p:sldId id="264" r:id="rId10"/>
    <p:sldId id="294" r:id="rId11"/>
    <p:sldId id="295" r:id="rId12"/>
    <p:sldId id="259" r:id="rId13"/>
    <p:sldId id="262" r:id="rId14"/>
    <p:sldId id="268" r:id="rId15"/>
    <p:sldId id="260" r:id="rId16"/>
    <p:sldId id="281" r:id="rId17"/>
    <p:sldId id="271" r:id="rId18"/>
    <p:sldId id="286" r:id="rId19"/>
    <p:sldId id="275" r:id="rId20"/>
    <p:sldId id="287" r:id="rId21"/>
    <p:sldId id="288" r:id="rId22"/>
    <p:sldId id="361" r:id="rId23"/>
    <p:sldId id="293" r:id="rId24"/>
    <p:sldId id="362" r:id="rId25"/>
    <p:sldId id="363" r:id="rId26"/>
    <p:sldId id="364" r:id="rId27"/>
    <p:sldId id="35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9E86E-48C6-4747-B8FA-3B33D83C319A}" v="2" dt="2019-05-16T21:15:09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dukov Maksim" userId="b21c589696090147" providerId="LiveId" clId="{5C79E86E-48C6-4747-B8FA-3B33D83C319A}"/>
    <pc:docChg chg="custSel modSld">
      <pc:chgData name="Dondukov Maksim" userId="b21c589696090147" providerId="LiveId" clId="{5C79E86E-48C6-4747-B8FA-3B33D83C319A}" dt="2019-05-16T21:15:09.123" v="6"/>
      <pc:docMkLst>
        <pc:docMk/>
      </pc:docMkLst>
      <pc:sldChg chg="delSp modSp">
        <pc:chgData name="Dondukov Maksim" userId="b21c589696090147" providerId="LiveId" clId="{5C79E86E-48C6-4747-B8FA-3B33D83C319A}" dt="2019-05-16T21:15:09.123" v="6"/>
        <pc:sldMkLst>
          <pc:docMk/>
          <pc:sldMk cId="0" sldId="256"/>
        </pc:sldMkLst>
        <pc:spChg chg="mod">
          <ac:chgData name="Dondukov Maksim" userId="b21c589696090147" providerId="LiveId" clId="{5C79E86E-48C6-4747-B8FA-3B33D83C319A}" dt="2019-05-16T21:15:09.123" v="6"/>
          <ac:spMkLst>
            <pc:docMk/>
            <pc:sldMk cId="0" sldId="256"/>
            <ac:spMk id="2" creationId="{00000000-0000-0000-0000-000000000000}"/>
          </ac:spMkLst>
        </pc:spChg>
        <pc:spChg chg="del">
          <ac:chgData name="Dondukov Maksim" userId="b21c589696090147" providerId="LiveId" clId="{5C79E86E-48C6-4747-B8FA-3B33D83C319A}" dt="2019-05-16T21:13:43.200" v="2" actId="478"/>
          <ac:spMkLst>
            <pc:docMk/>
            <pc:sldMk cId="0" sldId="256"/>
            <ac:spMk id="9" creationId="{14BDABDC-CA46-4BE5-A4F7-9BE664318732}"/>
          </ac:spMkLst>
        </pc:spChg>
        <pc:spChg chg="del">
          <ac:chgData name="Dondukov Maksim" userId="b21c589696090147" providerId="LiveId" clId="{5C79E86E-48C6-4747-B8FA-3B33D83C319A}" dt="2019-05-16T21:13:41.553" v="1" actId="478"/>
          <ac:spMkLst>
            <pc:docMk/>
            <pc:sldMk cId="0" sldId="256"/>
            <ac:spMk id="10" creationId="{D6A06F0C-93E8-4EE3-9411-7AFE476AD6C0}"/>
          </ac:spMkLst>
        </pc:spChg>
        <pc:picChg chg="mod">
          <ac:chgData name="Dondukov Maksim" userId="b21c589696090147" providerId="LiveId" clId="{5C79E86E-48C6-4747-B8FA-3B33D83C319A}" dt="2019-05-16T21:13:55.762" v="4" actId="14100"/>
          <ac:picMkLst>
            <pc:docMk/>
            <pc:sldMk cId="0" sldId="256"/>
            <ac:picMk id="6" creationId="{E7D80863-CE2F-4186-A41F-F77B46B3DE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A9A1-6234-42B0-9FC3-1D4E91A8A5B2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8504D-BFAF-4292-ACE9-5E64EC238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6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504D-BFAF-4292-ACE9-5E64EC238715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1B3-570E-4A87-B665-31385EE5881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B4DF-9DFC-480D-A700-E1E6E89B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1B3-570E-4A87-B665-31385EE5881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B4DF-9DFC-480D-A700-E1E6E89B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1B3-570E-4A87-B665-31385EE5881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B4DF-9DFC-480D-A700-E1E6E89B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7A34-8D9A-4021-9757-E67BBF9CB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1B3-570E-4A87-B665-31385EE5881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B4DF-9DFC-480D-A700-E1E6E89B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1B3-570E-4A87-B665-31385EE5881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B4DF-9DFC-480D-A700-E1E6E89B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1B3-570E-4A87-B665-31385EE5881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B4DF-9DFC-480D-A700-E1E6E89B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1B3-570E-4A87-B665-31385EE5881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B4DF-9DFC-480D-A700-E1E6E89B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1B3-570E-4A87-B665-31385EE5881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B4DF-9DFC-480D-A700-E1E6E89B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1B3-570E-4A87-B665-31385EE5881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B4DF-9DFC-480D-A700-E1E6E89B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1B3-570E-4A87-B665-31385EE5881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B4DF-9DFC-480D-A700-E1E6E89B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1B3-570E-4A87-B665-31385EE5881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B4DF-9DFC-480D-A700-E1E6E89BE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451B3-570E-4A87-B665-31385EE5881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BB4DF-9DFC-480D-A700-E1E6E89BEC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ropionix.ru/sintez-vitaminov" TargetMode="External"/><Relationship Id="rId2" Type="http://schemas.openxmlformats.org/officeDocument/2006/relationships/hyperlink" Target="http://propionix.ru/analiz-na-disbakterioz#anal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lubodar.info/wp-content/uploads/2015/10/x_52ca165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89156"/>
            <a:ext cx="7772400" cy="112871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Пищевая безопасность  </a:t>
            </a:r>
            <a:br>
              <a:rPr lang="ru-KG" dirty="0"/>
            </a:br>
            <a:r>
              <a:rPr lang="ru-RU" sz="3100" i="1" dirty="0"/>
              <a:t>Руководство для школ</a:t>
            </a:r>
            <a:endParaRPr lang="ru-KG" sz="3100" dirty="0"/>
          </a:p>
        </p:txBody>
      </p:sp>
      <p:pic>
        <p:nvPicPr>
          <p:cNvPr id="6" name="Picture 2" descr="C:\Users\Admin\Pictures\header.png">
            <a:extLst>
              <a:ext uri="{FF2B5EF4-FFF2-40B4-BE49-F238E27FC236}">
                <a16:creationId xmlns:a16="http://schemas.microsoft.com/office/drawing/2014/main" id="{E7D80863-CE2F-4186-A41F-F77B46B3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16" y="70450"/>
            <a:ext cx="9157116" cy="150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ÐÐ°ÑÑÐ¸Ð½ÐºÐ¸ Ð¿Ð¾ Ð·Ð°Ð¿ÑÐ¾ÑÑ Ð·Ð´Ð¾ÑÐ¾Ð²ÑÐµ Ð¿ÑÐ¾Ð´ÑÐºÑÑ">
            <a:extLst>
              <a:ext uri="{FF2B5EF4-FFF2-40B4-BE49-F238E27FC236}">
                <a16:creationId xmlns:a16="http://schemas.microsoft.com/office/drawing/2014/main" id="{DAE23D17-9FE2-4DD5-A81A-6EAA6C1A7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99" y="3579345"/>
            <a:ext cx="4283968" cy="24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Нитраты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537321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Максимально накапливают в себе нитраты следующие овощи: капуста(особенно кочерыжка), свекла, редис, редька, сельдерей, дыня, петрушка и укроп.</a:t>
            </a:r>
          </a:p>
          <a:p>
            <a:r>
              <a:rPr lang="ru-RU" dirty="0"/>
              <a:t>Минимально -баклажаны, томаты и репчатый лук, перья чеснока</a:t>
            </a:r>
          </a:p>
          <a:p>
            <a:r>
              <a:rPr lang="ru-RU" dirty="0"/>
              <a:t>Больше всего нитраты скапливаются у основания плода и в черенках листвы</a:t>
            </a:r>
          </a:p>
          <a:p>
            <a:r>
              <a:rPr lang="ru-RU" dirty="0"/>
              <a:t>У моркови безжалостно обрезайте по 1 см с обеих концов, а если у нее белая толстая сердцевина выбрасывайте, не задумываясь.</a:t>
            </a:r>
          </a:p>
          <a:p>
            <a:r>
              <a:rPr lang="ru-RU" dirty="0"/>
              <a:t>У всех овощей срезайте кожуру и место прикрепления к стеблю. Это самые опасные  части!</a:t>
            </a:r>
          </a:p>
          <a:p>
            <a:r>
              <a:rPr lang="ru-RU" dirty="0"/>
              <a:t>У зелени в пищу используйте только листья, стебли выкидывайте, не задумываясь.</a:t>
            </a:r>
          </a:p>
          <a:p>
            <a:r>
              <a:rPr lang="ru-RU" dirty="0"/>
              <a:t>Запомните, что самые опасные - это весенние овощи, особенно ранний редис.</a:t>
            </a:r>
          </a:p>
          <a:p>
            <a:r>
              <a:rPr lang="ru-RU" dirty="0"/>
              <a:t>При покупке корнеплодов помните, что если среди них встречаются лопнувшие, рассеченные и подпорченные плоды - это самые опасные овощи.</a:t>
            </a:r>
          </a:p>
          <a:p>
            <a:r>
              <a:rPr lang="ru-RU" dirty="0"/>
              <a:t>Не задумываясь, выкидывайте позеленевший картофель</a:t>
            </a:r>
          </a:p>
          <a:p>
            <a:endParaRPr lang="ru-RU" dirty="0"/>
          </a:p>
        </p:txBody>
      </p:sp>
      <p:pic>
        <p:nvPicPr>
          <p:cNvPr id="52226" name="Picture 2" descr="https://encrypted-tbn1.gstatic.com/images?q=tbn:ANd9GcS-7tv-56Bjfg4JC_j3MIywIXDYcoZiZnFtN4xXRBLYYdQk22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6632"/>
            <a:ext cx="3942582" cy="15289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8367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Нитраты        Нитриты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63888" y="105273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8" name="Picture 4" descr="http://uspehvl.ru/catalog/img/metod-kolichestvennogo-opredeleniya-nitrat-ionov-61615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051719" cy="150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43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Способы очищения овощей от нитратов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978896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Обязательно все тщательно очищайте от кожуры  и промывайте. Такие овощи уже теряют десятую часть нитратов.</a:t>
            </a:r>
          </a:p>
          <a:p>
            <a:r>
              <a:rPr lang="ru-RU" dirty="0"/>
              <a:t> Если есть время и желание, замачивайте овощи и фрукты в подсоленную воду на несколько часов.</a:t>
            </a:r>
          </a:p>
          <a:p>
            <a:r>
              <a:rPr lang="ru-RU" dirty="0"/>
              <a:t> При варке овощей, сливайте первый кипяток, поварив их 15 минут и заливайте новой водой</a:t>
            </a:r>
          </a:p>
          <a:p>
            <a:r>
              <a:rPr lang="ru-RU" dirty="0"/>
              <a:t>Заготавливая овощи, квасьте их. В квашеных овощах  все нитраты переходят в рассол.</a:t>
            </a:r>
          </a:p>
          <a:p>
            <a:endParaRPr lang="ru-RU" dirty="0"/>
          </a:p>
        </p:txBody>
      </p:sp>
      <p:pic>
        <p:nvPicPr>
          <p:cNvPr id="56322" name="Picture 2" descr="http://www.odnadama.ru/wp-content/uploads/2015/06/izmerenie_nitra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429000" cy="2447926"/>
          </a:xfrm>
          <a:prstGeom prst="rect">
            <a:avLst/>
          </a:prstGeom>
          <a:noFill/>
        </p:spPr>
      </p:pic>
      <p:pic>
        <p:nvPicPr>
          <p:cNvPr id="56324" name="Picture 4" descr="http://geek-bag.ru/image/data/Products/Anmez/Greentest/Anmez_greentest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781" y="4077072"/>
            <a:ext cx="3696219" cy="2266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82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Оценка рисков и качества: молоко </a:t>
            </a:r>
          </a:p>
        </p:txBody>
      </p:sp>
      <p:pic>
        <p:nvPicPr>
          <p:cNvPr id="51202" name="Picture 2" descr="http://st.depositphotos.com/1034372/2448/i/950/depositphotos_24482095-plastic-blue-bottle-milk-isolated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203459" cy="4032448"/>
          </a:xfrm>
          <a:prstGeom prst="rect">
            <a:avLst/>
          </a:prstGeom>
          <a:noFill/>
        </p:spPr>
      </p:pic>
      <p:pic>
        <p:nvPicPr>
          <p:cNvPr id="51204" name="Picture 4" descr="http://jofo.ru/data/userfiles/335/images/84266-file18820.jpg"/>
          <p:cNvPicPr>
            <a:picLocks noChangeAspect="1" noChangeArrowheads="1"/>
          </p:cNvPicPr>
          <p:nvPr/>
        </p:nvPicPr>
        <p:blipFill>
          <a:blip r:embed="rId3" cstate="print"/>
          <a:srcRect l="59164" t="2298"/>
          <a:stretch>
            <a:fillRect/>
          </a:stretch>
        </p:blipFill>
        <p:spPr bwMode="auto">
          <a:xfrm>
            <a:off x="6156176" y="1484784"/>
            <a:ext cx="2356489" cy="4032448"/>
          </a:xfrm>
          <a:prstGeom prst="rect">
            <a:avLst/>
          </a:prstGeom>
          <a:noFill/>
        </p:spPr>
      </p:pic>
      <p:pic>
        <p:nvPicPr>
          <p:cNvPr id="51206" name="Picture 6" descr="http://www.dmitrogorsky.ru/photos/med/91_a1287moloko2.5.__polietilen_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72816"/>
            <a:ext cx="2894434" cy="3775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67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Пищевые добавки </a:t>
            </a:r>
          </a:p>
        </p:txBody>
      </p:sp>
      <p:graphicFrame>
        <p:nvGraphicFramePr>
          <p:cNvPr id="4" name="Group 41"/>
          <p:cNvGraphicFramePr>
            <a:graphicFrameLocks/>
          </p:cNvGraphicFramePr>
          <p:nvPr/>
        </p:nvGraphicFramePr>
        <p:xfrm>
          <a:off x="467544" y="2060848"/>
          <a:ext cx="2448272" cy="2798635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801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Название пищевой добавки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Е 121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Цитрусовый краситель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Е 123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Амарант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Е 240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Формальдегид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Е 924а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Бромат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калия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Е 924а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Бромат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кальция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340768"/>
            <a:ext cx="30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Пищевые добавки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запрещенные в Кыргызстане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79912" y="1628800"/>
          <a:ext cx="4824536" cy="5044421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84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E121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цитрусовый красный 2 (краситель)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E123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красный амарант (краситель)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E128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красный 2G (краситель)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305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E216[7]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/>
                        <a:t>пара-гидроксибензойной</a:t>
                      </a:r>
                      <a:r>
                        <a:rPr lang="ru-RU" sz="1600" dirty="0"/>
                        <a:t> кислоты </a:t>
                      </a:r>
                      <a:r>
                        <a:rPr lang="ru-RU" sz="1600" dirty="0" err="1"/>
                        <a:t>пропиловый</a:t>
                      </a:r>
                      <a:r>
                        <a:rPr lang="ru-RU" sz="1600" dirty="0"/>
                        <a:t> эфир, группа </a:t>
                      </a:r>
                      <a:r>
                        <a:rPr lang="ru-RU" sz="1600" dirty="0" err="1"/>
                        <a:t>парабенов</a:t>
                      </a:r>
                      <a:r>
                        <a:rPr lang="ru-RU" sz="1600" dirty="0"/>
                        <a:t> (консервант)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2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Е-216*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Пара-гидроксибензойной</a:t>
                      </a:r>
                      <a:r>
                        <a:rPr lang="ru-RU" sz="1600" dirty="0"/>
                        <a:t> кислоты </a:t>
                      </a:r>
                      <a:r>
                        <a:rPr lang="ru-RU" sz="1600" dirty="0" err="1"/>
                        <a:t>пропиловый</a:t>
                      </a:r>
                      <a:r>
                        <a:rPr lang="ru-RU" sz="1600" dirty="0"/>
                        <a:t> эфир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82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Е-217*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Пара-гидроксибензойной</a:t>
                      </a:r>
                      <a:r>
                        <a:rPr lang="ru-RU" sz="1600" dirty="0"/>
                        <a:t> кислоты </a:t>
                      </a:r>
                      <a:r>
                        <a:rPr lang="ru-RU" sz="1600" dirty="0" err="1"/>
                        <a:t>пропилового</a:t>
                      </a:r>
                      <a:r>
                        <a:rPr lang="ru-RU" sz="1600" dirty="0"/>
                        <a:t> эфира натриевая соль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38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Е-240*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Формальдегид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38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Е-621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Глутамат</a:t>
                      </a:r>
                      <a:r>
                        <a:rPr lang="ru-RU" sz="1600" dirty="0"/>
                        <a:t> натрия однозамещённый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38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Е-627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Гуанилат</a:t>
                      </a:r>
                      <a:r>
                        <a:rPr lang="ru-RU" sz="1600" dirty="0"/>
                        <a:t> натрия </a:t>
                      </a:r>
                      <a:r>
                        <a:rPr lang="ru-RU" sz="1600" dirty="0" err="1"/>
                        <a:t>двузамещённый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38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!E-121*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Цитрусовый красный 2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38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Е-123*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Амарант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38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Е-942*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Диазомонооксид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38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Е-943а*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Бутан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38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Е-944*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Пропан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38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Е-945*</a:t>
                      </a:r>
                      <a:endParaRPr lang="ru-RU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Хлопентафторэтан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15" marR="3351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6055" y="836712"/>
            <a:ext cx="245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Пищевые добавки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запрещенные в России</a:t>
            </a:r>
          </a:p>
        </p:txBody>
      </p:sp>
      <p:pic>
        <p:nvPicPr>
          <p:cNvPr id="54274" name="Picture 2" descr="http://www.allergyfree.ru/uploads/information/big/rjatnrb%20yf%20,tkjv.jpg"/>
          <p:cNvPicPr>
            <a:picLocks noChangeAspect="1" noChangeArrowheads="1"/>
          </p:cNvPicPr>
          <p:nvPr/>
        </p:nvPicPr>
        <p:blipFill>
          <a:blip r:embed="rId2" cstate="print"/>
          <a:srcRect l="15057" t="19574" r="18692" b="20198"/>
          <a:stretch>
            <a:fillRect/>
          </a:stretch>
        </p:blipFill>
        <p:spPr bwMode="auto">
          <a:xfrm>
            <a:off x="827584" y="4941168"/>
            <a:ext cx="1872208" cy="1702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81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content-frt3-1.xx.fbcdn.net/hphotos-xlf1/v/t1.0-9/10491153_853953904662597_5008559780946888305_n.jpg?oh=f6359fece4eecf29e18bb77c12eecf5b&amp;oe=57300A5A"/>
          <p:cNvPicPr>
            <a:picLocks noChangeAspect="1" noChangeArrowheads="1"/>
          </p:cNvPicPr>
          <p:nvPr/>
        </p:nvPicPr>
        <p:blipFill>
          <a:blip r:embed="rId2" cstate="print"/>
          <a:srcRect r="24714"/>
          <a:stretch>
            <a:fillRect/>
          </a:stretch>
        </p:blipFill>
        <p:spPr bwMode="auto">
          <a:xfrm>
            <a:off x="107504" y="1340768"/>
            <a:ext cx="6156176" cy="51038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Глутамат</a:t>
            </a:r>
            <a:r>
              <a:rPr lang="ru-RU" b="1" dirty="0"/>
              <a:t> натрия </a:t>
            </a:r>
            <a:r>
              <a:rPr lang="ru-RU" dirty="0"/>
              <a:t>был представлен в начале 50 х. годов, как чудо усилитель вкуса, предназначенный сделать пищу более вкусной и аппетитной.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404664"/>
            <a:ext cx="2843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НО, ОН ВЫЗЫВАЕТ:</a:t>
            </a:r>
          </a:p>
          <a:p>
            <a:r>
              <a:rPr lang="ru-RU" dirty="0"/>
              <a:t>- Повреждение гипоталамуса, вызванное инъекцией </a:t>
            </a:r>
            <a:r>
              <a:rPr lang="ru-RU" dirty="0" err="1"/>
              <a:t>глутамата</a:t>
            </a:r>
            <a:r>
              <a:rPr lang="ru-RU" dirty="0"/>
              <a:t> натрия в грудной период, и дальнейшее развитие ожирения.</a:t>
            </a:r>
            <a:br>
              <a:rPr lang="ru-RU" dirty="0"/>
            </a:br>
            <a:r>
              <a:rPr lang="ru-RU" dirty="0"/>
              <a:t>- Разрушает нервные клетки.</a:t>
            </a:r>
            <a:br>
              <a:rPr lang="ru-RU" dirty="0"/>
            </a:br>
            <a:r>
              <a:rPr lang="ru-RU" dirty="0"/>
              <a:t>- Диабет.</a:t>
            </a:r>
            <a:br>
              <a:rPr lang="ru-RU" dirty="0"/>
            </a:br>
            <a:r>
              <a:rPr lang="ru-RU" dirty="0"/>
              <a:t>- Мигрень.</a:t>
            </a:r>
            <a:br>
              <a:rPr lang="ru-RU" dirty="0"/>
            </a:br>
            <a:r>
              <a:rPr lang="ru-RU" dirty="0"/>
              <a:t>- Аутизм, синдром дефицита внимания и </a:t>
            </a:r>
            <a:r>
              <a:rPr lang="ru-RU" dirty="0" err="1"/>
              <a:t>гиперактивности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- Болезнь Альцгеймера.</a:t>
            </a:r>
            <a:br>
              <a:rPr lang="ru-RU" dirty="0"/>
            </a:br>
            <a:r>
              <a:rPr lang="ru-RU" dirty="0"/>
              <a:t>- Разрушает сетчатку глаза, вызывает глаукому.</a:t>
            </a:r>
            <a:br>
              <a:rPr lang="ru-RU" dirty="0"/>
            </a:br>
            <a:r>
              <a:rPr lang="ru-RU" dirty="0"/>
              <a:t>- Делает человека агрессивным.</a:t>
            </a:r>
            <a:br>
              <a:rPr lang="ru-RU" dirty="0"/>
            </a:br>
            <a:r>
              <a:rPr lang="ru-RU" dirty="0"/>
              <a:t>- Вызывает гастриты, язвы.</a:t>
            </a:r>
          </a:p>
        </p:txBody>
      </p:sp>
    </p:spTree>
    <p:extLst>
      <p:ext uri="{BB962C8B-B14F-4D97-AF65-F5344CB8AC3E}">
        <p14:creationId xmlns:p14="http://schemas.microsoft.com/office/powerpoint/2010/main" val="184262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Оценка рисков: масло</a:t>
            </a:r>
          </a:p>
        </p:txBody>
      </p:sp>
      <p:pic>
        <p:nvPicPr>
          <p:cNvPr id="52226" name="Picture 2" descr="http://a-vokado.ru/published/publicdata/AVOKADO/attachments/SC/products_pictures/444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008673" cy="2160240"/>
          </a:xfrm>
          <a:prstGeom prst="rect">
            <a:avLst/>
          </a:prstGeom>
          <a:noFill/>
        </p:spPr>
      </p:pic>
      <p:pic>
        <p:nvPicPr>
          <p:cNvPr id="52228" name="Picture 4" descr="http://www.ua.all.biz/img/ua/catalog/2227529.jpeg"/>
          <p:cNvPicPr>
            <a:picLocks noChangeAspect="1" noChangeArrowheads="1"/>
          </p:cNvPicPr>
          <p:nvPr/>
        </p:nvPicPr>
        <p:blipFill>
          <a:blip r:embed="rId3" cstate="print"/>
          <a:srcRect t="13889" r="5507" b="13889"/>
          <a:stretch>
            <a:fillRect/>
          </a:stretch>
        </p:blipFill>
        <p:spPr bwMode="auto">
          <a:xfrm>
            <a:off x="3347864" y="1700808"/>
            <a:ext cx="2592288" cy="1872208"/>
          </a:xfrm>
          <a:prstGeom prst="rect">
            <a:avLst/>
          </a:prstGeom>
          <a:noFill/>
        </p:spPr>
      </p:pic>
      <p:pic>
        <p:nvPicPr>
          <p:cNvPr id="52230" name="Picture 6" descr="http://prod-ss.ru/netcat_files/503/723/Maslo_Ekomilk_Krest_yanskoe_slivochnoe_72_5___180g_79rub.jpg"/>
          <p:cNvPicPr>
            <a:picLocks noChangeAspect="1" noChangeArrowheads="1"/>
          </p:cNvPicPr>
          <p:nvPr/>
        </p:nvPicPr>
        <p:blipFill>
          <a:blip r:embed="rId4" cstate="print"/>
          <a:srcRect l="1680" t="17640" b="16001"/>
          <a:stretch>
            <a:fillRect/>
          </a:stretch>
        </p:blipFill>
        <p:spPr bwMode="auto">
          <a:xfrm>
            <a:off x="6300191" y="1844824"/>
            <a:ext cx="2347173" cy="1584176"/>
          </a:xfrm>
          <a:prstGeom prst="rect">
            <a:avLst/>
          </a:prstGeom>
          <a:noFill/>
        </p:spPr>
      </p:pic>
      <p:pic>
        <p:nvPicPr>
          <p:cNvPr id="52232" name="Picture 8" descr="http://mo.milknet.ru/data/tradeboard/12886/tradeboardniD0U5_img.JPG"/>
          <p:cNvPicPr>
            <a:picLocks noChangeAspect="1" noChangeArrowheads="1"/>
          </p:cNvPicPr>
          <p:nvPr/>
        </p:nvPicPr>
        <p:blipFill>
          <a:blip r:embed="rId5" cstate="print"/>
          <a:srcRect l="11549" t="16574" r="23780" b="20210"/>
          <a:stretch>
            <a:fillRect/>
          </a:stretch>
        </p:blipFill>
        <p:spPr bwMode="auto">
          <a:xfrm>
            <a:off x="6444208" y="3789040"/>
            <a:ext cx="2324606" cy="1944216"/>
          </a:xfrm>
          <a:prstGeom prst="rect">
            <a:avLst/>
          </a:prstGeom>
          <a:noFill/>
        </p:spPr>
      </p:pic>
      <p:pic>
        <p:nvPicPr>
          <p:cNvPr id="52234" name="Picture 10" descr="http://slugba4.ru/images/catalog/f7a5bc48785a2bcfe2179c52dbdebd8d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0413" y="3645024"/>
            <a:ext cx="2448271" cy="2448272"/>
          </a:xfrm>
          <a:prstGeom prst="rect">
            <a:avLst/>
          </a:prstGeom>
          <a:noFill/>
        </p:spPr>
      </p:pic>
      <p:pic>
        <p:nvPicPr>
          <p:cNvPr id="52236" name="Picture 12" descr="http://rusagromaslo.com/sliv-2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789040"/>
            <a:ext cx="2767615" cy="1985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70C0"/>
                </a:solidFill>
              </a:rPr>
              <a:t>Жиры, масла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980729"/>
            <a:ext cx="504056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/>
              <a:t>Обозначения на этикетке: если продукт содержит транс-жиры, то на ней будут указаны следующие слова: "</a:t>
            </a:r>
            <a:r>
              <a:rPr lang="ru-RU" sz="1900" b="1" dirty="0"/>
              <a:t>содержит транс-жиры", "частично гидрогенизированные", "гидрогенизированные»</a:t>
            </a:r>
          </a:p>
          <a:p>
            <a:pPr>
              <a:buNone/>
            </a:pPr>
            <a:endParaRPr lang="ru-RU" sz="1900" dirty="0"/>
          </a:p>
          <a:p>
            <a:pPr>
              <a:buNone/>
            </a:pPr>
            <a:r>
              <a:rPr lang="ru-RU" sz="1900" dirty="0"/>
              <a:t>маргарин, мягкие масла, миксы сливочных и растительных масел, рафинированное растительное масло, майонез,  кетчуп,  продукция фаст-фуда — картофель-фри</a:t>
            </a:r>
          </a:p>
          <a:p>
            <a:pPr eaLnBrk="1" hangingPunct="1">
              <a:buFont typeface="Arial" charset="0"/>
              <a:buNone/>
            </a:pPr>
            <a:r>
              <a:rPr lang="ru-RU" sz="1900" dirty="0"/>
              <a:t>кондитерские изделия — торты, пирожные, печенье, крекеры и т.д., для изготовления которых использовался кулинарный жир</a:t>
            </a:r>
          </a:p>
          <a:p>
            <a:pPr eaLnBrk="1" hangingPunct="1">
              <a:buFont typeface="Arial" charset="0"/>
              <a:buNone/>
            </a:pPr>
            <a:r>
              <a:rPr lang="ru-RU" sz="1900" dirty="0"/>
              <a:t>снеки — чипсы, попкорн и т.д.</a:t>
            </a:r>
            <a:br>
              <a:rPr lang="ru-RU" sz="1900" dirty="0"/>
            </a:br>
            <a:r>
              <a:rPr lang="ru-RU" sz="1900" dirty="0"/>
              <a:t>замороженные полуфабрикаты.</a:t>
            </a:r>
            <a:br>
              <a:rPr lang="ru-RU" sz="1900" dirty="0"/>
            </a:br>
            <a:endParaRPr lang="ru-RU" sz="1900" dirty="0"/>
          </a:p>
        </p:txBody>
      </p:sp>
      <p:pic>
        <p:nvPicPr>
          <p:cNvPr id="10246" name="Picture 2" descr="https://encrypted-tbn2.gstatic.com/images?q=tbn:ANd9GcQP4DrWfpH11E-svNtncRyEUfpyO8YMsKt4zKUM3I8rB8IeQw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7734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https://encrypted-tbn2.gstatic.com/images?q=tbn:ANd9GcT5e7XlyIb9ZwxLfDtSJHucs55p2R-CTA2mN2Lvx-eNURnWZT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4575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086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67536" y="5085184"/>
            <a:ext cx="4176464" cy="7920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Пальмовые плантации и риски для экосистем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064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сыре, сливочном масле, твороге, сметане и многих других молочных продуктах часто заменяют молочный жир дешевым растительным. </a:t>
            </a:r>
          </a:p>
          <a:p>
            <a:endParaRPr lang="ru-RU" dirty="0"/>
          </a:p>
        </p:txBody>
      </p:sp>
      <p:pic>
        <p:nvPicPr>
          <p:cNvPr id="28674" name="Picture 2" descr="http://verochka.name/images/krasota/image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1052736"/>
            <a:ext cx="4248472" cy="36415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908720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Пальмовое масло </a:t>
            </a:r>
            <a:r>
              <a:rPr lang="ru-RU" dirty="0"/>
              <a:t>— продукт неоднозначный. В нем даже есть и витамины, но только в нерафинированном виде. По </a:t>
            </a:r>
            <a:r>
              <a:rPr lang="ru-RU" dirty="0" err="1"/>
              <a:t>ГОСТу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/>
              <a:t>в пищевой промышленности должно использоваться рафинированное масло. Такое масло не особенно полезно, но и навредить здоровью не может. Но под воздействием кислорода этот нейтральный для здоровья продукт легко превращается в опасный. Согласно официальным данным, 80% ввозимого в Россию пальмового масла </a:t>
            </a:r>
            <a:r>
              <a:rPr lang="ru-RU" dirty="0" err="1"/>
              <a:t>гидрогенизировано</a:t>
            </a:r>
            <a:r>
              <a:rPr lang="ru-RU" dirty="0"/>
              <a:t>. Окисленное пальмовое масло — носитель так называемых </a:t>
            </a:r>
            <a:r>
              <a:rPr lang="ru-RU" dirty="0" err="1"/>
              <a:t>трансжиров</a:t>
            </a:r>
            <a:r>
              <a:rPr lang="ru-RU" dirty="0"/>
              <a:t>, разрушающих пищеварение и сосуды человека.  Согласно исследованиям, чрезмерное потребление пальмитиновой кислоты (которая составляет 44% пальмового масла) повышает уровень холестерина и может способствовать болезням сердца.</a:t>
            </a:r>
          </a:p>
        </p:txBody>
      </p:sp>
    </p:spTree>
    <p:extLst>
      <p:ext uri="{BB962C8B-B14F-4D97-AF65-F5344CB8AC3E}">
        <p14:creationId xmlns:p14="http://schemas.microsoft.com/office/powerpoint/2010/main" val="381911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Биологические риски молочной продукции: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4546848" cy="544522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Бруцеллез</a:t>
            </a:r>
            <a:r>
              <a:rPr lang="ru-RU" dirty="0"/>
              <a:t>. Бруцеллез возникает при попадании в организм от 10 микробов. </a:t>
            </a:r>
          </a:p>
          <a:p>
            <a:r>
              <a:rPr lang="ru-RU" b="1" dirty="0" err="1"/>
              <a:t>Salmonella</a:t>
            </a:r>
            <a:r>
              <a:rPr lang="ru-RU" dirty="0"/>
              <a:t>. Исследования очагового сальмонеллеза показали, что сальмонеллы попадают на территорию молочного завода с сырым молоком и при нарушениях технологических процессов.</a:t>
            </a:r>
          </a:p>
          <a:p>
            <a:r>
              <a:rPr lang="ru-RU" b="1" dirty="0" err="1"/>
              <a:t>Listeria</a:t>
            </a:r>
            <a:r>
              <a:rPr lang="ru-RU" b="1" dirty="0"/>
              <a:t> </a:t>
            </a:r>
            <a:r>
              <a:rPr lang="ru-RU" b="1" dirty="0" err="1"/>
              <a:t>monocytogenes</a:t>
            </a:r>
            <a:r>
              <a:rPr lang="ru-RU" dirty="0"/>
              <a:t>. Большинство штаммов листерий патогенные. Они вызывают </a:t>
            </a:r>
            <a:r>
              <a:rPr lang="ru-RU" dirty="0" err="1"/>
              <a:t>листериоз</a:t>
            </a:r>
            <a:r>
              <a:rPr lang="ru-RU" dirty="0"/>
              <a:t>, который может стать причиной смерти (смертность достигает 30 %). </a:t>
            </a:r>
            <a:r>
              <a:rPr lang="ru-RU" dirty="0" err="1"/>
              <a:t>Листериозу</a:t>
            </a:r>
            <a:r>
              <a:rPr lang="ru-RU" dirty="0"/>
              <a:t> в основном подвержены беременные женщины, младенцы, люди с ослабленным иммунитетом и трансплантированными органами. </a:t>
            </a:r>
          </a:p>
          <a:p>
            <a:r>
              <a:rPr lang="ru-RU" b="1" dirty="0" err="1"/>
              <a:t>Escherichia</a:t>
            </a:r>
            <a:r>
              <a:rPr lang="ru-RU" b="1" dirty="0"/>
              <a:t> </a:t>
            </a:r>
            <a:r>
              <a:rPr lang="ru-RU" b="1" dirty="0" err="1"/>
              <a:t>coli</a:t>
            </a:r>
            <a:r>
              <a:rPr lang="ru-RU" b="1" dirty="0"/>
              <a:t>. </a:t>
            </a:r>
            <a:r>
              <a:rPr lang="ru-RU" dirty="0"/>
              <a:t>Присутствие кишечной палочки в продукте свидетельствует о низком санитарном уровне производства и неправильном проведении процессов. </a:t>
            </a:r>
          </a:p>
        </p:txBody>
      </p:sp>
      <p:pic>
        <p:nvPicPr>
          <p:cNvPr id="44034" name="Picture 2" descr="http://animals-eair.kz/wp-content/uploads/2015/10/wpid-55ebf14b21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7" y="1484784"/>
            <a:ext cx="3672408" cy="2752687"/>
          </a:xfrm>
          <a:prstGeom prst="rect">
            <a:avLst/>
          </a:prstGeom>
          <a:noFill/>
        </p:spPr>
      </p:pic>
      <p:pic>
        <p:nvPicPr>
          <p:cNvPr id="44036" name="Picture 4" descr="http://www.medweb.ru/upload/articles/photo_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49082"/>
            <a:ext cx="3672408" cy="2449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Колбаса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4784"/>
            <a:ext cx="40386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Испытание на наличие </a:t>
            </a:r>
            <a:r>
              <a:rPr lang="ru-RU" b="1" dirty="0"/>
              <a:t>фуксина</a:t>
            </a:r>
            <a:r>
              <a:rPr lang="ru-RU" dirty="0"/>
              <a:t>. Фуксин добавляют для улучшения цвета колбасы</a:t>
            </a:r>
          </a:p>
          <a:p>
            <a:r>
              <a:rPr lang="ru-RU" dirty="0"/>
              <a:t>Кусочки колбасы помещают в раствор спирта на пол часа. Если спирт окрасится, то фуксин был добавлен </a:t>
            </a:r>
            <a:endParaRPr lang="en-US" dirty="0"/>
          </a:p>
          <a:p>
            <a:r>
              <a:rPr lang="ru-RU" dirty="0"/>
              <a:t>фуксин является противогрибковым веществом, проявляет активность в отношении стафилококков, поэтому входит в состав некоторых антисептиков</a:t>
            </a:r>
            <a:r>
              <a:rPr lang="en-US" dirty="0"/>
              <a:t> E201</a:t>
            </a:r>
            <a:r>
              <a:rPr lang="ru-RU" dirty="0"/>
              <a:t>.</a:t>
            </a:r>
            <a:endParaRPr lang="en-US" dirty="0"/>
          </a:p>
          <a:p>
            <a:endParaRPr lang="ru-RU" dirty="0"/>
          </a:p>
        </p:txBody>
      </p:sp>
      <p:pic>
        <p:nvPicPr>
          <p:cNvPr id="34818" name="Picture 2" descr="https://encrypted-tbn2.gstatic.com/images?q=tbn:ANd9GcSeaNqCvPPk_g8i36xiwf1antbz3qTkSmFgb6yovds04xli9VC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4176464" cy="2779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43AC-D50D-4AC1-BDF9-5FE7BC07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cap="all" dirty="0"/>
              <a:t>Содержание</a:t>
            </a:r>
            <a:endParaRPr lang="ru-KG" cap="all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6F4BC3-39AA-4EA4-893D-27DE79FAA92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51520" y="1145783"/>
            <a:ext cx="410422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lang="ru-RU" altLang="ru-KG" sz="18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ЗДОРОВОЕ И БЕЗОПАСНОЕ ПИТАНИЕ</a:t>
            </a:r>
          </a:p>
          <a:p>
            <a:r>
              <a:rPr lang="ru-RU" altLang="ru-KG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Питательные вещества – нутриенты.  Пирамида здорового питания</a:t>
            </a:r>
          </a:p>
          <a:p>
            <a:r>
              <a:rPr lang="ru-RU" altLang="ru-KG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Правило тарелки</a:t>
            </a:r>
          </a:p>
          <a:p>
            <a:r>
              <a:rPr lang="ru-RU" altLang="ru-KG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Полезные добавки в питании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r>
              <a:rPr lang="ru-RU" altLang="ru-KG" sz="18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ЗАГРЯЗНИТЕЛИ ИЛИ КСЕНОБИОТИКИ В ПИЩЕ</a:t>
            </a:r>
          </a:p>
          <a:p>
            <a:r>
              <a:rPr lang="ru-RU" altLang="ru-KG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Загрязнения токсичными элементами</a:t>
            </a:r>
          </a:p>
          <a:p>
            <a:r>
              <a:rPr lang="ru-RU" altLang="ru-KG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Пестициды и  способы снижения их содержания в пищевых продуктах</a:t>
            </a:r>
          </a:p>
          <a:p>
            <a:r>
              <a:rPr lang="ru-RU" altLang="ru-KG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Нитраты и  способы снижения их содержания в пищевых продуктах</a:t>
            </a:r>
          </a:p>
          <a:p>
            <a:r>
              <a:rPr lang="ru-RU" altLang="ru-KG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Загрязнения веществами и соединениями, применяемые в животноводстве и растениеводстве</a:t>
            </a:r>
          </a:p>
          <a:p>
            <a:r>
              <a:rPr lang="ru-RU" altLang="ru-KG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Природные токсиканты</a:t>
            </a:r>
          </a:p>
          <a:p>
            <a:r>
              <a:rPr lang="ru-RU" altLang="ru-KG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Пищевые добавки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r"/>
              </a:tabLst>
            </a:pPr>
            <a:endParaRPr kumimoji="0" lang="ru-RU" altLang="ru-K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A1C132-84DE-47DE-919B-C393317F4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9624" y="1196752"/>
            <a:ext cx="4549082" cy="5253374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ru-RU" altLang="ru-KG" sz="38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3.ПИТАНИЕ И ЗДОРОВЬЕ</a:t>
            </a:r>
          </a:p>
          <a:p>
            <a:r>
              <a:rPr lang="ru-RU" altLang="ru-KG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Микробная экосистема нашего организма</a:t>
            </a:r>
          </a:p>
          <a:p>
            <a:r>
              <a:rPr lang="ru-RU" altLang="ru-KG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Лекарства и питание или не навреди себе сам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34075" algn="r"/>
              </a:tabLst>
            </a:pPr>
            <a:r>
              <a:rPr lang="ru-RU" altLang="ru-KG" sz="38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4.УПАКОВКА И ПОСУДА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KG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Упаковочные материалы пищевых продуктов: пластикии их кодировки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KG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Посуда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34075" algn="r"/>
              </a:tabLst>
            </a:pPr>
            <a:r>
              <a:rPr lang="ru-RU" altLang="ru-KG" sz="38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5.СОВЕТЫ РОДИТЕЛЯМ И УЧИТЕЛЯМ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KG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Формирование школьных ланчей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KG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Опорные вопросы и задания для поддержания правил и принципов здорового питания в семье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KG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План по снижению потребления добавленных сахаров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</a:pPr>
            <a:r>
              <a:rPr lang="ru-RU" altLang="ru-KG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Тесты на определение недостаточности витаминов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34075" algn="r"/>
              </a:tabLst>
            </a:pPr>
            <a:endParaRPr lang="ru-RU" altLang="ru-KG" sz="3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34075" algn="r"/>
              </a:tabLst>
            </a:pPr>
            <a:r>
              <a:rPr lang="ru-RU" altLang="ru-KG" sz="38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ПРИЛОЖЕНИЯ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34075" algn="r"/>
              </a:tabLst>
            </a:pPr>
            <a:r>
              <a:rPr lang="ru-RU" altLang="ru-KG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Список действующих Технических регламентов Евразийского экономического союза в сфере пищевой безопасности</a:t>
            </a:r>
          </a:p>
          <a:p>
            <a:pPr marL="0" indent="0">
              <a:buNone/>
            </a:pPr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2568479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70C0"/>
                </a:solidFill>
              </a:rPr>
              <a:t>Газированные напитки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25352"/>
            <a:ext cx="4716016" cy="583264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/>
              <a:t>Сладкие газированные напитки. </a:t>
            </a:r>
            <a:r>
              <a:rPr lang="ru-RU" sz="1600" dirty="0"/>
              <a:t>Сладкие газированные напитки — смесь сахара, химии и газов.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err="1"/>
              <a:t>Бензоат</a:t>
            </a:r>
            <a:r>
              <a:rPr lang="ru-RU" sz="1600" b="1" dirty="0"/>
              <a:t> натрия (Е</a:t>
            </a:r>
            <a:r>
              <a:rPr lang="en-US" sz="1600" b="1" dirty="0"/>
              <a:t>21</a:t>
            </a:r>
            <a:r>
              <a:rPr lang="ru-RU" sz="1600" b="1" dirty="0"/>
              <a:t>1</a:t>
            </a:r>
            <a:r>
              <a:rPr lang="ru-RU" sz="1600" dirty="0"/>
              <a:t>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При соединении </a:t>
            </a:r>
            <a:r>
              <a:rPr lang="ru-RU" sz="1600" dirty="0" err="1"/>
              <a:t>бензоата</a:t>
            </a:r>
            <a:r>
              <a:rPr lang="ru-RU" sz="1600" dirty="0"/>
              <a:t> натрия с витамином C в безалкогольных напитках, образуется бензол, канцерогенное вещество. В целом, E211 считается безопасной добавкой.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Многие производители применяют </a:t>
            </a:r>
            <a:r>
              <a:rPr lang="ru-RU" sz="1600" b="1" dirty="0" err="1"/>
              <a:t>аспартам</a:t>
            </a:r>
            <a:r>
              <a:rPr lang="ru-RU" sz="1600" dirty="0"/>
              <a:t> — синтетический заменитель сахара. На сегодняшний день он полностью запрещен для использования в детском питании, так как содержит фенилаланин, который меняет порог вкусовой восприимчивости, может вызвать аллергию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err="1"/>
              <a:t>Сорбитол</a:t>
            </a:r>
            <a:r>
              <a:rPr lang="ru-RU" sz="1600" b="1" dirty="0"/>
              <a:t>, ксилит, </a:t>
            </a:r>
            <a:r>
              <a:rPr lang="ru-RU" sz="1600" b="1" dirty="0" err="1"/>
              <a:t>цикламат</a:t>
            </a:r>
            <a:r>
              <a:rPr lang="ru-RU" sz="1600" b="1" dirty="0"/>
              <a:t> и сахарин </a:t>
            </a:r>
            <a:r>
              <a:rPr lang="ru-RU" sz="1600" dirty="0"/>
              <a:t>– </a:t>
            </a:r>
            <a:r>
              <a:rPr lang="ru-RU" sz="1600" dirty="0" err="1"/>
              <a:t>сахарозаменители</a:t>
            </a:r>
            <a:r>
              <a:rPr lang="ru-RU" sz="1600" dirty="0"/>
              <a:t> провоцируют болезни мочевыводящих путей</a:t>
            </a:r>
          </a:p>
        </p:txBody>
      </p:sp>
      <p:sp>
        <p:nvSpPr>
          <p:cNvPr id="8196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02993"/>
            <a:ext cx="4388296" cy="2232546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ортофосфорная кислота, она ускоряет процесс вымывания кальция из костей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СО</a:t>
            </a:r>
            <a:r>
              <a:rPr lang="en-US" dirty="0"/>
              <a:t>2 </a:t>
            </a:r>
            <a:r>
              <a:rPr lang="ru-RU" dirty="0"/>
              <a:t>его соединение с водой образует угольную кислоту, которая раздражает слизистые оболочки и представляет опасность для людей с заболеваниями ЖКТ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8198" name="AutoShape 2" descr="data:image/jpeg;base64,/9j/4AAQSkZJRgABAQAAAQABAAD/2wCEAAkGBhQSEBQUExQUFRUWFxgYGBgXGBgYFxgcFxgXFxgXGBgYHyYfGholHBcYHy8gIycpLCwsGh8xNTAqNSYrLCkBCQoKDgwOGg8PGiwkHCQsLCkpLywpLCwpLCwsLCwsKSwpLCwpKSksLCwsLCwsLCwpKSwsLCwsLCwsLCwpLCwsKf/AABEIAQcAvwMBIgACEQEDEQH/xAAcAAABBAMBAAAAAAAAAAAAAAAGAAQFBwECAwj/xABLEAACAQIEAwUDCQQGCQMFAAABAhEAAwQSITEFQVEGEyJhcQeBkRQyQlJyobHB8CNi0eFTc4KSsvEIFSQzNUOis9IXJXQ0Y2STwv/EABoBAAIDAQEAAAAAAAAAAAAAAAIDAAEEBQb/xAArEQACAgEEAQMEAgIDAAAAAAAAAQIRAwQSITETM0FRFCIyYQWBI3FSkdH/2gAMAwEAAhEDEQA/ALruXIrT5R5VriTt+ulQHEu2GFsXDbu3QjiJEOdxI2EVy82acZtJj8eNz6VhB8ppfKfKojA8ds3rTXrb5razLQRGUS2hE6CotPaFgSQBfWSY+a/P+zSvPk+Riwt9JhWMT5UvlHlUPxbtBYwoVr7hAxgSCZIExoDUX/6i4H+nH91//Gp58nyRYJSVqLCz5T5UvlNQWC7U4a7auXbdwMlrV2hhlgZuYk6dKYf+omB/px/cuf8AjU8+T5ItPJ8KLCo4msHEeVCv/qLgf6cf3Ln/AI1NNxJBY7/N+zyd5mg/NjNMRO3lQPNk+SSwSj+UaJJMT5Vt3/lQkPaLgf6f/ouf+NE1tpFX58i9wZ4XD8lR37/ypfKPKuVYmp9Rk+QNiOxxHlWj4uOVc2NRnGO0FjDLmv3VTTQbsfRRJNTz5HwmWoIkmxp6VlcVA1ge+qx457bsNaUd0j3WO2uUD7RiQfQH1oXxHt7vsfBhrUebOT+VNjDUPktqC7LyPEfLSkvEPIVSVr29wPFhST1FwAfDKaJ+C+17A3lm5c7huavPlsVBmglHUx5ZdQfRZqY2eVb/ACjyqD4TxO3fVblp1uIdmUyPSeXpUoKBZ8vuynBDjv63ttIprTqxtWjBknOVNgSSRzxY2qjPaaf/AHK59m3/AIRV6Yrl+ulUZ7Th/wC5XPsp/hoM3qM638R6v9f+BL2ExKjhN4FlBm9oSAdUHKqzwbeNPtL+Iqb4R2JvYnDvfRrYRc05i0+ASYAU/jULgvnp9pfxFLOzixwi8jjK/n9Fle2AfsbH9Y3+Gg3sh2cTGXXR7ndBVzAwDJmI1Io09sI/Y2P6xv8ABQL2b7MXMbcZLZRSq5jnkCJjkDrVLoRpZVpG7r9lp8C7FpZwuIsLezi8CC0L4ZXLsDr1qu+2vZAYE2gLjXO8DHVQIy5R1P1qsjsF2UuYK3dW4UOdgwyExoI1kChr2zfOw3pc/wD4oU+THpM0vqtqlaff7B3sV2NGPN0G41vu8uwBnNm6kfVq4LHCQuGXDzmAtd2TtIC5ZoD9jY1xPpb/ABuVZpFDJiv5HLJ53Fvhdf8AR544Xw7Ni7VkjU3VQ/3wp/OvQ6iq0wHZW6vHDcNp+5Fx7gePB4lLAA7fOaPdVm1cmD/IZllca+DBrTPW5FQ3azjy4PCveYZiICr9ZmMKCeQ5k9AaFJt0jnEd207c2sAgnxXWEqm2moLMeS/eY9aoji3GruMunM58R8RYbz1A+iNNOQrpjMRexuIZ7zgZj4nZgo0+igJHKABrGlK1YyXMluLqkFSDlJE80YAHTRumnvHTxYo41+y+ekRdrgbM5GgdDBUmQY2jyO3TameKtwScpynY7aijDD8EvyCbZJjKW20DIwP/AE/fWL3CcQMy91Ky5EkRLtOnoJ+NNWVWH9O2ugFWyTGkzER1MxSu2CrFSIYHUc/T15UU2eE4kZQbeiEGAJ15beX4moXFYZ7bN3iwxJO3MzJ9xNNjNMzyxSj2h92Y7V3+H3c9l45Ohko/kw2nzGo671fXYHt3/rBDnVbd1dcqkkMu2YFhyOhHLTrXnLF4fIAqwSBrAB6SSenIek0XeyHjy4fiC96+W26sknQBnywT5SqifQ0nPiU437lRlTpno6ac4famop3h9qxaX1Ap9GmJ5frpVN+0PgeIu493t2LrqVSGVGYfN5ECKuXEcq5RQ53WRmjSaiWnluigE7D8NuW+GXkdHRybsKykMZQAaETqarjDdlsXnX/Zr+4/5bdR5V6Cy1mKRuNMNfOEptL8gB9qnCrt6zYFq29wh2JCKWI8MawKBOF8M4jh2LWbWIRiIJFttRvGoq+orEValRMWuljx+PamgQ9nt/Fvbu/LO9zBxl7xcpjLrGgkTUR7V+E3r7YfubVy5lFzNkUtE5ImPf8ACrHpRVXzYiGocMvliv69iufZPwm9ZbEd7ae3mFuM6lZgvMTvv99WIwraKUVTYGfM803N9spTANxD/WSz33e94M05suXMM37vd5fdERV0xWYpGo3YebP5a4SpVwag0B+2VwOHrIEm8kTyhXM/l76PAarj2z2bhs2HWciO2Y8gWWBI69POetFg/NGcrXgvCFdPGS0nxLBEHQgs86nos6bxzJ3wfhdu2oyKFEb8/edzQz2etM4tKLbC2HYknYmNdebbAx79dAd4ax0gAVrzzfSN+niqsl+H8CRgC361rfF8DtzoOdOeDuD4W35EbfdWMXdKOQduRkUlVQzfPfVkRi+EWxoFoe4zwZHEMqsPMA/jRTjL461C45ywbL00NBbvg09x+4qnj3BktGFVQG6k+E667xB86HEBRoI/h8RRn2jWbnooPPTXehC4s3YXmRA8zsPyrq4m3Hk4moilPg9UdmuMri8LavoCodZg7gglWHnBBE896nbG1DnY/gRweDt2GYMy5ixG0sxYgeQJj3UR2Nqx4K8roXLoV/l+ulcq63+VcopOo9Rkj0KKzSNICkBCpUqzUIYilNKlUII0qUVkVCGBWIrMUoqiGoFD3bzDC7gL9uQXyF0Ewxa34xl1mdKImNV5xjEq1/Es9xvBKFYVkgZQoa2wh5k8wehGpo8a5GQi5Pgg+x9icPmJnKqhRsFmTHv/AFvUhjcI9zTve7SdcsS3r0FNuAXbRzZQUB3TUQQNYnWDII02NE9jhVq7OYZh56/AVolL7jeo1EEbfFmwb/s8VavL/R3GVHB0+YxOWdNjlHlU0/bO1eRb7IyrbDZwwG42EiQeR0P4124z2dwtm2RkCgjWABzBjTfUA+oFDPHMF/sTIq+GZGozGDPuP3VG4vguGOTW5HU9pMTiPFYwoVT81r1xRvz7sGaFON/K80tiGDTPgBCemn8Kzg+F2cYCE8F4KAZEEhRllRO+mvnMzTvDdlblvQ3CwPJpEa+v8qclCDF7ZzQNXsQ90ftB44Kk9eStp6/dT/2Y9mflvEAHBKWYuueXhYZVP2m5dJrTtFhu6Mgx4TpPPr8Yp32A7dNw8qmS2yXbim6YOcgwuj5gBlEkCDuZ3p1twe0yZoVKmeiRTmwdKainGHGlYtLxkEz6NsRyrlXW9yrnQ6j1GVHoxWZrArJpAQjSBpUqhDNKlSioQxWaVKoQxWawayKhDUiqy7XYJrWIxLKjP3jWLkKCSwUFTlEakHWrONRHHsCzBblsS6HYQCQRyLQJBgiT1HOii6Y3FPbKyqcBxYvirgNt7bB2kOCrRlQKCIkGANNaKsBi2BHT9fr86i+JKxxcslxGFsA5xBMlgD5jz8q3WZ00gzPT+dFN3yjs4Y7o8nPtV2iRXJuEBEgDzY/w1+FD/Gu0tsW5UhtPIb8vfpUtjOCYe+6m4hfJ9YkLzMlZ1Op186geJ9jsO5bIGtgHwQ3hPM5QwMegNNgoOm7Ll5UtsaoH+z+OZby3TADORIO2YxlIB6lTr0qxcZis42ANAeC7HeLKLrLqGy5dDlOh+dqdemk0a93oZ/PejzuLaoDTRnGL3IAO2GKzXWXkMo/M1ns9wcXr+CtxPeXYIH1AwzGf73wphxC0WxGUySXOg35AetXB7JeyQUNi3HiJNuyDrktgQxH7xaQT5Hqa0SkoYzl5XcmyyUFO7A0puq04s7Vl0vqGWfQr3KuddL1c6HU+oyR6MUqVZrOEYpTSmlVEFWa1FImoQ2pCtZpVZDM1mtZpTUIZNYmlSJqEAjthYjFq317YH9xjP+NahbeY23AEsCTG3mKIu3+CZ0stbjOrsQCYBldVPrA+AoNwnGFZypDJdXRgRBH3wfdTEuDraXJWOmNcZwS6+ty8sfUtgqOviLBix03MDyFQvEOB24Md4THNkEb/AFT5DccqP8Nw22/icjMeZ/COdQ3HuxlliWUgkzqVE+hMTHlNOjk55HN+y5ILsjg7rK2e8rKkgbs6HlDDwxG491dP9f5QwMErppvPL7vzpi+JOFtXZiSIjQQRppFDdrFSGZzAaNBuYnwgHlrqacob3bMs8+xbSyPZb2UsYvv72Isrdh1CFpiYLMdDB3Teat21ZCgKoCqBAAAAAGgAHIAVC9h+GCxgMOgEE21dvNnUMxPvMegFT9Y8sm5fo57duzAFOLO1cIrtZ2p2k/MXLoV6udb3uVczQ6n1GSPRmsUjWKzhGaxSrBNUQzNYLUIdq+36Yctas5XvDQzOS39qN2/dBHmRzrri3bPHXlYDFOoH1FW2NeRKgNHv+MVqx6ac+QHNIvItGu1cTjrf9InpmX+NecLeMNwlbpLuN8zM3vBM8p3rYYFfF4V06ha0LQr/AJA+X9HpJHDCRBHUa/fWxevM9kqpBGn2dPvHwqQXj2Jtf7vE4hdNIuuR5eFiRy5iqehrplrJ+j0PmrS5fABJIAAkkmAANyTyFeebHtJ4izG3cxLgDmBbU+uZUB++oV+1GIxDXFfE3mtzJRrjsrQZEgmD1oY6KV8svyB9a7VPi8ffxAk2LTLaRROltwxz5R9JiquecLl6VLcX4IMSBctkLdA8LbhhuAY3X+NAnYTH5MayHxJft+JRuSni8P74Ekc9NDJqwPkbWSzWyGTVsvhhxuWt7ZW6oQBrIyzFMz4Kpw9jVpsyS2z6Bq121aw/d4q0ysu/Q9DruD15134h7SbLJ4bT6bGN/eKleJYaxjLcMNRs300O8EbjrlPWq8492fewfEoK/WGx/hScbhLiSpmyccsVcXaIvinEHxNwkAqCdp/hTjD4ZEQzJMHXyAO1ZsBVEmBG52/H8/vrT5SHMkQgMxrL9J55fx+NbUr4XRgkq5b5PSPZvi1rE4W1dsmbbKInQrl8JVhyIIII8qlCap72F9ph+2wbGPEbtodeVxR1iFaPtdKt+a5ebHsm0LTs3rvZ2ptNOLG1M0vqFT6FiGiuQNdb/KuRNVqfUZUehTWKwWrXNWYI2mg/2j9sfkWHAQxdu5gh+qFjO/qJAHmZ5VI8a7aYTDKxuXreYAkW1ZWuMRyCjmdtapHtn2gucQcXLqFFUEIqEaAmTJYS503j0ArXp8Dk7fQMpV0N7uPUJLNuZkyZJ5nmTXH/AF4hIgCCSZ1J5AVHYewkjLduJ9tZHXUrrHurXGuVABRD0dOfr/OusuOhLHnEfouvLpzGkx+NSPDOJB8xJmQfjGg+6KgbF2QDm309OVcMJiDaYjWP199WykSYuMWE8j0ra9iyVmDI/h+O1O+BcFv4xos22K7NcaVtr1zNGp8hJ8qMsD7PMPhZuYq730fQAy2/frmf4geRpOTNCHb5H48MpvhFaYXht7EXCli291o1gaL6nQD3xS4VwDEDENYFpzdI+aB5/OJ2y+ZMedWFxbtMWTu7Ki0h0VLYAJ5aKI+741G8Nxr2LjXc6oxTJJg5RMxPNp1MDpHUpWeT9jb9EkuXyMMR2OxWDa1dlC63EYKjnMDmAiSI1mN+fMVYacXYXhbdDmcknKyTmEw65SclyJkSVbUaEwQ5i9187ZsszDAhnIM5iD81B8dBMRXHh+OPetiCve27ZGdyxXMxkBbJG5US07SBtoTSySfYx4McVwGWLwqXBIbLcPzXXSYJkAH5rbzZbwzMQZIG8R2jy5rd02SVbKSLqBTt4mRj3i+a5SdDvUjx7ji2cO95DmOgUkaOx+aLq8nEqc0CQvoKqnFjwkkyTuTuSdZPrM0yWOMqtAYp5EpbXwizMP2Vw5JuXEDEQSpBFu0DsXUHxOfo29ep0IAHe2WEw1gRaBW7AkBiQo5hyxM3NtBGXapXhHFwcJacsQqprlmQ2qtlkeK+7KxB+ipnnLCvFg9zELnEFtco2VVJAVfQg68zO5mnpUYpyvkjLF25hntujFLiQ6MNwQZ9/SD8Ks7s57eGELjLIbkblnQ+ptsYPuYelBGIXMGBEgbfft+ND97DENGwPP4fkaGeKORfchO5ro9UcC7V4bGAHD3kuGNVmHHqh8Q+FT1g6V5CGCKkEMQRsdQR795r0L7GMZducOJu3HulbzqGcsxChbZAk6xJPxrPDTLHLcmE52HGIO1QvH+0dnB2TdvuEUaDmzGCQqj6Taf5VKcSxS20LuwVVBZmJgAASSTyFea/aL2wPEcWWSfk9rw2gZE/WuRyLED0AUUp4fJld9F3SJrtN7WcXfdhaY4W19EJBukdXuHY+SR6mh272vxF1GtvisY6sPEveMwI6GeX6NQeXN5+s/lTqyOUgDoPCPfGproRxxSpIU5M421uBpQwOWYKfXl513u4y/BBVD6qJ+MU8tkA6Ae6DXYXh9UT6EeulM2lWQhxOnjVlMaMJH3RWBjZEGJ69fdyqXxHEUICqgZ9jA0mdJnT0EVL9n/Z/dxF8DEWjZRYLD5rHosctNzGnvpc5RgrbGQhKbpIgezPZrE4u5GHtkiYLnS2n2mO3oNfI1aPCfZhhcOs3oxF2NSwhB5KnP1aT6UTqiYa0LdlVVVGiiAOU+/150GdoO1ejW8pBOmoj+ZrmzzzyOo8I6OLTwh90iU4r2ts2FNq1lBUAAeFUUHYjkRBBEabUG/KnxBIQjLOt1iTPXII8XqYHrTG7ZN4AKuYQAGaBGu4J1/W1TT9kbr2h3bpbMAeO4FXaPpc/SrjhrlLkf5UlXsR5xItnubKF2bpGdo3Lsdh9w28qzg8GFZrt8pnUSA2qoAdSojxGefwqSwfZ57KHIbZJ0ZlfMWI3h9NNRt1ppd4UHjv2kj5ttdEH2j9I/AeW9G4uPZI5FJ0uxs6vijnIZMPGw0e/GgLDp08q3wzWr1+3YJyqZCoNJyie7kwFdoI9eYMGuPF+0R1tW/nDQsNlHRf3o08qHcXbKorgkFHBmdRMGR011puPE3y+jPm1Kj9seX7sIvaPjge7tgyQc7MdGInIqXByZT3nw6zIdj7qldCDHp+FSPGMa2JxBdiCTkLZVyiQgEASdh95NROJAJb3CffTHW7/RIbo4W/kMOxFxWwrZiSLbtp9UPlML++5BUHl4j6x7443bt2+cupyoFEKETQBRyWBAqH4fxB7dtltkAsCh/eDxB8iIYg8pPWpJ1yIqdBT6Oc37G9l9CNPeKZ8RtZlOmo1Hu/lXUGNNdNPyrBGh3/AF+FRAnCxdzKD+pq+vYl/wANb+vuf4LVefcHchyvI9Np9a9B+xT/AIc39e/+C1VS6IuyK/0gOIOmFw9pDCXbjZ/3ggUqp/dkz7h0qlUcZY25TVv/AOkSYtYL+su/4UqnAZ9/6iriiM7K0Hz613DncCfX9Cm66c/jW9xYEmR6HQ0wE6K4nYz+vKnIsvcuLYtkZ7nMn5o1Mk8hGtMsMQvibYa+vl75j3/CU4Qn7HFXngubRiVnW6ypIM+EhWP4UMnRaVhN2Gwdss2Iyzbs+GwrawYzG4YAlzofKRyVYN+GXiozHUsJPqdaEuwV1TauWpB5xpqDofwFT743ulyvpHMbEddK5Ga5NnYwUonPtDxkW0nwx1LHc+QGtV9i8c10kvB6aeew8vKnvHcaLrQsnXQZY+J39010PYy8uFe/c8MZcqnc5mC6/GaKKUFyFzPIl7DHh3F71rRGA6AqDz261MYfiOKuGRbskxEnMh2IjRweZ+NQeDxiI6qVlSQGIMMZMfOOwn86mMb2ot2LndpYjLqWFwsDMRoygjQ7670cZZKuzrZYaOE445R5fRGY+5dtMJtWEIggqmcjp4mLGabNxa64bM+p5gCfOOh86XFOP96ZyR75/Ko3vidRv5UKyTb5HZNFplFqK5OgnlbfrIVufPasM2a245FZ+Gx/GirimHt5cw3gfyoVxNxBc8PTxdJ/n/CtmPLv4o8nnwLG+GRmEuQpjcyP4cq1xQy2wOZ3/H+H3UrdvxsI51rxAajp/lVbfuNPk/wX/R14NZlyT9Hz0k6CpFWlyeXpTbDIUtDqdT/nStExWg5gsViGOwE+Ypvct3X0IYjoCIHuGlOLygDXT8/1+vLkpEab++qIK1hiv/LOnmKvz2GuTw65pEYi5/gtVQTrH63q+PYI88Nuf/Juf9uzVSLQ49s3Z44zBoiR3iMz2+UkLBWeUgn3gV53w5IJVgRBjYyOUEb16p7Wj/derfgKo72pcBFq8uJtiFu6XOmcDQn7Q381PWkRy1PYxrhcNwFXSQNPEPLWs2rqtABKmSY1ImfCq89uZP4a6JcU7iPMV3VVVgT4ujDl6jnWkSa31m4qDYanc/rai3g+Fa7hsYiBizLbygAalXD5fuUaRvQW10d6WAkctxUtwzFXVgosQSQMyjeAfCxk6RtVS5LRJcG4n3dwOpyn4EH3+8QaNH7UYW5ay3riofQkeo3I9PvoDx+Ot3WLXrLW7pmTYYAMTzuI8wfMQTz61w/1haRGFq2czR+1ukOy9cgAAX1139IzyxKTsfHM0qLH4TcwxbNauW7hHQyw9F3Hwrr2m4sWwl1fIbHTRl5TVbcH7IYrEQ1izcYTGfRV9zMQPhRFi+x3ErNktdcG2AMyd4GMSANx1I2NZMmON/kbtPmluVoHL1k7xoZH+fuptxjjq3DaIU5lQIxMQxXQRz+PnUtiA6sVRmYZTJjSAcrb/RlR+G8io2/w+6ba5u7TNmC5iJYsA4UKskMQywD9aTpqNGJdo2fyWTdtkn10aYawbolRoNydFX7THQe+n3yBbaGWRp0UocwnmJ8gQf5kVvi0Kv8AJ7anIjLZVtArPH7VmPXM2+sAJtApymGCWN9hc10E5iVAG+pyx76vxqLKWreWN+5HXFLEEux9/pppFclww5Cs4e/GlO7EGa1xSXRwJNt8kLjFyupjfT9fdTeA9zrzNP8Ai1o5T5Gfjp/CtOG4chC556flVNc2Te9u06uZboK6I0a6/n1rAQnT8tprqyxVsE4sCaVhNZO3686eJwm4yyqHKfpfNXrGdoExrE7V0vcDufNBtyNILjfocs86Gy6ZB4y5mbKs679QKvv2E2svDXH/AOQ//btVTPDuzlzNp3dxpOiXEd/OLYOYmegq7/Yt/wAPuaR/tFwR6Jaqm7LSoI+0+1v1b8BQpxTB2r9trV0BkYQw9OYI2IO0GibthcyrbP7x/Che3drn5V/ks1439lFYcd9lly2xbCsLq75WKrcHvMK33Hy50NXOzeLTfDX9Jn9m5HroCKvC8PL4TTjCgbQacs7S5FvGmUBhnmBEOsgAxrJ+brzH65U6XGMwyjnpkSdfUcv7IFXhxPsthcVretIzfWjK/wDfUhvjpUdhvZ7hEJIS406EPdcj3wRI9ZGtF9REHwsq3gPAzicQlo6SfFGoQD5xbqR06wJq5OG9g8FZylbKswjxXPHqOcHwj3CmnA8Ksq4VVBkW1RQgW0W8Og5nRidzNGFtNIFYNTnlJ1Ho14sSirZA8R48bDQ4ygnKoIgeTKwkMvVR4hOxob4r2tF5CvhUFrXmfnqSPiKNcfwa5cR0zWyjggrcUtHQggiCN/XaKBb3srt2vFdxFxxp81ACvvLNp6CaXjcO5djd7TpAxYttfJsWlZ3y2Qcoy5cuUXFZzGUSPncz1iiLE9i9UN5xme67Du4C22YKYDsCWP7NFWAuw11gktvC2rNiLHhB8ReZdjOrljOZtOe+21Q/Fe0SLYupfILRoAdQwmGWTIUgqwkkiSJ0p/nnN/b0FKMfcFu1XAhgu6vrca8mZlZbhUH9oGYlWUA6mSdCQQOug0LzMsCSBmIHITvA5Date2Pap8TlUvmC6mBlBPJo+P36Dmzw9xmt5VmTA8vImtjjKlZNJPGnP/XAiPdXWxiSDNM7T5q7KhHPf9e+taOO+xxxPGApsZrreIVFQch9/wCpqIyy4HTWR15U6uXCXzGoUSlhABGn3enupXTrygffz/Kmdq+Rr5+lOTeB32G4+/8AXpVtlBzwJbL4Ww98uGti6FdLbOUGcwPA6sBLHk30oy1I3b1rKF+VltdQVxRHnzJJ06/ygez3GlThxum2WC4h7T5TDZHtKQoPLMS2vUDoKe8Le3YslWMo4Js3G2ZWC5WPiAUeAAyRldSJgFhjldmmNG2Cs4drqgPmyePMbTsFhhBzYi9cyy8aqkjUyDrRv7HGJwd8kklsZfYk66kW+Z1PrQl2ZwIstdHiR7ah7yOBm/aKRbBO0BAW0PiZ8uyGCn2I3M3DnP8A99/vS2dfOmRAZPdtT4Lf2j+FC9gUTduF/Z2/tH8KGbKaTWbL+Q/H+JsE8Xvpzbkch8P5VqTOn4V3VSCSf4fnSbDOiHy/XpFM+L4ki3APic5Aembc+oXMfdWLvE7aAsXQBd/ECeo0EnpTHDq2JfvDK21kJOjMTGZo5CBAnz60L45CXLoe8HwZkECANAJJAA2HSimyABUbgMJlA9Nv8qkkrG+WPn8HK/cPLlUP2k4otvDuWE+E7kAenWae8b4otm3MSekqPxM/AGqx7SdoLpRm711BGULm0YkxGgEiOR/OjhicpIDclGyL4l2vule6UqoE8tNTOv1m/WlCuPus4MmTr+EDTb/OnFq/kMXUDhuhKtr57H0IPlFb3cLhDu2ITy8J/KussLXQePUYFDnlkBnhUk5iJ8OukaDkBseU7a1J4K6TJ+ahnwjYnXry10rsLOEU+Fb9w/vFFH4GuN3EFm+aEA+iCT8STqfP7qftlIywyY8dy7+ERtw5H/W1O2xAAnf9foUsfhpGameGtsxjkNfhTDCd8OsKeZOprpr+NPLOH0gjl+v1/Gm4UgmoUIR8ab4rEEDID+vzrpiL2UeZ26HzrhhcOT4omoQMfZ7iFyX7DKrlgl1EYFgzWzDDKJzEIxeCCD3ex2og4phLtu8Eto123efNZMhSD87vLZYGGCwDmAByiQIRgCYFnR0uW8yshDKRoQRBB/XvqyLfaf5daSMOve25DKPFLEDMUXuXKhgeZPPSJNIyKnY6HPBD28Q+DweMOIzZlmxZBCsFZyQ2R8xb5udsq+EQebanfsJuTw65/wDIf/t2qC+J9lMXxBrffZcPbtLlt2ge9ddszNEAu0AliRsABAqy/Zl2ft4TDXLdt3cG6WJeAQTbtgjTSNKGOSLe1PkKWOSVtD7tkkpb+0fwoau37dtQXKqDIliBPv5nyp17XOPHDWLJWMzuyjSTOWdBtPmdujbVUGPx1yc1+64ne2kd5ryuXTqvoZj6oEUvJC5WFCVIP+Jds7Fgc2bkIKz7j4veFI86E+L9oMRf1uf7PaMQGEu32bW5+00xp4hQ6eJFB+xUW/3l+fMazciR/Zyjyp2uBN1e8PgXQm7c0B9IksfJZPlU2KJN1m5e3mlbWZjvcunO5Mbx80ehzHzqf7M9sL1o93dBu2pyhmnMnRc/Q8s3PTSh/wCWWkgIpuMI8Vzwrtytry+0x9KWJ4g11CGcmNgAAq9MqgZV16VUo2qZFKnZdmC4zadAQ4mNVOjD3GobjXarQrbMEHcTPkOhoO4biO8tqx0MQfXmI/W/SnkoFzFgvKTyPQcumgrEoVKjZJqrG2N4yPnuRrsOZ56UOY3Em4cziBrlGsj15SRFd8Swa6SoIA0BO5/ePry6RXLFL4eX3fjXTw4VHl9nPyZHLj2Iy+JgAajXz9K4XlPOZ8yPz/lTnJqTXO8musafrWtdCRpbEHUVkprvW9x60TErqI15dZqrRZyxWI0gH9fnvWeH29PM6mu/+qr10jJZvMBrpbcj4gVI4fs9igNMNe11/wB0+nxAoHJEpjRthFMcRdA118v10qXucBxgGmGv/wD6n/hUe/AMQDL2b48zauAfhVbl8kpjaxhs8s3up6LIUSPhWEswNfDy18PTrXdE05eoNXaJRNdk+B28W7i7d7tUUMVBAZt9MzbARJiTry3o0w3aC1hLb20KqoPgGgkESDEAn4Sd+dV7wnDl7qgXO63JeSIABY7akwNvSifhfZdcUGJWAogtLgsZJL3WaTc+bAQNBk6gbY88U3y+DZgdLhcmmN7W33fKveZmMBVtnNO+gaDz6VZHspsXUwt0XlKub7GCwYgd3aAmNBttUCuBs4NDAGcjxHQ3H1nVo68hAH3kq9n2NF2zdOml4iB9HwWzHrrNBga3fag8yajbYKe3zGvaw2Fa2cp75hmgSPAdjuPdVN2c1xDBgL4nY7AciY9YA5nrVx+39gMLhSy5h37aSQP92d4/lVN3MU5skeBVBkKoAEwYLc2OuhJP31qMhvZ4paQ/s0k/WugN7xb+Yv8Aaz+tb3uMXWaXYu3IuZgbQOQHl5VAImmv+fp1qTs8SypCKqmNX+c56wx+Z/ZAPnV7SrHlpUDDvbgUD6ozOZkwo0A9WI9+1OrPaBbbfsbSrB+fci448wCAi+5Z8+o/h7ZZwBJJ6SSfdT29gshOdoP1Rq3vjRfeZ8qFxXuSwl7M3jfvXe8ukKBndiZdhsYYzB0Gvup1grakg6T5nUeQ6R6Vy9lfHbdjiVsvC23R7ZJljqAyzAM6oBAA3q8H7U4YDwpdb7Nlx97gCoqi+inbXZSmOtCCRuefQifOoV7/AF61fN/tzbG1h5/eNtfwJIple7dtMJZtAnlmLHboqg0zeDRSdl5YKqs7EwoVSSSeQA50U8I9luIv+K63dgbokMw+0xORT6Zz5URcS7R46/cK2zaU7ZdAVG2udjGo1keXICn1rspxS6IuYzuVjRbbkR7rSoOnxoJZH7BJDTC+zbCWAC9vN+9cJYdZ8UJ/01PcO4dYAm0ttQNZX5sdfB4Y06UGdoOzFjCr3mJvXsS87E5VkQTqWLmOgYTsOZG+B7VpkW0xtWxstk97hwnOA7ErmgzrEyazZG0r7HY47nXQcXr9hACSp5TAj0LHQehIptc43hlJDtbSBrnyKYOxgnbz/QrHj/ae7bvXLYtlCuXu7iuq3FBAJk2pS4D+HxobvX2znM7NlzkCYhidfC3hEncLA08hQRhJ8sdJxXCLzw/GcJdHgey32e7b8GMnSund2WjKoP2V/MCqKClkYsiKFgkgIW1Ow8jrttW1qyM0agmRykkEfS0j6Womi8aFnojAcEsnxPqT9EsRHuneljOw2EufOs2yepRGPxKz99V72F7cqtp7N+6Q9kSjFiXuJr4dfnONI6ggRoaLeHe0LBXQAuICsY0Ktbaemq5ZnTnVrjsGmNuIezVLYZ8KqJcOxOdgOsAl8pM7qDEbVAvjXwduWYMXDOzEQRsIIB5AoARyG2mtmYfiGqhjmDaBgOcEwwHodRppGnOPxfY3DPeF17ZdhsGdyi6kyqE5QZM/zqTSmgsc9nZWeB4b8ou3DeeYUr3Kls65ho111ICndgiljtMTVg+zayq4ZwiJbUXDCoAAPAnvJ8zJNCPa1rmEN+6il7YKqSDqhIyKDrMaKARMGdpFF3s21wuaZzlX8vHbRoXyExrUxXvv2DyVs75Bj2+WwcLhZYKBebUyf+WdAADJqlsZira2yEUuT9Jzt9lFO/mSfSrj/wBIUxhcL/XN/wBtqozFowADCOYnf4fnWpIy2cA0nzNP0w4UTcaD9RdX9/0V9N/KmK3Y+bp58/Ty91OsPhhlLMQBGg3LdIHSeZ900TKQkaXhARJ0A1Jk/efKnt/BldHIU/VkFh6gaDloYPlTDDXWDeAlT1B1giDqNdp2rubQUanXoNfv2+E0JCa7FWg+Pw65hbGck3GGaMqkzGnSPzq9bXC8MR48Xcf7IVfwQsP71VN7L8A3eviMi5QpRc6hhJIzEA7kDTaBJ51Z1u0T4jE+5fuEAUuUqIh98kwFvaybp6vmfrv3hj7q0ucadRFpLdkdEAn4wBSJ8O2n6864PbHQfd/H3e+g3l0RWIxUGXXvUZixGmdWIhmts2gJA1VvC2h0MmneAxYeFw14EjUWmOW4PS3cMn1RiK2xGFU6ZWB8o158qH8fwsMxBXzg6+m9XxLkltGnbDAYm44YlggVw9seG42bUxbeC4JAkAnnHShAY4iACQwWDbQ3CWYoyloYQpUFQR0ESJozsJj7ak27mICfVcC/ajl4bgJA9CPKo7E8bfNN/h2DvkGc1tWw93fcFSZOmwplFWCmJ4YufQG0AbdvTDsqkBMzsVGpb3id+c1HPhHHjLW/m5yWDLqIKoCRDOVYNoTzM86Nr3aTht15v4TGWn/dxJJGkbXXXl5Vstrg7rC3MdbGUr/urFwkMfrBGJIjQzIFCEAFoXnWbdliATqiMw3A3GkbazvGtZe1iNJtEaxmyQrf2/m8utHS4DhUsTisWxJkl8KS4MRmFxVDDbaSDzFYOH4edPluMMbN8mhh6PGYfGPKpaJyBdrhmJzW3e24AJiYDHlopMt7ga0xuJYM6BGDF51BDaxp11P5RRzh8NwxnRO+x7liEgLZsq2YgAvoJ15mTRO3Z9cM+XBYO27LEXL2IKtLBgFVXVWklToIB+MX2Em0E3AGPd2mvfs4RTlbRi5XxSnKCTpuSeUaueP9q7OGSbt0WpGkiXP2LY8TH10HOq/CcWvkqtyzhwVJAtlUzwLZCq4zM0i6kGQNd5qMw3YDENcBIDklA1xmM+MIdc/i0NxQdNwaFQIxdo+0VzHsoVe6wyNKoSCzn+kuEbtroBoPwPvZDhsmEujWO+MayB+zTboPKgSzwK+957CKGdBJAdAI01BmCPENBO50qxexPCr2Gsut0ZSbhOhmRlVZMbbH3UxUuEVtYL/6QmIZMJhSpIJvNqP6s1QDXCSSTv11pUqJAGUuxy/XpXYscsmfFz3Jj/KlSqyG1ozoOcD3nb8aL+A9imfK11oG+UHxHbSRouk7SfSlSoWUWjwrBraQKqhQoAyqTA58/Opm2NJ0+Hn+v1uqVZZvkYkauT+vw3pAfrnSpUJY7wvDXucx7z/DepHCdlrQbO47xvP5o9F299KlRQKZMgaUzxfB7N0RctI3qon470qVM9ygfx3s1wzzla7bnkHzD4ODUFiPYzbOovSf37an/CRSpVbbIkMW9jbgaXLJ9UYffrWp9kd3X/6cnlqx/FaVKgcmXQ6sezbE2yptmwpUgjU7jYxlj3bVOWuCY0Zs+ItgsVJISSAARlUQAu5MiDOvWs0qqUnQUVybYrsnnYEXmRVQWlVQTCCD85jJMqNfIdKkF4aNQ9x7kkMcwXUgLqCFkEZF2PKlSpLlL5G0hyLSAkhVBO5CgExsDA2pxbuTOvP+FKlTMLblyR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9" name="AutoShape 4" descr="data:image/jpeg;base64,/9j/4AAQSkZJRgABAQAAAQABAAD/2wCEAAkGBhQSEBQUExQUFRUWFxgYGBgXGBgYFxgcFxgXFxgXGBgYHyYfGholHBcYHy8gIycpLCwsGh8xNTAqNSYrLCkBCQoKDgwOGg8PGiwkHCQsLCkpLywpLCwpLCwsLCwsKSwpLCwpKSksLCwsLCwsLCwpKSwsLCwsLCwsLCwpLCwsKf/AABEIAQcAvwMBIgACEQEDEQH/xAAcAAABBAMBAAAAAAAAAAAAAAAGAAQFBwECAwj/xABLEAACAQIEAwUDCQQGCQMFAAABAhEAAwQSITEFQVEGEyJhcQeBkRQyQlJyobHB8CNi0eFTc4KSsvEIFSQzNUOis9IXJXQ0Y2STwv/EABoBAAIDAQEAAAAAAAAAAAAAAAIDAAEEBQb/xAArEQACAgEEAQMEAgIDAAAAAAAAAQIRAwQSITETM0FRFCIyYQWBI3FSkdH/2gAMAwEAAhEDEQA/ALruXIrT5R5VriTt+ulQHEu2GFsXDbu3QjiJEOdxI2EVy82acZtJj8eNz6VhB8ppfKfKojA8ds3rTXrb5razLQRGUS2hE6CotPaFgSQBfWSY+a/P+zSvPk+Riwt9JhWMT5UvlHlUPxbtBYwoVr7hAxgSCZIExoDUX/6i4H+nH91//Gp58nyRYJSVqLCz5T5UvlNQWC7U4a7auXbdwMlrV2hhlgZuYk6dKYf+omB/px/cuf8AjU8+T5ItPJ8KLCo4msHEeVCv/qLgf6cf3Ln/AI1NNxJBY7/N+zyd5mg/NjNMRO3lQPNk+SSwSj+UaJJMT5Vt3/lQkPaLgf6f/ouf+NE1tpFX58i9wZ4XD8lR37/ypfKPKuVYmp9Rk+QNiOxxHlWj4uOVc2NRnGO0FjDLmv3VTTQbsfRRJNTz5HwmWoIkmxp6VlcVA1ge+qx457bsNaUd0j3WO2uUD7RiQfQH1oXxHt7vsfBhrUebOT+VNjDUPktqC7LyPEfLSkvEPIVSVr29wPFhST1FwAfDKaJ+C+17A3lm5c7huavPlsVBmglHUx5ZdQfRZqY2eVb/ACjyqD4TxO3fVblp1uIdmUyPSeXpUoKBZ8vuynBDjv63ttIprTqxtWjBknOVNgSSRzxY2qjPaaf/AHK59m3/AIRV6Yrl+ulUZ7Th/wC5XPsp/hoM3qM638R6v9f+BL2ExKjhN4FlBm9oSAdUHKqzwbeNPtL+Iqb4R2JvYnDvfRrYRc05i0+ASYAU/jULgvnp9pfxFLOzixwi8jjK/n9Fle2AfsbH9Y3+Gg3sh2cTGXXR7ndBVzAwDJmI1Io09sI/Y2P6xv8ABQL2b7MXMbcZLZRSq5jnkCJjkDrVLoRpZVpG7r9lp8C7FpZwuIsLezi8CC0L4ZXLsDr1qu+2vZAYE2gLjXO8DHVQIy5R1P1qsjsF2UuYK3dW4UOdgwyExoI1kChr2zfOw3pc/wD4oU+THpM0vqtqlaff7B3sV2NGPN0G41vu8uwBnNm6kfVq4LHCQuGXDzmAtd2TtIC5ZoD9jY1xPpb/ABuVZpFDJiv5HLJ53Fvhdf8AR544Xw7Ni7VkjU3VQ/3wp/OvQ6iq0wHZW6vHDcNp+5Fx7gePB4lLAA7fOaPdVm1cmD/IZllca+DBrTPW5FQ3azjy4PCveYZiICr9ZmMKCeQ5k9AaFJt0jnEd207c2sAgnxXWEqm2moLMeS/eY9aoji3GruMunM58R8RYbz1A+iNNOQrpjMRexuIZ7zgZj4nZgo0+igJHKABrGlK1YyXMluLqkFSDlJE80YAHTRumnvHTxYo41+y+ekRdrgbM5GgdDBUmQY2jyO3TameKtwScpynY7aijDD8EvyCbZJjKW20DIwP/AE/fWL3CcQMy91Ky5EkRLtOnoJ+NNWVWH9O2ugFWyTGkzER1MxSu2CrFSIYHUc/T15UU2eE4kZQbeiEGAJ15beX4moXFYZ7bN3iwxJO3MzJ9xNNjNMzyxSj2h92Y7V3+H3c9l45Ohko/kw2nzGo671fXYHt3/rBDnVbd1dcqkkMu2YFhyOhHLTrXnLF4fIAqwSBrAB6SSenIek0XeyHjy4fiC96+W26sknQBnywT5SqifQ0nPiU437lRlTpno6ac4famop3h9qxaX1Ap9GmJ5frpVN+0PgeIu493t2LrqVSGVGYfN5ECKuXEcq5RQ53WRmjSaiWnluigE7D8NuW+GXkdHRybsKykMZQAaETqarjDdlsXnX/Zr+4/5bdR5V6Cy1mKRuNMNfOEptL8gB9qnCrt6zYFq29wh2JCKWI8MawKBOF8M4jh2LWbWIRiIJFttRvGoq+orEValRMWuljx+PamgQ9nt/Fvbu/LO9zBxl7xcpjLrGgkTUR7V+E3r7YfubVy5lFzNkUtE5ImPf8ACrHpRVXzYiGocMvliv69iufZPwm9ZbEd7ae3mFuM6lZgvMTvv99WIwraKUVTYGfM803N9spTANxD/WSz33e94M05suXMM37vd5fdERV0xWYpGo3YebP5a4SpVwag0B+2VwOHrIEm8kTyhXM/l76PAarj2z2bhs2HWciO2Y8gWWBI69POetFg/NGcrXgvCFdPGS0nxLBEHQgs86nos6bxzJ3wfhdu2oyKFEb8/edzQz2etM4tKLbC2HYknYmNdebbAx79dAd4ax0gAVrzzfSN+niqsl+H8CRgC361rfF8DtzoOdOeDuD4W35EbfdWMXdKOQduRkUlVQzfPfVkRi+EWxoFoe4zwZHEMqsPMA/jRTjL461C45ywbL00NBbvg09x+4qnj3BktGFVQG6k+E667xB86HEBRoI/h8RRn2jWbnooPPTXehC4s3YXmRA8zsPyrq4m3Hk4moilPg9UdmuMri8LavoCodZg7gglWHnBBE896nbG1DnY/gRweDt2GYMy5ixG0sxYgeQJj3UR2Nqx4K8roXLoV/l+ulcq63+VcopOo9Rkj0KKzSNICkBCpUqzUIYilNKlUII0qUVkVCGBWIrMUoqiGoFD3bzDC7gL9uQXyF0Ewxa34xl1mdKImNV5xjEq1/Es9xvBKFYVkgZQoa2wh5k8wehGpo8a5GQi5Pgg+x9icPmJnKqhRsFmTHv/AFvUhjcI9zTve7SdcsS3r0FNuAXbRzZQUB3TUQQNYnWDII02NE9jhVq7OYZh56/AVolL7jeo1EEbfFmwb/s8VavL/R3GVHB0+YxOWdNjlHlU0/bO1eRb7IyrbDZwwG42EiQeR0P4124z2dwtm2RkCgjWABzBjTfUA+oFDPHMF/sTIq+GZGozGDPuP3VG4vguGOTW5HU9pMTiPFYwoVT81r1xRvz7sGaFON/K80tiGDTPgBCemn8Kzg+F2cYCE8F4KAZEEhRllRO+mvnMzTvDdlblvQ3CwPJpEa+v8qclCDF7ZzQNXsQ90ftB44Kk9eStp6/dT/2Y9mflvEAHBKWYuueXhYZVP2m5dJrTtFhu6Mgx4TpPPr8Yp32A7dNw8qmS2yXbim6YOcgwuj5gBlEkCDuZ3p1twe0yZoVKmeiRTmwdKainGHGlYtLxkEz6NsRyrlXW9yrnQ6j1GVHoxWZrArJpAQjSBpUqhDNKlSioQxWaVKoQxWawayKhDUiqy7XYJrWIxLKjP3jWLkKCSwUFTlEakHWrONRHHsCzBblsS6HYQCQRyLQJBgiT1HOii6Y3FPbKyqcBxYvirgNt7bB2kOCrRlQKCIkGANNaKsBi2BHT9fr86i+JKxxcslxGFsA5xBMlgD5jz8q3WZ00gzPT+dFN3yjs4Y7o8nPtV2iRXJuEBEgDzY/w1+FD/Gu0tsW5UhtPIb8vfpUtjOCYe+6m4hfJ9YkLzMlZ1Op186geJ9jsO5bIGtgHwQ3hPM5QwMegNNgoOm7Ll5UtsaoH+z+OZby3TADORIO2YxlIB6lTr0qxcZis42ANAeC7HeLKLrLqGy5dDlOh+dqdemk0a93oZ/PejzuLaoDTRnGL3IAO2GKzXWXkMo/M1ns9wcXr+CtxPeXYIH1AwzGf73wphxC0WxGUySXOg35AetXB7JeyQUNi3HiJNuyDrktgQxH7xaQT5Hqa0SkoYzl5XcmyyUFO7A0puq04s7Vl0vqGWfQr3KuddL1c6HU+oyR6MUqVZrOEYpTSmlVEFWa1FImoQ2pCtZpVZDM1mtZpTUIZNYmlSJqEAjthYjFq317YH9xjP+NahbeY23AEsCTG3mKIu3+CZ0stbjOrsQCYBldVPrA+AoNwnGFZypDJdXRgRBH3wfdTEuDraXJWOmNcZwS6+ty8sfUtgqOviLBix03MDyFQvEOB24Md4THNkEb/AFT5DccqP8Nw22/icjMeZ/COdQ3HuxlliWUgkzqVE+hMTHlNOjk55HN+y5ILsjg7rK2e8rKkgbs6HlDDwxG491dP9f5QwMErppvPL7vzpi+JOFtXZiSIjQQRppFDdrFSGZzAaNBuYnwgHlrqacob3bMs8+xbSyPZb2UsYvv72Isrdh1CFpiYLMdDB3Teat21ZCgKoCqBAAAAAGgAHIAVC9h+GCxgMOgEE21dvNnUMxPvMegFT9Y8sm5fo57duzAFOLO1cIrtZ2p2k/MXLoV6udb3uVczQ6n1GSPRmsUjWKzhGaxSrBNUQzNYLUIdq+36Yctas5XvDQzOS39qN2/dBHmRzrri3bPHXlYDFOoH1FW2NeRKgNHv+MVqx6ac+QHNIvItGu1cTjrf9InpmX+NecLeMNwlbpLuN8zM3vBM8p3rYYFfF4V06ha0LQr/AJA+X9HpJHDCRBHUa/fWxevM9kqpBGn2dPvHwqQXj2Jtf7vE4hdNIuuR5eFiRy5iqehrplrJ+j0PmrS5fABJIAAkkmAANyTyFeebHtJ4izG3cxLgDmBbU+uZUB++oV+1GIxDXFfE3mtzJRrjsrQZEgmD1oY6KV8svyB9a7VPi8ffxAk2LTLaRROltwxz5R9JiquecLl6VLcX4IMSBctkLdA8LbhhuAY3X+NAnYTH5MayHxJft+JRuSni8P74Ekc9NDJqwPkbWSzWyGTVsvhhxuWt7ZW6oQBrIyzFMz4Kpw9jVpsyS2z6Bq121aw/d4q0ysu/Q9DruD15134h7SbLJ4bT6bGN/eKleJYaxjLcMNRs300O8EbjrlPWq8492fewfEoK/WGx/hScbhLiSpmyccsVcXaIvinEHxNwkAqCdp/hTjD4ZEQzJMHXyAO1ZsBVEmBG52/H8/vrT5SHMkQgMxrL9J55fx+NbUr4XRgkq5b5PSPZvi1rE4W1dsmbbKInQrl8JVhyIIII8qlCap72F9ph+2wbGPEbtodeVxR1iFaPtdKt+a5ebHsm0LTs3rvZ2ptNOLG1M0vqFT6FiGiuQNdb/KuRNVqfUZUehTWKwWrXNWYI2mg/2j9sfkWHAQxdu5gh+qFjO/qJAHmZ5VI8a7aYTDKxuXreYAkW1ZWuMRyCjmdtapHtn2gucQcXLqFFUEIqEaAmTJYS503j0ArXp8Dk7fQMpV0N7uPUJLNuZkyZJ5nmTXH/AF4hIgCCSZ1J5AVHYewkjLduJ9tZHXUrrHurXGuVABRD0dOfr/OusuOhLHnEfouvLpzGkx+NSPDOJB8xJmQfjGg+6KgbF2QDm309OVcMJiDaYjWP199WykSYuMWE8j0ra9iyVmDI/h+O1O+BcFv4xos22K7NcaVtr1zNGp8hJ8qMsD7PMPhZuYq730fQAy2/frmf4geRpOTNCHb5H48MpvhFaYXht7EXCli291o1gaL6nQD3xS4VwDEDENYFpzdI+aB5/OJ2y+ZMedWFxbtMWTu7Ki0h0VLYAJ5aKI+741G8Nxr2LjXc6oxTJJg5RMxPNp1MDpHUpWeT9jb9EkuXyMMR2OxWDa1dlC63EYKjnMDmAiSI1mN+fMVYacXYXhbdDmcknKyTmEw65SclyJkSVbUaEwQ5i9187ZsszDAhnIM5iD81B8dBMRXHh+OPetiCve27ZGdyxXMxkBbJG5US07SBtoTSySfYx4McVwGWLwqXBIbLcPzXXSYJkAH5rbzZbwzMQZIG8R2jy5rd02SVbKSLqBTt4mRj3i+a5SdDvUjx7ji2cO95DmOgUkaOx+aLq8nEqc0CQvoKqnFjwkkyTuTuSdZPrM0yWOMqtAYp5EpbXwizMP2Vw5JuXEDEQSpBFu0DsXUHxOfo29ep0IAHe2WEw1gRaBW7AkBiQo5hyxM3NtBGXapXhHFwcJacsQqprlmQ2qtlkeK+7KxB+ipnnLCvFg9zELnEFtco2VVJAVfQg68zO5mnpUYpyvkjLF25hntujFLiQ6MNwQZ9/SD8Ks7s57eGELjLIbkblnQ+ptsYPuYelBGIXMGBEgbfft+ND97DENGwPP4fkaGeKORfchO5ro9UcC7V4bGAHD3kuGNVmHHqh8Q+FT1g6V5CGCKkEMQRsdQR795r0L7GMZducOJu3HulbzqGcsxChbZAk6xJPxrPDTLHLcmE52HGIO1QvH+0dnB2TdvuEUaDmzGCQqj6Taf5VKcSxS20LuwVVBZmJgAASSTyFea/aL2wPEcWWSfk9rw2gZE/WuRyLED0AUUp4fJld9F3SJrtN7WcXfdhaY4W19EJBukdXuHY+SR6mh272vxF1GtvisY6sPEveMwI6GeX6NQeXN5+s/lTqyOUgDoPCPfGproRxxSpIU5M421uBpQwOWYKfXl513u4y/BBVD6qJ+MU8tkA6Ae6DXYXh9UT6EeulM2lWQhxOnjVlMaMJH3RWBjZEGJ69fdyqXxHEUICqgZ9jA0mdJnT0EVL9n/Z/dxF8DEWjZRYLD5rHosctNzGnvpc5RgrbGQhKbpIgezPZrE4u5GHtkiYLnS2n2mO3oNfI1aPCfZhhcOs3oxF2NSwhB5KnP1aT6UTqiYa0LdlVVVGiiAOU+/150GdoO1ejW8pBOmoj+ZrmzzzyOo8I6OLTwh90iU4r2ts2FNq1lBUAAeFUUHYjkRBBEabUG/KnxBIQjLOt1iTPXII8XqYHrTG7ZN4AKuYQAGaBGu4J1/W1TT9kbr2h3bpbMAeO4FXaPpc/SrjhrlLkf5UlXsR5xItnubKF2bpGdo3Lsdh9w28qzg8GFZrt8pnUSA2qoAdSojxGefwqSwfZ57KHIbZJ0ZlfMWI3h9NNRt1ppd4UHjv2kj5ttdEH2j9I/AeW9G4uPZI5FJ0uxs6vijnIZMPGw0e/GgLDp08q3wzWr1+3YJyqZCoNJyie7kwFdoI9eYMGuPF+0R1tW/nDQsNlHRf3o08qHcXbKorgkFHBmdRMGR011puPE3y+jPm1Kj9seX7sIvaPjge7tgyQc7MdGInIqXByZT3nw6zIdj7qldCDHp+FSPGMa2JxBdiCTkLZVyiQgEASdh95NROJAJb3CffTHW7/RIbo4W/kMOxFxWwrZiSLbtp9UPlML++5BUHl4j6x7443bt2+cupyoFEKETQBRyWBAqH4fxB7dtltkAsCh/eDxB8iIYg8pPWpJ1yIqdBT6Oc37G9l9CNPeKZ8RtZlOmo1Hu/lXUGNNdNPyrBGh3/AF+FRAnCxdzKD+pq+vYl/wANb+vuf4LVefcHchyvI9Np9a9B+xT/AIc39e/+C1VS6IuyK/0gOIOmFw9pDCXbjZ/3ggUqp/dkz7h0qlUcZY25TVv/AOkSYtYL+su/4UqnAZ9/6iriiM7K0Hz613DncCfX9Cm66c/jW9xYEmR6HQ0wE6K4nYz+vKnIsvcuLYtkZ7nMn5o1Mk8hGtMsMQvibYa+vl75j3/CU4Qn7HFXngubRiVnW6ypIM+EhWP4UMnRaVhN2Gwdss2Iyzbs+GwrawYzG4YAlzofKRyVYN+GXiozHUsJPqdaEuwV1TauWpB5xpqDofwFT743ulyvpHMbEddK5Ga5NnYwUonPtDxkW0nwx1LHc+QGtV9i8c10kvB6aeew8vKnvHcaLrQsnXQZY+J39010PYy8uFe/c8MZcqnc5mC6/GaKKUFyFzPIl7DHh3F71rRGA6AqDz261MYfiOKuGRbskxEnMh2IjRweZ+NQeDxiI6qVlSQGIMMZMfOOwn86mMb2ot2LndpYjLqWFwsDMRoygjQ7670cZZKuzrZYaOE445R5fRGY+5dtMJtWEIggqmcjp4mLGabNxa64bM+p5gCfOOh86XFOP96ZyR75/Ko3vidRv5UKyTb5HZNFplFqK5OgnlbfrIVufPasM2a245FZ+Gx/GirimHt5cw3gfyoVxNxBc8PTxdJ/n/CtmPLv4o8nnwLG+GRmEuQpjcyP4cq1xQy2wOZ3/H+H3UrdvxsI51rxAajp/lVbfuNPk/wX/R14NZlyT9Hz0k6CpFWlyeXpTbDIUtDqdT/nStExWg5gsViGOwE+Ypvct3X0IYjoCIHuGlOLygDXT8/1+vLkpEab++qIK1hiv/LOnmKvz2GuTw65pEYi5/gtVQTrH63q+PYI88Nuf/Juf9uzVSLQ49s3Z44zBoiR3iMz2+UkLBWeUgn3gV53w5IJVgRBjYyOUEb16p7Wj/derfgKo72pcBFq8uJtiFu6XOmcDQn7Q381PWkRy1PYxrhcNwFXSQNPEPLWs2rqtABKmSY1ImfCq89uZP4a6JcU7iPMV3VVVgT4ujDl6jnWkSa31m4qDYanc/rai3g+Fa7hsYiBizLbygAalXD5fuUaRvQW10d6WAkctxUtwzFXVgosQSQMyjeAfCxk6RtVS5LRJcG4n3dwOpyn4EH3+8QaNH7UYW5ay3riofQkeo3I9PvoDx+Ot3WLXrLW7pmTYYAMTzuI8wfMQTz61w/1haRGFq2czR+1ukOy9cgAAX1139IzyxKTsfHM0qLH4TcwxbNauW7hHQyw9F3Hwrr2m4sWwl1fIbHTRl5TVbcH7IYrEQ1izcYTGfRV9zMQPhRFi+x3ErNktdcG2AMyd4GMSANx1I2NZMmON/kbtPmluVoHL1k7xoZH+fuptxjjq3DaIU5lQIxMQxXQRz+PnUtiA6sVRmYZTJjSAcrb/RlR+G8io2/w+6ba5u7TNmC5iJYsA4UKskMQywD9aTpqNGJdo2fyWTdtkn10aYawbolRoNydFX7THQe+n3yBbaGWRp0UocwnmJ8gQf5kVvi0Kv8AJ7anIjLZVtArPH7VmPXM2+sAJtApymGCWN9hc10E5iVAG+pyx76vxqLKWreWN+5HXFLEEux9/pppFclww5Cs4e/GlO7EGa1xSXRwJNt8kLjFyupjfT9fdTeA9zrzNP8Ai1o5T5Gfjp/CtOG4chC556flVNc2Te9u06uZboK6I0a6/n1rAQnT8tprqyxVsE4sCaVhNZO3686eJwm4yyqHKfpfNXrGdoExrE7V0vcDufNBtyNILjfocs86Gy6ZB4y5mbKs679QKvv2E2svDXH/AOQ//btVTPDuzlzNp3dxpOiXEd/OLYOYmegq7/Yt/wAPuaR/tFwR6Jaqm7LSoI+0+1v1b8BQpxTB2r9trV0BkYQw9OYI2IO0GibthcyrbP7x/Che3drn5V/ks1439lFYcd9lly2xbCsLq75WKrcHvMK33Hy50NXOzeLTfDX9Jn9m5HroCKvC8PL4TTjCgbQacs7S5FvGmUBhnmBEOsgAxrJ+brzH65U6XGMwyjnpkSdfUcv7IFXhxPsthcVretIzfWjK/wDfUhvjpUdhvZ7hEJIS406EPdcj3wRI9ZGtF9REHwsq3gPAzicQlo6SfFGoQD5xbqR06wJq5OG9g8FZylbKswjxXPHqOcHwj3CmnA8Ksq4VVBkW1RQgW0W8Og5nRidzNGFtNIFYNTnlJ1Ho14sSirZA8R48bDQ4ygnKoIgeTKwkMvVR4hOxob4r2tF5CvhUFrXmfnqSPiKNcfwa5cR0zWyjggrcUtHQggiCN/XaKBb3srt2vFdxFxxp81ACvvLNp6CaXjcO5djd7TpAxYttfJsWlZ3y2Qcoy5cuUXFZzGUSPncz1iiLE9i9UN5xme67Du4C22YKYDsCWP7NFWAuw11gktvC2rNiLHhB8ReZdjOrljOZtOe+21Q/Fe0SLYupfILRoAdQwmGWTIUgqwkkiSJ0p/nnN/b0FKMfcFu1XAhgu6vrca8mZlZbhUH9oGYlWUA6mSdCQQOug0LzMsCSBmIHITvA5Date2Pap8TlUvmC6mBlBPJo+P36Dmzw9xmt5VmTA8vImtjjKlZNJPGnP/XAiPdXWxiSDNM7T5q7KhHPf9e+taOO+xxxPGApsZrreIVFQch9/wCpqIyy4HTWR15U6uXCXzGoUSlhABGn3enupXTrygffz/Kmdq+Rr5+lOTeB32G4+/8AXpVtlBzwJbL4Ww98uGti6FdLbOUGcwPA6sBLHk30oy1I3b1rKF+VltdQVxRHnzJJ06/ygez3GlThxum2WC4h7T5TDZHtKQoPLMS2vUDoKe8Le3YslWMo4Js3G2ZWC5WPiAUeAAyRldSJgFhjldmmNG2Cs4drqgPmyePMbTsFhhBzYi9cyy8aqkjUyDrRv7HGJwd8kklsZfYk66kW+Z1PrQl2ZwIstdHiR7ah7yOBm/aKRbBO0BAW0PiZ8uyGCn2I3M3DnP8A99/vS2dfOmRAZPdtT4Lf2j+FC9gUTduF/Z2/tH8KGbKaTWbL+Q/H+JsE8Xvpzbkch8P5VqTOn4V3VSCSf4fnSbDOiHy/XpFM+L4ki3APic5Aembc+oXMfdWLvE7aAsXQBd/ECeo0EnpTHDq2JfvDK21kJOjMTGZo5CBAnz60L45CXLoe8HwZkECANAJJAA2HSimyABUbgMJlA9Nv8qkkrG+WPn8HK/cPLlUP2k4otvDuWE+E7kAenWae8b4otm3MSekqPxM/AGqx7SdoLpRm711BGULm0YkxGgEiOR/OjhicpIDclGyL4l2vule6UqoE8tNTOv1m/WlCuPus4MmTr+EDTb/OnFq/kMXUDhuhKtr57H0IPlFb3cLhDu2ITy8J/KussLXQePUYFDnlkBnhUk5iJ8OukaDkBseU7a1J4K6TJ+ahnwjYnXry10rsLOEU+Fb9w/vFFH4GuN3EFm+aEA+iCT8STqfP7qftlIywyY8dy7+ERtw5H/W1O2xAAnf9foUsfhpGameGtsxjkNfhTDCd8OsKeZOprpr+NPLOH0gjl+v1/Gm4UgmoUIR8ab4rEEDID+vzrpiL2UeZ26HzrhhcOT4omoQMfZ7iFyX7DKrlgl1EYFgzWzDDKJzEIxeCCD3ex2og4phLtu8Eto123efNZMhSD87vLZYGGCwDmAByiQIRgCYFnR0uW8yshDKRoQRBB/XvqyLfaf5daSMOve25DKPFLEDMUXuXKhgeZPPSJNIyKnY6HPBD28Q+DweMOIzZlmxZBCsFZyQ2R8xb5udsq+EQebanfsJuTw65/wDIf/t2qC+J9lMXxBrffZcPbtLlt2ge9ddszNEAu0AliRsABAqy/Zl2ft4TDXLdt3cG6WJeAQTbtgjTSNKGOSLe1PkKWOSVtD7tkkpb+0fwoau37dtQXKqDIliBPv5nyp17XOPHDWLJWMzuyjSTOWdBtPmdujbVUGPx1yc1+64ne2kd5ryuXTqvoZj6oEUvJC5WFCVIP+Jds7Fgc2bkIKz7j4veFI86E+L9oMRf1uf7PaMQGEu32bW5+00xp4hQ6eJFB+xUW/3l+fMazciR/Zyjyp2uBN1e8PgXQm7c0B9IksfJZPlU2KJN1m5e3mlbWZjvcunO5Mbx80ehzHzqf7M9sL1o93dBu2pyhmnMnRc/Q8s3PTSh/wCWWkgIpuMI8Vzwrtytry+0x9KWJ4g11CGcmNgAAq9MqgZV16VUo2qZFKnZdmC4zadAQ4mNVOjD3GobjXarQrbMEHcTPkOhoO4biO8tqx0MQfXmI/W/SnkoFzFgvKTyPQcumgrEoVKjZJqrG2N4yPnuRrsOZ56UOY3Em4cziBrlGsj15SRFd8Swa6SoIA0BO5/ePry6RXLFL4eX3fjXTw4VHl9nPyZHLj2Iy+JgAajXz9K4XlPOZ8yPz/lTnJqTXO8musafrWtdCRpbEHUVkprvW9x60TErqI15dZqrRZyxWI0gH9fnvWeH29PM6mu/+qr10jJZvMBrpbcj4gVI4fs9igNMNe11/wB0+nxAoHJEpjRthFMcRdA118v10qXucBxgGmGv/wD6n/hUe/AMQDL2b48zauAfhVbl8kpjaxhs8s3up6LIUSPhWEswNfDy18PTrXdE05eoNXaJRNdk+B28W7i7d7tUUMVBAZt9MzbARJiTry3o0w3aC1hLb20KqoPgGgkESDEAn4Sd+dV7wnDl7qgXO63JeSIABY7akwNvSifhfZdcUGJWAogtLgsZJL3WaTc+bAQNBk6gbY88U3y+DZgdLhcmmN7W33fKveZmMBVtnNO+gaDz6VZHspsXUwt0XlKub7GCwYgd3aAmNBttUCuBs4NDAGcjxHQ3H1nVo68hAH3kq9n2NF2zdOml4iB9HwWzHrrNBga3fag8yajbYKe3zGvaw2Fa2cp75hmgSPAdjuPdVN2c1xDBgL4nY7AciY9YA5nrVx+39gMLhSy5h37aSQP92d4/lVN3MU5skeBVBkKoAEwYLc2OuhJP31qMhvZ4paQ/s0k/WugN7xb+Yv8Aaz+tb3uMXWaXYu3IuZgbQOQHl5VAImmv+fp1qTs8SypCKqmNX+c56wx+Z/ZAPnV7SrHlpUDDvbgUD6ozOZkwo0A9WI9+1OrPaBbbfsbSrB+fci448wCAi+5Z8+o/h7ZZwBJJ6SSfdT29gshOdoP1Rq3vjRfeZ8qFxXuSwl7M3jfvXe8ukKBndiZdhsYYzB0Gvup1grakg6T5nUeQ6R6Vy9lfHbdjiVsvC23R7ZJljqAyzAM6oBAA3q8H7U4YDwpdb7Nlx97gCoqi+inbXZSmOtCCRuefQifOoV7/AF61fN/tzbG1h5/eNtfwJIple7dtMJZtAnlmLHboqg0zeDRSdl5YKqs7EwoVSSSeQA50U8I9luIv+K63dgbokMw+0xORT6Zz5URcS7R46/cK2zaU7ZdAVG2udjGo1keXICn1rspxS6IuYzuVjRbbkR7rSoOnxoJZH7BJDTC+zbCWAC9vN+9cJYdZ8UJ/01PcO4dYAm0ttQNZX5sdfB4Y06UGdoOzFjCr3mJvXsS87E5VkQTqWLmOgYTsOZG+B7VpkW0xtWxstk97hwnOA7ErmgzrEyazZG0r7HY47nXQcXr9hACSp5TAj0LHQehIptc43hlJDtbSBrnyKYOxgnbz/QrHj/ae7bvXLYtlCuXu7iuq3FBAJk2pS4D+HxobvX2znM7NlzkCYhidfC3hEncLA08hQRhJ8sdJxXCLzw/GcJdHgey32e7b8GMnSund2WjKoP2V/MCqKClkYsiKFgkgIW1Ow8jrttW1qyM0agmRykkEfS0j6Womi8aFnojAcEsnxPqT9EsRHuneljOw2EufOs2yepRGPxKz99V72F7cqtp7N+6Q9kSjFiXuJr4dfnONI6ggRoaLeHe0LBXQAuICsY0Ktbaemq5ZnTnVrjsGmNuIezVLYZ8KqJcOxOdgOsAl8pM7qDEbVAvjXwduWYMXDOzEQRsIIB5AoARyG2mtmYfiGqhjmDaBgOcEwwHodRppGnOPxfY3DPeF17ZdhsGdyi6kyqE5QZM/zqTSmgsc9nZWeB4b8ou3DeeYUr3Kls65ho111ICndgiljtMTVg+zayq4ZwiJbUXDCoAAPAnvJ8zJNCPa1rmEN+6il7YKqSDqhIyKDrMaKARMGdpFF3s21wuaZzlX8vHbRoXyExrUxXvv2DyVs75Bj2+WwcLhZYKBebUyf+WdAADJqlsZira2yEUuT9Jzt9lFO/mSfSrj/wBIUxhcL/XN/wBtqozFowADCOYnf4fnWpIy2cA0nzNP0w4UTcaD9RdX9/0V9N/KmK3Y+bp58/Ty91OsPhhlLMQBGg3LdIHSeZ900TKQkaXhARJ0A1Jk/efKnt/BldHIU/VkFh6gaDloYPlTDDXWDeAlT1B1giDqNdp2rubQUanXoNfv2+E0JCa7FWg+Pw65hbGck3GGaMqkzGnSPzq9bXC8MR48Xcf7IVfwQsP71VN7L8A3eviMi5QpRc6hhJIzEA7kDTaBJ51Z1u0T4jE+5fuEAUuUqIh98kwFvaybp6vmfrv3hj7q0ucadRFpLdkdEAn4wBSJ8O2n6864PbHQfd/H3e+g3l0RWIxUGXXvUZixGmdWIhmts2gJA1VvC2h0MmneAxYeFw14EjUWmOW4PS3cMn1RiK2xGFU6ZWB8o158qH8fwsMxBXzg6+m9XxLkltGnbDAYm44YlggVw9seG42bUxbeC4JAkAnnHShAY4iACQwWDbQ3CWYoyloYQpUFQR0ESJozsJj7ak27mICfVcC/ajl4bgJA9CPKo7E8bfNN/h2DvkGc1tWw93fcFSZOmwplFWCmJ4YufQG0AbdvTDsqkBMzsVGpb3id+c1HPhHHjLW/m5yWDLqIKoCRDOVYNoTzM86Nr3aTht15v4TGWn/dxJJGkbXXXl5Vstrg7rC3MdbGUr/urFwkMfrBGJIjQzIFCEAFoXnWbdliATqiMw3A3GkbazvGtZe1iNJtEaxmyQrf2/m8utHS4DhUsTisWxJkl8KS4MRmFxVDDbaSDzFYOH4edPluMMbN8mhh6PGYfGPKpaJyBdrhmJzW3e24AJiYDHlopMt7ga0xuJYM6BGDF51BDaxp11P5RRzh8NwxnRO+x7liEgLZsq2YgAvoJ15mTRO3Z9cM+XBYO27LEXL2IKtLBgFVXVWklToIB+MX2Em0E3AGPd2mvfs4RTlbRi5XxSnKCTpuSeUaueP9q7OGSbt0WpGkiXP2LY8TH10HOq/CcWvkqtyzhwVJAtlUzwLZCq4zM0i6kGQNd5qMw3YDENcBIDklA1xmM+MIdc/i0NxQdNwaFQIxdo+0VzHsoVe6wyNKoSCzn+kuEbtroBoPwPvZDhsmEujWO+MayB+zTboPKgSzwK+957CKGdBJAdAI01BmCPENBO50qxexPCr2Gsut0ZSbhOhmRlVZMbbH3UxUuEVtYL/6QmIZMJhSpIJvNqP6s1QDXCSSTv11pUqJAGUuxy/XpXYscsmfFz3Jj/KlSqyG1ozoOcD3nb8aL+A9imfK11oG+UHxHbSRouk7SfSlSoWUWjwrBraQKqhQoAyqTA58/Opm2NJ0+Hn+v1uqVZZvkYkauT+vw3pAfrnSpUJY7wvDXucx7z/DepHCdlrQbO47xvP5o9F299KlRQKZMgaUzxfB7N0RctI3qon470qVM9ygfx3s1wzzla7bnkHzD4ODUFiPYzbOovSf37an/CRSpVbbIkMW9jbgaXLJ9UYffrWp9kd3X/6cnlqx/FaVKgcmXQ6sezbE2yptmwpUgjU7jYxlj3bVOWuCY0Zs+ItgsVJISSAARlUQAu5MiDOvWs0qqUnQUVybYrsnnYEXmRVQWlVQTCCD85jJMqNfIdKkF4aNQ9x7kkMcwXUgLqCFkEZF2PKlSpLlL5G0hyLSAkhVBO5CgExsDA2pxbuTOvP+FKlTMLblyR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0" name="AutoShape 6" descr="data:image/jpeg;base64,/9j/4AAQSkZJRgABAQAAAQABAAD/2wCEAAkGBhQSEBQUExQUFRUWFxgYGBgXGBgYFxgcFxgXFxgXGBgYHyYfGholHBcYHy8gIycpLCwsGh8xNTAqNSYrLCkBCQoKDgwOGg8PGiwkHCQsLCkpLywpLCwpLCwsLCwsKSwpLCwpKSksLCwsLCwsLCwpKSwsLCwsLCwsLCwpLCwsKf/AABEIAQcAvwMBIgACEQEDEQH/xAAcAAABBAMBAAAAAAAAAAAAAAAGAAQFBwECAwj/xABLEAACAQIEAwUDCQQGCQMFAAABAhEAAwQSITEFQVEGEyJhcQeBkRQyQlJyobHB8CNi0eFTc4KSsvEIFSQzNUOis9IXJXQ0Y2STwv/EABoBAAIDAQEAAAAAAAAAAAAAAAIDAAEEBQb/xAArEQACAgEEAQMEAgIDAAAAAAAAAQIRAwQSITETM0FRFCIyYQWBI3FSkdH/2gAMAwEAAhEDEQA/ALruXIrT5R5VriTt+ulQHEu2GFsXDbu3QjiJEOdxI2EVy82acZtJj8eNz6VhB8ppfKfKojA8ds3rTXrb5razLQRGUS2hE6CotPaFgSQBfWSY+a/P+zSvPk+Riwt9JhWMT5UvlHlUPxbtBYwoVr7hAxgSCZIExoDUX/6i4H+nH91//Gp58nyRYJSVqLCz5T5UvlNQWC7U4a7auXbdwMlrV2hhlgZuYk6dKYf+omB/px/cuf8AjU8+T5ItPJ8KLCo4msHEeVCv/qLgf6cf3Ln/AI1NNxJBY7/N+zyd5mg/NjNMRO3lQPNk+SSwSj+UaJJMT5Vt3/lQkPaLgf6f/ouf+NE1tpFX58i9wZ4XD8lR37/ypfKPKuVYmp9Rk+QNiOxxHlWj4uOVc2NRnGO0FjDLmv3VTTQbsfRRJNTz5HwmWoIkmxp6VlcVA1ge+qx457bsNaUd0j3WO2uUD7RiQfQH1oXxHt7vsfBhrUebOT+VNjDUPktqC7LyPEfLSkvEPIVSVr29wPFhST1FwAfDKaJ+C+17A3lm5c7huavPlsVBmglHUx5ZdQfRZqY2eVb/ACjyqD4TxO3fVblp1uIdmUyPSeXpUoKBZ8vuynBDjv63ttIprTqxtWjBknOVNgSSRzxY2qjPaaf/AHK59m3/AIRV6Yrl+ulUZ7Th/wC5XPsp/hoM3qM638R6v9f+BL2ExKjhN4FlBm9oSAdUHKqzwbeNPtL+Iqb4R2JvYnDvfRrYRc05i0+ASYAU/jULgvnp9pfxFLOzixwi8jjK/n9Fle2AfsbH9Y3+Gg3sh2cTGXXR7ndBVzAwDJmI1Io09sI/Y2P6xv8ABQL2b7MXMbcZLZRSq5jnkCJjkDrVLoRpZVpG7r9lp8C7FpZwuIsLezi8CC0L4ZXLsDr1qu+2vZAYE2gLjXO8DHVQIy5R1P1qsjsF2UuYK3dW4UOdgwyExoI1kChr2zfOw3pc/wD4oU+THpM0vqtqlaff7B3sV2NGPN0G41vu8uwBnNm6kfVq4LHCQuGXDzmAtd2TtIC5ZoD9jY1xPpb/ABuVZpFDJiv5HLJ53Fvhdf8AR544Xw7Ni7VkjU3VQ/3wp/OvQ6iq0wHZW6vHDcNp+5Fx7gePB4lLAA7fOaPdVm1cmD/IZllca+DBrTPW5FQ3azjy4PCveYZiICr9ZmMKCeQ5k9AaFJt0jnEd207c2sAgnxXWEqm2moLMeS/eY9aoji3GruMunM58R8RYbz1A+iNNOQrpjMRexuIZ7zgZj4nZgo0+igJHKABrGlK1YyXMluLqkFSDlJE80YAHTRumnvHTxYo41+y+ekRdrgbM5GgdDBUmQY2jyO3TameKtwScpynY7aijDD8EvyCbZJjKW20DIwP/AE/fWL3CcQMy91Ky5EkRLtOnoJ+NNWVWH9O2ugFWyTGkzER1MxSu2CrFSIYHUc/T15UU2eE4kZQbeiEGAJ15beX4moXFYZ7bN3iwxJO3MzJ9xNNjNMzyxSj2h92Y7V3+H3c9l45Ohko/kw2nzGo671fXYHt3/rBDnVbd1dcqkkMu2YFhyOhHLTrXnLF4fIAqwSBrAB6SSenIek0XeyHjy4fiC96+W26sknQBnywT5SqifQ0nPiU437lRlTpno6ac4famop3h9qxaX1Ap9GmJ5frpVN+0PgeIu493t2LrqVSGVGYfN5ECKuXEcq5RQ53WRmjSaiWnluigE7D8NuW+GXkdHRybsKykMZQAaETqarjDdlsXnX/Zr+4/5bdR5V6Cy1mKRuNMNfOEptL8gB9qnCrt6zYFq29wh2JCKWI8MawKBOF8M4jh2LWbWIRiIJFttRvGoq+orEValRMWuljx+PamgQ9nt/Fvbu/LO9zBxl7xcpjLrGgkTUR7V+E3r7YfubVy5lFzNkUtE5ImPf8ACrHpRVXzYiGocMvliv69iufZPwm9ZbEd7ae3mFuM6lZgvMTvv99WIwraKUVTYGfM803N9spTANxD/WSz33e94M05suXMM37vd5fdERV0xWYpGo3YebP5a4SpVwag0B+2VwOHrIEm8kTyhXM/l76PAarj2z2bhs2HWciO2Y8gWWBI69POetFg/NGcrXgvCFdPGS0nxLBEHQgs86nos6bxzJ3wfhdu2oyKFEb8/edzQz2etM4tKLbC2HYknYmNdebbAx79dAd4ax0gAVrzzfSN+niqsl+H8CRgC361rfF8DtzoOdOeDuD4W35EbfdWMXdKOQduRkUlVQzfPfVkRi+EWxoFoe4zwZHEMqsPMA/jRTjL461C45ywbL00NBbvg09x+4qnj3BktGFVQG6k+E667xB86HEBRoI/h8RRn2jWbnooPPTXehC4s3YXmRA8zsPyrq4m3Hk4moilPg9UdmuMri8LavoCodZg7gglWHnBBE896nbG1DnY/gRweDt2GYMy5ixG0sxYgeQJj3UR2Nqx4K8roXLoV/l+ulcq63+VcopOo9Rkj0KKzSNICkBCpUqzUIYilNKlUII0qUVkVCGBWIrMUoqiGoFD3bzDC7gL9uQXyF0Ewxa34xl1mdKImNV5xjEq1/Es9xvBKFYVkgZQoa2wh5k8wehGpo8a5GQi5Pgg+x9icPmJnKqhRsFmTHv/AFvUhjcI9zTve7SdcsS3r0FNuAXbRzZQUB3TUQQNYnWDII02NE9jhVq7OYZh56/AVolL7jeo1EEbfFmwb/s8VavL/R3GVHB0+YxOWdNjlHlU0/bO1eRb7IyrbDZwwG42EiQeR0P4124z2dwtm2RkCgjWABzBjTfUA+oFDPHMF/sTIq+GZGozGDPuP3VG4vguGOTW5HU9pMTiPFYwoVT81r1xRvz7sGaFON/K80tiGDTPgBCemn8Kzg+F2cYCE8F4KAZEEhRllRO+mvnMzTvDdlblvQ3CwPJpEa+v8qclCDF7ZzQNXsQ90ftB44Kk9eStp6/dT/2Y9mflvEAHBKWYuueXhYZVP2m5dJrTtFhu6Mgx4TpPPr8Yp32A7dNw8qmS2yXbim6YOcgwuj5gBlEkCDuZ3p1twe0yZoVKmeiRTmwdKainGHGlYtLxkEz6NsRyrlXW9yrnQ6j1GVHoxWZrArJpAQjSBpUqhDNKlSioQxWaVKoQxWawayKhDUiqy7XYJrWIxLKjP3jWLkKCSwUFTlEakHWrONRHHsCzBblsS6HYQCQRyLQJBgiT1HOii6Y3FPbKyqcBxYvirgNt7bB2kOCrRlQKCIkGANNaKsBi2BHT9fr86i+JKxxcslxGFsA5xBMlgD5jz8q3WZ00gzPT+dFN3yjs4Y7o8nPtV2iRXJuEBEgDzY/w1+FD/Gu0tsW5UhtPIb8vfpUtjOCYe+6m4hfJ9YkLzMlZ1Op186geJ9jsO5bIGtgHwQ3hPM5QwMegNNgoOm7Ll5UtsaoH+z+OZby3TADORIO2YxlIB6lTr0qxcZis42ANAeC7HeLKLrLqGy5dDlOh+dqdemk0a93oZ/PejzuLaoDTRnGL3IAO2GKzXWXkMo/M1ns9wcXr+CtxPeXYIH1AwzGf73wphxC0WxGUySXOg35AetXB7JeyQUNi3HiJNuyDrktgQxH7xaQT5Hqa0SkoYzl5XcmyyUFO7A0puq04s7Vl0vqGWfQr3KuddL1c6HU+oyR6MUqVZrOEYpTSmlVEFWa1FImoQ2pCtZpVZDM1mtZpTUIZNYmlSJqEAjthYjFq317YH9xjP+NahbeY23AEsCTG3mKIu3+CZ0stbjOrsQCYBldVPrA+AoNwnGFZypDJdXRgRBH3wfdTEuDraXJWOmNcZwS6+ty8sfUtgqOviLBix03MDyFQvEOB24Md4THNkEb/AFT5DccqP8Nw22/icjMeZ/COdQ3HuxlliWUgkzqVE+hMTHlNOjk55HN+y5ILsjg7rK2e8rKkgbs6HlDDwxG491dP9f5QwMErppvPL7vzpi+JOFtXZiSIjQQRppFDdrFSGZzAaNBuYnwgHlrqacob3bMs8+xbSyPZb2UsYvv72Isrdh1CFpiYLMdDB3Teat21ZCgKoCqBAAAAAGgAHIAVC9h+GCxgMOgEE21dvNnUMxPvMegFT9Y8sm5fo57duzAFOLO1cIrtZ2p2k/MXLoV6udb3uVczQ6n1GSPRmsUjWKzhGaxSrBNUQzNYLUIdq+36Yctas5XvDQzOS39qN2/dBHmRzrri3bPHXlYDFOoH1FW2NeRKgNHv+MVqx6ac+QHNIvItGu1cTjrf9InpmX+NecLeMNwlbpLuN8zM3vBM8p3rYYFfF4V06ha0LQr/AJA+X9HpJHDCRBHUa/fWxevM9kqpBGn2dPvHwqQXj2Jtf7vE4hdNIuuR5eFiRy5iqehrplrJ+j0PmrS5fABJIAAkkmAANyTyFeebHtJ4izG3cxLgDmBbU+uZUB++oV+1GIxDXFfE3mtzJRrjsrQZEgmD1oY6KV8svyB9a7VPi8ffxAk2LTLaRROltwxz5R9JiquecLl6VLcX4IMSBctkLdA8LbhhuAY3X+NAnYTH5MayHxJft+JRuSni8P74Ekc9NDJqwPkbWSzWyGTVsvhhxuWt7ZW6oQBrIyzFMz4Kpw9jVpsyS2z6Bq121aw/d4q0ysu/Q9DruD15134h7SbLJ4bT6bGN/eKleJYaxjLcMNRs300O8EbjrlPWq8492fewfEoK/WGx/hScbhLiSpmyccsVcXaIvinEHxNwkAqCdp/hTjD4ZEQzJMHXyAO1ZsBVEmBG52/H8/vrT5SHMkQgMxrL9J55fx+NbUr4XRgkq5b5PSPZvi1rE4W1dsmbbKInQrl8JVhyIIII8qlCap72F9ph+2wbGPEbtodeVxR1iFaPtdKt+a5ebHsm0LTs3rvZ2ptNOLG1M0vqFT6FiGiuQNdb/KuRNVqfUZUehTWKwWrXNWYI2mg/2j9sfkWHAQxdu5gh+qFjO/qJAHmZ5VI8a7aYTDKxuXreYAkW1ZWuMRyCjmdtapHtn2gucQcXLqFFUEIqEaAmTJYS503j0ArXp8Dk7fQMpV0N7uPUJLNuZkyZJ5nmTXH/AF4hIgCCSZ1J5AVHYewkjLduJ9tZHXUrrHurXGuVABRD0dOfr/OusuOhLHnEfouvLpzGkx+NSPDOJB8xJmQfjGg+6KgbF2QDm309OVcMJiDaYjWP199WykSYuMWE8j0ra9iyVmDI/h+O1O+BcFv4xos22K7NcaVtr1zNGp8hJ8qMsD7PMPhZuYq730fQAy2/frmf4geRpOTNCHb5H48MpvhFaYXht7EXCli291o1gaL6nQD3xS4VwDEDENYFpzdI+aB5/OJ2y+ZMedWFxbtMWTu7Ki0h0VLYAJ5aKI+741G8Nxr2LjXc6oxTJJg5RMxPNp1MDpHUpWeT9jb9EkuXyMMR2OxWDa1dlC63EYKjnMDmAiSI1mN+fMVYacXYXhbdDmcknKyTmEw65SclyJkSVbUaEwQ5i9187ZsszDAhnIM5iD81B8dBMRXHh+OPetiCve27ZGdyxXMxkBbJG5US07SBtoTSySfYx4McVwGWLwqXBIbLcPzXXSYJkAH5rbzZbwzMQZIG8R2jy5rd02SVbKSLqBTt4mRj3i+a5SdDvUjx7ji2cO95DmOgUkaOx+aLq8nEqc0CQvoKqnFjwkkyTuTuSdZPrM0yWOMqtAYp5EpbXwizMP2Vw5JuXEDEQSpBFu0DsXUHxOfo29ep0IAHe2WEw1gRaBW7AkBiQo5hyxM3NtBGXapXhHFwcJacsQqprlmQ2qtlkeK+7KxB+ipnnLCvFg9zELnEFtco2VVJAVfQg68zO5mnpUYpyvkjLF25hntujFLiQ6MNwQZ9/SD8Ks7s57eGELjLIbkblnQ+ptsYPuYelBGIXMGBEgbfft+ND97DENGwPP4fkaGeKORfchO5ro9UcC7V4bGAHD3kuGNVmHHqh8Q+FT1g6V5CGCKkEMQRsdQR795r0L7GMZducOJu3HulbzqGcsxChbZAk6xJPxrPDTLHLcmE52HGIO1QvH+0dnB2TdvuEUaDmzGCQqj6Taf5VKcSxS20LuwVVBZmJgAASSTyFea/aL2wPEcWWSfk9rw2gZE/WuRyLED0AUUp4fJld9F3SJrtN7WcXfdhaY4W19EJBukdXuHY+SR6mh272vxF1GtvisY6sPEveMwI6GeX6NQeXN5+s/lTqyOUgDoPCPfGproRxxSpIU5M421uBpQwOWYKfXl513u4y/BBVD6qJ+MU8tkA6Ae6DXYXh9UT6EeulM2lWQhxOnjVlMaMJH3RWBjZEGJ69fdyqXxHEUICqgZ9jA0mdJnT0EVL9n/Z/dxF8DEWjZRYLD5rHosctNzGnvpc5RgrbGQhKbpIgezPZrE4u5GHtkiYLnS2n2mO3oNfI1aPCfZhhcOs3oxF2NSwhB5KnP1aT6UTqiYa0LdlVVVGiiAOU+/150GdoO1ejW8pBOmoj+ZrmzzzyOo8I6OLTwh90iU4r2ts2FNq1lBUAAeFUUHYjkRBBEabUG/KnxBIQjLOt1iTPXII8XqYHrTG7ZN4AKuYQAGaBGu4J1/W1TT9kbr2h3bpbMAeO4FXaPpc/SrjhrlLkf5UlXsR5xItnubKF2bpGdo3Lsdh9w28qzg8GFZrt8pnUSA2qoAdSojxGefwqSwfZ57KHIbZJ0ZlfMWI3h9NNRt1ppd4UHjv2kj5ttdEH2j9I/AeW9G4uPZI5FJ0uxs6vijnIZMPGw0e/GgLDp08q3wzWr1+3YJyqZCoNJyie7kwFdoI9eYMGuPF+0R1tW/nDQsNlHRf3o08qHcXbKorgkFHBmdRMGR011puPE3y+jPm1Kj9seX7sIvaPjge7tgyQc7MdGInIqXByZT3nw6zIdj7qldCDHp+FSPGMa2JxBdiCTkLZVyiQgEASdh95NROJAJb3CffTHW7/RIbo4W/kMOxFxWwrZiSLbtp9UPlML++5BUHl4j6x7443bt2+cupyoFEKETQBRyWBAqH4fxB7dtltkAsCh/eDxB8iIYg8pPWpJ1yIqdBT6Oc37G9l9CNPeKZ8RtZlOmo1Hu/lXUGNNdNPyrBGh3/AF+FRAnCxdzKD+pq+vYl/wANb+vuf4LVefcHchyvI9Np9a9B+xT/AIc39e/+C1VS6IuyK/0gOIOmFw9pDCXbjZ/3ggUqp/dkz7h0qlUcZY25TVv/AOkSYtYL+su/4UqnAZ9/6iriiM7K0Hz613DncCfX9Cm66c/jW9xYEmR6HQ0wE6K4nYz+vKnIsvcuLYtkZ7nMn5o1Mk8hGtMsMQvibYa+vl75j3/CU4Qn7HFXngubRiVnW6ypIM+EhWP4UMnRaVhN2Gwdss2Iyzbs+GwrawYzG4YAlzofKRyVYN+GXiozHUsJPqdaEuwV1TauWpB5xpqDofwFT743ulyvpHMbEddK5Ga5NnYwUonPtDxkW0nwx1LHc+QGtV9i8c10kvB6aeew8vKnvHcaLrQsnXQZY+J39010PYy8uFe/c8MZcqnc5mC6/GaKKUFyFzPIl7DHh3F71rRGA6AqDz261MYfiOKuGRbskxEnMh2IjRweZ+NQeDxiI6qVlSQGIMMZMfOOwn86mMb2ot2LndpYjLqWFwsDMRoygjQ7670cZZKuzrZYaOE445R5fRGY+5dtMJtWEIggqmcjp4mLGabNxa64bM+p5gCfOOh86XFOP96ZyR75/Ko3vidRv5UKyTb5HZNFplFqK5OgnlbfrIVufPasM2a245FZ+Gx/GirimHt5cw3gfyoVxNxBc8PTxdJ/n/CtmPLv4o8nnwLG+GRmEuQpjcyP4cq1xQy2wOZ3/H+H3UrdvxsI51rxAajp/lVbfuNPk/wX/R14NZlyT9Hz0k6CpFWlyeXpTbDIUtDqdT/nStExWg5gsViGOwE+Ypvct3X0IYjoCIHuGlOLygDXT8/1+vLkpEab++qIK1hiv/LOnmKvz2GuTw65pEYi5/gtVQTrH63q+PYI88Nuf/Juf9uzVSLQ49s3Z44zBoiR3iMz2+UkLBWeUgn3gV53w5IJVgRBjYyOUEb16p7Wj/derfgKo72pcBFq8uJtiFu6XOmcDQn7Q381PWkRy1PYxrhcNwFXSQNPEPLWs2rqtABKmSY1ImfCq89uZP4a6JcU7iPMV3VVVgT4ujDl6jnWkSa31m4qDYanc/rai3g+Fa7hsYiBizLbygAalXD5fuUaRvQW10d6WAkctxUtwzFXVgosQSQMyjeAfCxk6RtVS5LRJcG4n3dwOpyn4EH3+8QaNH7UYW5ay3riofQkeo3I9PvoDx+Ot3WLXrLW7pmTYYAMTzuI8wfMQTz61w/1haRGFq2czR+1ukOy9cgAAX1139IzyxKTsfHM0qLH4TcwxbNauW7hHQyw9F3Hwrr2m4sWwl1fIbHTRl5TVbcH7IYrEQ1izcYTGfRV9zMQPhRFi+x3ErNktdcG2AMyd4GMSANx1I2NZMmON/kbtPmluVoHL1k7xoZH+fuptxjjq3DaIU5lQIxMQxXQRz+PnUtiA6sVRmYZTJjSAcrb/RlR+G8io2/w+6ba5u7TNmC5iJYsA4UKskMQywD9aTpqNGJdo2fyWTdtkn10aYawbolRoNydFX7THQe+n3yBbaGWRp0UocwnmJ8gQf5kVvi0Kv8AJ7anIjLZVtArPH7VmPXM2+sAJtApymGCWN9hc10E5iVAG+pyx76vxqLKWreWN+5HXFLEEux9/pppFclww5Cs4e/GlO7EGa1xSXRwJNt8kLjFyupjfT9fdTeA9zrzNP8Ai1o5T5Gfjp/CtOG4chC556flVNc2Te9u06uZboK6I0a6/n1rAQnT8tprqyxVsE4sCaVhNZO3686eJwm4yyqHKfpfNXrGdoExrE7V0vcDufNBtyNILjfocs86Gy6ZB4y5mbKs679QKvv2E2svDXH/AOQ//btVTPDuzlzNp3dxpOiXEd/OLYOYmegq7/Yt/wAPuaR/tFwR6Jaqm7LSoI+0+1v1b8BQpxTB2r9trV0BkYQw9OYI2IO0GibthcyrbP7x/Che3drn5V/ks1439lFYcd9lly2xbCsLq75WKrcHvMK33Hy50NXOzeLTfDX9Jn9m5HroCKvC8PL4TTjCgbQacs7S5FvGmUBhnmBEOsgAxrJ+brzH65U6XGMwyjnpkSdfUcv7IFXhxPsthcVretIzfWjK/wDfUhvjpUdhvZ7hEJIS406EPdcj3wRI9ZGtF9REHwsq3gPAzicQlo6SfFGoQD5xbqR06wJq5OG9g8FZylbKswjxXPHqOcHwj3CmnA8Ksq4VVBkW1RQgW0W8Og5nRidzNGFtNIFYNTnlJ1Ho14sSirZA8R48bDQ4ygnKoIgeTKwkMvVR4hOxob4r2tF5CvhUFrXmfnqSPiKNcfwa5cR0zWyjggrcUtHQggiCN/XaKBb3srt2vFdxFxxp81ACvvLNp6CaXjcO5djd7TpAxYttfJsWlZ3y2Qcoy5cuUXFZzGUSPncz1iiLE9i9UN5xme67Du4C22YKYDsCWP7NFWAuw11gktvC2rNiLHhB8ReZdjOrljOZtOe+21Q/Fe0SLYupfILRoAdQwmGWTIUgqwkkiSJ0p/nnN/b0FKMfcFu1XAhgu6vrca8mZlZbhUH9oGYlWUA6mSdCQQOug0LzMsCSBmIHITvA5Date2Pap8TlUvmC6mBlBPJo+P36Dmzw9xmt5VmTA8vImtjjKlZNJPGnP/XAiPdXWxiSDNM7T5q7KhHPf9e+taOO+xxxPGApsZrreIVFQch9/wCpqIyy4HTWR15U6uXCXzGoUSlhABGn3enupXTrygffz/Kmdq+Rr5+lOTeB32G4+/8AXpVtlBzwJbL4Ww98uGti6FdLbOUGcwPA6sBLHk30oy1I3b1rKF+VltdQVxRHnzJJ06/ygez3GlThxum2WC4h7T5TDZHtKQoPLMS2vUDoKe8Le3YslWMo4Js3G2ZWC5WPiAUeAAyRldSJgFhjldmmNG2Cs4drqgPmyePMbTsFhhBzYi9cyy8aqkjUyDrRv7HGJwd8kklsZfYk66kW+Z1PrQl2ZwIstdHiR7ah7yOBm/aKRbBO0BAW0PiZ8uyGCn2I3M3DnP8A99/vS2dfOmRAZPdtT4Lf2j+FC9gUTduF/Z2/tH8KGbKaTWbL+Q/H+JsE8Xvpzbkch8P5VqTOn4V3VSCSf4fnSbDOiHy/XpFM+L4ki3APic5Aembc+oXMfdWLvE7aAsXQBd/ECeo0EnpTHDq2JfvDK21kJOjMTGZo5CBAnz60L45CXLoe8HwZkECANAJJAA2HSimyABUbgMJlA9Nv8qkkrG+WPn8HK/cPLlUP2k4otvDuWE+E7kAenWae8b4otm3MSekqPxM/AGqx7SdoLpRm711BGULm0YkxGgEiOR/OjhicpIDclGyL4l2vule6UqoE8tNTOv1m/WlCuPus4MmTr+EDTb/OnFq/kMXUDhuhKtr57H0IPlFb3cLhDu2ITy8J/KussLXQePUYFDnlkBnhUk5iJ8OukaDkBseU7a1J4K6TJ+ahnwjYnXry10rsLOEU+Fb9w/vFFH4GuN3EFm+aEA+iCT8STqfP7qftlIywyY8dy7+ERtw5H/W1O2xAAnf9foUsfhpGameGtsxjkNfhTDCd8OsKeZOprpr+NPLOH0gjl+v1/Gm4UgmoUIR8ab4rEEDID+vzrpiL2UeZ26HzrhhcOT4omoQMfZ7iFyX7DKrlgl1EYFgzWzDDKJzEIxeCCD3ex2og4phLtu8Eto123efNZMhSD87vLZYGGCwDmAByiQIRgCYFnR0uW8yshDKRoQRBB/XvqyLfaf5daSMOve25DKPFLEDMUXuXKhgeZPPSJNIyKnY6HPBD28Q+DweMOIzZlmxZBCsFZyQ2R8xb5udsq+EQebanfsJuTw65/wDIf/t2qC+J9lMXxBrffZcPbtLlt2ge9ddszNEAu0AliRsABAqy/Zl2ft4TDXLdt3cG6WJeAQTbtgjTSNKGOSLe1PkKWOSVtD7tkkpb+0fwoau37dtQXKqDIliBPv5nyp17XOPHDWLJWMzuyjSTOWdBtPmdujbVUGPx1yc1+64ne2kd5ryuXTqvoZj6oEUvJC5WFCVIP+Jds7Fgc2bkIKz7j4veFI86E+L9oMRf1uf7PaMQGEu32bW5+00xp4hQ6eJFB+xUW/3l+fMazciR/Zyjyp2uBN1e8PgXQm7c0B9IksfJZPlU2KJN1m5e3mlbWZjvcunO5Mbx80ehzHzqf7M9sL1o93dBu2pyhmnMnRc/Q8s3PTSh/wCWWkgIpuMI8Vzwrtytry+0x9KWJ4g11CGcmNgAAq9MqgZV16VUo2qZFKnZdmC4zadAQ4mNVOjD3GobjXarQrbMEHcTPkOhoO4biO8tqx0MQfXmI/W/SnkoFzFgvKTyPQcumgrEoVKjZJqrG2N4yPnuRrsOZ56UOY3Em4cziBrlGsj15SRFd8Swa6SoIA0BO5/ePry6RXLFL4eX3fjXTw4VHl9nPyZHLj2Iy+JgAajXz9K4XlPOZ8yPz/lTnJqTXO8musafrWtdCRpbEHUVkprvW9x60TErqI15dZqrRZyxWI0gH9fnvWeH29PM6mu/+qr10jJZvMBrpbcj4gVI4fs9igNMNe11/wB0+nxAoHJEpjRthFMcRdA118v10qXucBxgGmGv/wD6n/hUe/AMQDL2b48zauAfhVbl8kpjaxhs8s3up6LIUSPhWEswNfDy18PTrXdE05eoNXaJRNdk+B28W7i7d7tUUMVBAZt9MzbARJiTry3o0w3aC1hLb20KqoPgGgkESDEAn4Sd+dV7wnDl7qgXO63JeSIABY7akwNvSifhfZdcUGJWAogtLgsZJL3WaTc+bAQNBk6gbY88U3y+DZgdLhcmmN7W33fKveZmMBVtnNO+gaDz6VZHspsXUwt0XlKub7GCwYgd3aAmNBttUCuBs4NDAGcjxHQ3H1nVo68hAH3kq9n2NF2zdOml4iB9HwWzHrrNBga3fag8yajbYKe3zGvaw2Fa2cp75hmgSPAdjuPdVN2c1xDBgL4nY7AciY9YA5nrVx+39gMLhSy5h37aSQP92d4/lVN3MU5skeBVBkKoAEwYLc2OuhJP31qMhvZ4paQ/s0k/WugN7xb+Yv8Aaz+tb3uMXWaXYu3IuZgbQOQHl5VAImmv+fp1qTs8SypCKqmNX+c56wx+Z/ZAPnV7SrHlpUDDvbgUD6ozOZkwo0A9WI9+1OrPaBbbfsbSrB+fci448wCAi+5Z8+o/h7ZZwBJJ6SSfdT29gshOdoP1Rq3vjRfeZ8qFxXuSwl7M3jfvXe8ukKBndiZdhsYYzB0Gvup1grakg6T5nUeQ6R6Vy9lfHbdjiVsvC23R7ZJljqAyzAM6oBAA3q8H7U4YDwpdb7Nlx97gCoqi+inbXZSmOtCCRuefQifOoV7/AF61fN/tzbG1h5/eNtfwJIple7dtMJZtAnlmLHboqg0zeDRSdl5YKqs7EwoVSSSeQA50U8I9luIv+K63dgbokMw+0xORT6Zz5URcS7R46/cK2zaU7ZdAVG2udjGo1keXICn1rspxS6IuYzuVjRbbkR7rSoOnxoJZH7BJDTC+zbCWAC9vN+9cJYdZ8UJ/01PcO4dYAm0ttQNZX5sdfB4Y06UGdoOzFjCr3mJvXsS87E5VkQTqWLmOgYTsOZG+B7VpkW0xtWxstk97hwnOA7ErmgzrEyazZG0r7HY47nXQcXr9hACSp5TAj0LHQehIptc43hlJDtbSBrnyKYOxgnbz/QrHj/ae7bvXLYtlCuXu7iuq3FBAJk2pS4D+HxobvX2znM7NlzkCYhidfC3hEncLA08hQRhJ8sdJxXCLzw/GcJdHgey32e7b8GMnSund2WjKoP2V/MCqKClkYsiKFgkgIW1Ow8jrttW1qyM0agmRykkEfS0j6Womi8aFnojAcEsnxPqT9EsRHuneljOw2EufOs2yepRGPxKz99V72F7cqtp7N+6Q9kSjFiXuJr4dfnONI6ggRoaLeHe0LBXQAuICsY0Ktbaemq5ZnTnVrjsGmNuIezVLYZ8KqJcOxOdgOsAl8pM7qDEbVAvjXwduWYMXDOzEQRsIIB5AoARyG2mtmYfiGqhjmDaBgOcEwwHodRppGnOPxfY3DPeF17ZdhsGdyi6kyqE5QZM/zqTSmgsc9nZWeB4b8ou3DeeYUr3Kls65ho111ICndgiljtMTVg+zayq4ZwiJbUXDCoAAPAnvJ8zJNCPa1rmEN+6il7YKqSDqhIyKDrMaKARMGdpFF3s21wuaZzlX8vHbRoXyExrUxXvv2DyVs75Bj2+WwcLhZYKBebUyf+WdAADJqlsZira2yEUuT9Jzt9lFO/mSfSrj/wBIUxhcL/XN/wBtqozFowADCOYnf4fnWpIy2cA0nzNP0w4UTcaD9RdX9/0V9N/KmK3Y+bp58/Ty91OsPhhlLMQBGg3LdIHSeZ900TKQkaXhARJ0A1Jk/efKnt/BldHIU/VkFh6gaDloYPlTDDXWDeAlT1B1giDqNdp2rubQUanXoNfv2+E0JCa7FWg+Pw65hbGck3GGaMqkzGnSPzq9bXC8MR48Xcf7IVfwQsP71VN7L8A3eviMi5QpRc6hhJIzEA7kDTaBJ51Z1u0T4jE+5fuEAUuUqIh98kwFvaybp6vmfrv3hj7q0ucadRFpLdkdEAn4wBSJ8O2n6864PbHQfd/H3e+g3l0RWIxUGXXvUZixGmdWIhmts2gJA1VvC2h0MmneAxYeFw14EjUWmOW4PS3cMn1RiK2xGFU6ZWB8o158qH8fwsMxBXzg6+m9XxLkltGnbDAYm44YlggVw9seG42bUxbeC4JAkAnnHShAY4iACQwWDbQ3CWYoyloYQpUFQR0ESJozsJj7ak27mICfVcC/ajl4bgJA9CPKo7E8bfNN/h2DvkGc1tWw93fcFSZOmwplFWCmJ4YufQG0AbdvTDsqkBMzsVGpb3id+c1HPhHHjLW/m5yWDLqIKoCRDOVYNoTzM86Nr3aTht15v4TGWn/dxJJGkbXXXl5Vstrg7rC3MdbGUr/urFwkMfrBGJIjQzIFCEAFoXnWbdliATqiMw3A3GkbazvGtZe1iNJtEaxmyQrf2/m8utHS4DhUsTisWxJkl8KS4MRmFxVDDbaSDzFYOH4edPluMMbN8mhh6PGYfGPKpaJyBdrhmJzW3e24AJiYDHlopMt7ga0xuJYM6BGDF51BDaxp11P5RRzh8NwxnRO+x7liEgLZsq2YgAvoJ15mTRO3Z9cM+XBYO27LEXL2IKtLBgFVXVWklToIB+MX2Em0E3AGPd2mvfs4RTlbRi5XxSnKCTpuSeUaueP9q7OGSbt0WpGkiXP2LY8TH10HOq/CcWvkqtyzhwVJAtlUzwLZCq4zM0i6kGQNd5qMw3YDENcBIDklA1xmM+MIdc/i0NxQdNwaFQIxdo+0VzHsoVe6wyNKoSCzn+kuEbtroBoPwPvZDhsmEujWO+MayB+zTboPKgSzwK+957CKGdBJAdAI01BmCPENBO50qxexPCr2Gsut0ZSbhOhmRlVZMbbH3UxUuEVtYL/6QmIZMJhSpIJvNqP6s1QDXCSSTv11pUqJAGUuxy/XpXYscsmfFz3Jj/KlSqyG1ozoOcD3nb8aL+A9imfK11oG+UHxHbSRouk7SfSlSoWUWjwrBraQKqhQoAyqTA58/Opm2NJ0+Hn+v1uqVZZvkYkauT+vw3pAfrnSpUJY7wvDXucx7z/DepHCdlrQbO47xvP5o9F299KlRQKZMgaUzxfB7N0RctI3qon470qVM9ygfx3s1wzzla7bnkHzD4ODUFiPYzbOovSf37an/CRSpVbbIkMW9jbgaXLJ9UYffrWp9kd3X/6cnlqx/FaVKgcmXQ6sezbE2yptmwpUgjU7jYxlj3bVOWuCY0Zs+ItgsVJISSAARlUQAu5MiDOvWs0qqUnQUVybYrsnnYEXmRVQWlVQTCCD85jJMqNfIdKkF4aNQ9x7kkMcwXUgLqCFkEZF2PKlSpLlL5G0hyLSAkhVBO5CgExsDA2pxbuTOvP+FKlTMLblyRq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201" name="Picture 8" descr="http://www.libo.ru/uploads/posts/2011-08/1312451567_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97707"/>
            <a:ext cx="4286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content-frt3-1.xx.fbcdn.net/hphotos-xaf1/v/t1.0-9/11156121_10202687009695507_8067538654673327754_n.jpg?oh=5498807497b48af057bb6c41a29f9c20&amp;oe=57618A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2" descr="http://xn--12--8cdtbf0hi.xn--p1ai/wp-content/uploads/2014/12/666.jpg"/>
          <p:cNvPicPr>
            <a:picLocks noChangeAspect="1" noChangeArrowheads="1"/>
          </p:cNvPicPr>
          <p:nvPr/>
        </p:nvPicPr>
        <p:blipFill>
          <a:blip r:embed="rId3" cstate="print"/>
          <a:srcRect l="25822" t="55201" r="27430" b="7000"/>
          <a:stretch>
            <a:fillRect/>
          </a:stretch>
        </p:blipFill>
        <p:spPr bwMode="auto">
          <a:xfrm>
            <a:off x="0" y="0"/>
            <a:ext cx="766739" cy="9223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2780928"/>
            <a:ext cx="54006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Всемирная организация здравоохранения рекомендует ограничить </a:t>
            </a:r>
            <a:r>
              <a:rPr lang="ru-RU" b="1" i="1" dirty="0"/>
              <a:t>суточное потребление сахара до 5%</a:t>
            </a:r>
            <a:r>
              <a:rPr lang="ru-RU" i="1" dirty="0"/>
              <a:t> от всей совокупности потребляемых калорий, что составляет примерно 6 чайных ложек сахара (30 грамм).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4ABE-5AC4-478E-997F-F45BE842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cap="small" dirty="0">
                <a:solidFill>
                  <a:srgbClr val="0070C0"/>
                </a:solidFill>
              </a:rPr>
              <a:t>Микробная экосистема нашего организма </a:t>
            </a:r>
            <a:endParaRPr lang="ru-KG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CEF48-058A-4953-A079-391619568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4618856" cy="514543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Кишечник содержит огромное количество микроорганизмов – 100.000  миллиардов, обитающих в основном в толстой кишке, и представленных сотнями видов бактерий.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Функции: </a:t>
            </a:r>
          </a:p>
          <a:p>
            <a:pPr lvl="0"/>
            <a:r>
              <a:rPr lang="ru-RU" dirty="0"/>
              <a:t>Формирование защитного барьера слизистой оболочки кишечника, подавление роста </a:t>
            </a:r>
            <a:r>
              <a:rPr lang="ru-RU" dirty="0">
                <a:hlinkClick r:id="rId2"/>
              </a:rPr>
              <a:t>патогенной микрофлоры</a:t>
            </a:r>
            <a:r>
              <a:rPr lang="ru-RU" dirty="0"/>
              <a:t>.</a:t>
            </a:r>
            <a:endParaRPr lang="ru-KG" dirty="0"/>
          </a:p>
          <a:p>
            <a:pPr lvl="0"/>
            <a:r>
              <a:rPr lang="ru-RU" dirty="0"/>
              <a:t>Иммуногенная роль (стимуляция иммунной системы, стимуляция местного иммунитета, в том числе выработки иммуноглобулинов).</a:t>
            </a:r>
            <a:endParaRPr lang="ru-KG" dirty="0"/>
          </a:p>
          <a:p>
            <a:pPr lvl="0"/>
            <a:r>
              <a:rPr lang="ru-RU" dirty="0"/>
              <a:t>Детоксикация </a:t>
            </a:r>
          </a:p>
          <a:p>
            <a:pPr lvl="0"/>
            <a:r>
              <a:rPr lang="ru-RU" dirty="0"/>
              <a:t>Продукция разнообразных биологически активных соединений, активация некоторых лекарственных препаратов. Например </a:t>
            </a:r>
            <a:r>
              <a:rPr lang="ru-RU" dirty="0">
                <a:hlinkClick r:id="rId3"/>
              </a:rPr>
              <a:t>синтез</a:t>
            </a:r>
            <a:r>
              <a:rPr lang="ru-RU" dirty="0"/>
              <a:t> витаминов</a:t>
            </a:r>
          </a:p>
          <a:p>
            <a:endParaRPr lang="ru-KG" dirty="0"/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33C7E-8752-4CA3-B315-35FEBFBE5E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7" t="24801" r="43701" b="29000"/>
          <a:stretch/>
        </p:blipFill>
        <p:spPr>
          <a:xfrm>
            <a:off x="5158408" y="979001"/>
            <a:ext cx="3528392" cy="2985562"/>
          </a:xfrm>
          <a:prstGeom prst="rect">
            <a:avLst/>
          </a:prstGeom>
        </p:spPr>
      </p:pic>
      <p:pic>
        <p:nvPicPr>
          <p:cNvPr id="6146" name="Picture 2" descr="ÐÐ°ÑÑÐ¸Ð½ÐºÐ¸ Ð¿Ð¾ Ð·Ð°Ð¿ÑÐ¾ÑÑ Ð¼Ð¸ÐºÑÐ¾Ð±Ð¸Ð¾Ð¼ ÐºÐ¸ÑÐµÑÐ½Ð¸ÐºÐ°">
            <a:extLst>
              <a:ext uri="{FF2B5EF4-FFF2-40B4-BE49-F238E27FC236}">
                <a16:creationId xmlns:a16="http://schemas.microsoft.com/office/drawing/2014/main" id="{A395D495-799E-4DB6-A7E4-52BF6C88E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10" y="4034844"/>
            <a:ext cx="3456384" cy="24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02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49006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Пребиотики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пробиотики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синбиотики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620688"/>
          <a:ext cx="8640960" cy="6395857"/>
        </p:xfrm>
        <a:graphic>
          <a:graphicData uri="http://schemas.openxmlformats.org/drawingml/2006/table">
            <a:tbl>
              <a:tblPr/>
              <a:tblGrid>
                <a:gridCol w="432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76"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2122" marR="2122" marT="1061" marB="1061">
                    <a:lnL>
                      <a:noFill/>
                    </a:lnL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96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"/>
                        </a:rPr>
                        <a:t>Пробиотики</a:t>
                      </a:r>
                      <a:r>
                        <a:rPr lang="ru-RU" sz="1600" b="1" dirty="0">
                          <a:latin typeface="Arial"/>
                        </a:rPr>
                        <a:t>.</a:t>
                      </a:r>
                      <a:br>
                        <a:rPr lang="ru-RU" sz="1600" dirty="0">
                          <a:latin typeface="Arial"/>
                        </a:rPr>
                      </a:br>
                      <a:r>
                        <a:rPr lang="ru-RU" sz="1600" dirty="0">
                          <a:latin typeface="Arial"/>
                        </a:rPr>
                        <a:t>Для заселение кишечника чужеродной микрофлорой</a:t>
                      </a:r>
                    </a:p>
                  </a:txBody>
                  <a:tcPr marL="1769" marR="1769" marT="663" marB="663">
                    <a:lnL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Arial"/>
                        </a:rPr>
                        <a:t>Пребиотики</a:t>
                      </a:r>
                      <a:r>
                        <a:rPr lang="ru-RU" sz="1600" b="1" dirty="0">
                          <a:latin typeface="Arial"/>
                        </a:rPr>
                        <a:t>.</a:t>
                      </a:r>
                      <a:br>
                        <a:rPr lang="ru-RU" sz="1600" dirty="0">
                          <a:latin typeface="Arial"/>
                        </a:rPr>
                      </a:br>
                      <a:r>
                        <a:rPr lang="ru-RU" sz="1600" dirty="0">
                          <a:latin typeface="Arial"/>
                        </a:rPr>
                        <a:t>Для стимуляция роста собственной микрофлоры</a:t>
                      </a:r>
                    </a:p>
                  </a:txBody>
                  <a:tcPr marL="1769" marR="1769" marT="663" marB="663">
                    <a:lnL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323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/>
                        </a:rPr>
                        <a:t>Состав:</a:t>
                      </a:r>
                      <a:br>
                        <a:rPr lang="ru-RU" sz="1600" dirty="0">
                          <a:latin typeface="Arial"/>
                        </a:rPr>
                      </a:br>
                      <a:r>
                        <a:rPr lang="ru-RU" sz="1600" dirty="0" err="1">
                          <a:latin typeface="Arial"/>
                        </a:rPr>
                        <a:t>Препараты-пробиотики</a:t>
                      </a:r>
                      <a:r>
                        <a:rPr lang="ru-RU" sz="1600" dirty="0">
                          <a:latin typeface="Arial"/>
                        </a:rPr>
                        <a:t> содержат живые клетки </a:t>
                      </a:r>
                      <a:r>
                        <a:rPr lang="ru-RU" sz="1600" dirty="0" err="1">
                          <a:latin typeface="Arial"/>
                        </a:rPr>
                        <a:t>нормофлоры</a:t>
                      </a:r>
                      <a:r>
                        <a:rPr lang="ru-RU" sz="1600" dirty="0">
                          <a:latin typeface="Arial"/>
                        </a:rPr>
                        <a:t> кишечника: </a:t>
                      </a:r>
                      <a:r>
                        <a:rPr lang="ru-RU" sz="1600" dirty="0" err="1">
                          <a:latin typeface="Arial"/>
                        </a:rPr>
                        <a:t>бифидобактерии</a:t>
                      </a:r>
                      <a:r>
                        <a:rPr lang="ru-RU" sz="1600" dirty="0">
                          <a:latin typeface="Arial"/>
                        </a:rPr>
                        <a:t>, </a:t>
                      </a:r>
                      <a:r>
                        <a:rPr lang="ru-RU" sz="1600" dirty="0" err="1">
                          <a:latin typeface="Arial"/>
                        </a:rPr>
                        <a:t>лактобациллы</a:t>
                      </a:r>
                      <a:r>
                        <a:rPr lang="ru-RU" sz="1600" dirty="0">
                          <a:latin typeface="Arial"/>
                        </a:rPr>
                        <a:t> и проч.</a:t>
                      </a:r>
                    </a:p>
                  </a:txBody>
                  <a:tcPr marL="1769" marR="1769" marT="663" marB="663">
                    <a:lnL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/>
                        </a:rPr>
                        <a:t>Состав:</a:t>
                      </a:r>
                      <a:br>
                        <a:rPr lang="ru-RU" sz="1600" dirty="0">
                          <a:latin typeface="Arial"/>
                        </a:rPr>
                      </a:br>
                      <a:r>
                        <a:rPr lang="ru-RU" sz="1600" dirty="0" err="1">
                          <a:latin typeface="Arial"/>
                        </a:rPr>
                        <a:t>Препараты-пребиотики</a:t>
                      </a:r>
                      <a:r>
                        <a:rPr lang="ru-RU" sz="1600" dirty="0">
                          <a:latin typeface="Arial"/>
                        </a:rPr>
                        <a:t> содержат вещества, являющиеся </a:t>
                      </a:r>
                      <a:r>
                        <a:rPr lang="ru-RU" sz="1600" dirty="0" err="1">
                          <a:latin typeface="Arial"/>
                        </a:rPr>
                        <a:t>нутрицевтиками</a:t>
                      </a:r>
                      <a:r>
                        <a:rPr lang="ru-RU" sz="1600" dirty="0">
                          <a:latin typeface="Arial"/>
                        </a:rPr>
                        <a:t> (пищей) для полезной микрофлоры кишечника</a:t>
                      </a:r>
                    </a:p>
                  </a:txBody>
                  <a:tcPr marL="1769" marR="1769" marT="663" marB="663">
                    <a:lnL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323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/>
                        </a:rPr>
                        <a:t>Стратегия лечения:</a:t>
                      </a:r>
                      <a:br>
                        <a:rPr lang="ru-RU" sz="1600" dirty="0">
                          <a:latin typeface="Arial"/>
                        </a:rPr>
                      </a:br>
                      <a:r>
                        <a:rPr lang="ru-RU" sz="1600" dirty="0" err="1">
                          <a:latin typeface="Arial"/>
                        </a:rPr>
                        <a:t>пробиотики</a:t>
                      </a:r>
                      <a:r>
                        <a:rPr lang="ru-RU" sz="1600" dirty="0">
                          <a:latin typeface="Arial"/>
                        </a:rPr>
                        <a:t> инфицируют (заселяют) кишечник экзогенной (чужеродной) микрофлорой</a:t>
                      </a:r>
                    </a:p>
                  </a:txBody>
                  <a:tcPr marL="1769" marR="1769" marT="663" marB="663">
                    <a:lnL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/>
                        </a:rPr>
                        <a:t>Стратегия лечения:</a:t>
                      </a:r>
                      <a:br>
                        <a:rPr lang="ru-RU" sz="1600" dirty="0">
                          <a:latin typeface="Arial"/>
                        </a:rPr>
                      </a:br>
                      <a:r>
                        <a:rPr lang="ru-RU" sz="1600" dirty="0" err="1">
                          <a:latin typeface="Arial"/>
                        </a:rPr>
                        <a:t>пребиотики</a:t>
                      </a:r>
                      <a:r>
                        <a:rPr lang="ru-RU" sz="1600" dirty="0">
                          <a:latin typeface="Arial"/>
                        </a:rPr>
                        <a:t> стимулируют рост </a:t>
                      </a:r>
                      <a:r>
                        <a:rPr lang="ru-RU" sz="1600" dirty="0" err="1">
                          <a:latin typeface="Arial"/>
                        </a:rPr>
                        <a:t>индигенной</a:t>
                      </a:r>
                      <a:r>
                        <a:rPr lang="ru-RU" sz="1600" dirty="0">
                          <a:latin typeface="Arial"/>
                        </a:rPr>
                        <a:t> (собственной) микрофлоры кишечника</a:t>
                      </a:r>
                    </a:p>
                  </a:txBody>
                  <a:tcPr marL="1769" marR="1769" marT="663" marB="663">
                    <a:lnL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323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/>
                        </a:rPr>
                        <a:t>Проходимость:</a:t>
                      </a:r>
                      <a:br>
                        <a:rPr lang="ru-RU" sz="1600" dirty="0">
                          <a:latin typeface="Arial"/>
                        </a:rPr>
                      </a:br>
                      <a:r>
                        <a:rPr lang="ru-RU" sz="1600" dirty="0">
                          <a:latin typeface="Arial"/>
                        </a:rPr>
                        <a:t>только 5-10 процентов живых бактерий, содержащихся в </a:t>
                      </a:r>
                      <a:r>
                        <a:rPr lang="ru-RU" sz="1600" dirty="0" err="1">
                          <a:latin typeface="Arial"/>
                        </a:rPr>
                        <a:t>пробиотиках</a:t>
                      </a:r>
                      <a:r>
                        <a:rPr lang="ru-RU" sz="1600" dirty="0">
                          <a:latin typeface="Arial"/>
                        </a:rPr>
                        <a:t>, достигает толстой кишки.</a:t>
                      </a:r>
                    </a:p>
                  </a:txBody>
                  <a:tcPr marL="1769" marR="1769" marT="663" marB="663">
                    <a:lnL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/>
                        </a:rPr>
                        <a:t>Проходимость:</a:t>
                      </a:r>
                      <a:br>
                        <a:rPr lang="ru-RU" sz="1600" dirty="0">
                          <a:latin typeface="Arial"/>
                        </a:rPr>
                      </a:br>
                      <a:r>
                        <a:rPr lang="ru-RU" sz="1600" dirty="0" err="1">
                          <a:latin typeface="Arial"/>
                        </a:rPr>
                        <a:t>пребиотики</a:t>
                      </a:r>
                      <a:r>
                        <a:rPr lang="ru-RU" sz="1600" dirty="0">
                          <a:latin typeface="Arial"/>
                        </a:rPr>
                        <a:t> не перевариваются в верхних разделах ЖКТ и в неизмененном виде достигают толстой кишки</a:t>
                      </a:r>
                    </a:p>
                  </a:txBody>
                  <a:tcPr marL="1769" marR="1769" marT="663" marB="663">
                    <a:lnL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5079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/>
                        </a:rPr>
                        <a:t>Хранение:</a:t>
                      </a:r>
                      <a:br>
                        <a:rPr lang="ru-RU" sz="1600" dirty="0">
                          <a:latin typeface="Arial"/>
                        </a:rPr>
                      </a:br>
                      <a:r>
                        <a:rPr lang="ru-RU" sz="1600" dirty="0" err="1">
                          <a:latin typeface="Arial"/>
                        </a:rPr>
                        <a:t>пробиотики</a:t>
                      </a:r>
                      <a:r>
                        <a:rPr lang="ru-RU" sz="1600" dirty="0">
                          <a:latin typeface="Arial"/>
                        </a:rPr>
                        <a:t> нужно хранить в темном, прохладном месте: количество живых бактерий в </a:t>
                      </a:r>
                      <a:r>
                        <a:rPr lang="ru-RU" sz="1600" dirty="0" err="1">
                          <a:latin typeface="Arial"/>
                        </a:rPr>
                        <a:t>пробиотиках</a:t>
                      </a:r>
                      <a:r>
                        <a:rPr lang="ru-RU" sz="1600" dirty="0">
                          <a:latin typeface="Arial"/>
                        </a:rPr>
                        <a:t> зависит от условий и срока хранения</a:t>
                      </a:r>
                    </a:p>
                  </a:txBody>
                  <a:tcPr marL="1769" marR="1769" marT="663" marB="663">
                    <a:lnL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/>
                        </a:rPr>
                        <a:t>Хранение:</a:t>
                      </a:r>
                      <a:br>
                        <a:rPr lang="ru-RU" sz="1600" dirty="0">
                          <a:latin typeface="Arial"/>
                        </a:rPr>
                      </a:br>
                      <a:r>
                        <a:rPr lang="ru-RU" sz="1600" dirty="0" err="1">
                          <a:latin typeface="Arial"/>
                        </a:rPr>
                        <a:t>пребиотики</a:t>
                      </a:r>
                      <a:r>
                        <a:rPr lang="ru-RU" sz="1600" dirty="0">
                          <a:latin typeface="Arial"/>
                        </a:rPr>
                        <a:t> представляют собой углеводы (сахара), условия и сроки хранения которых почти не влияют на их </a:t>
                      </a:r>
                      <a:r>
                        <a:rPr lang="ru-RU" sz="1600" dirty="0" err="1">
                          <a:latin typeface="Arial"/>
                        </a:rPr>
                        <a:t>бифидогенные</a:t>
                      </a:r>
                      <a:r>
                        <a:rPr lang="ru-RU" sz="1600" dirty="0">
                          <a:latin typeface="Arial"/>
                        </a:rPr>
                        <a:t> свойства.</a:t>
                      </a:r>
                    </a:p>
                  </a:txBody>
                  <a:tcPr marL="1769" marR="1769" marT="663" marB="663">
                    <a:lnL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560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/>
                        </a:rPr>
                        <a:t>Селективность:</a:t>
                      </a:r>
                      <a:br>
                        <a:rPr lang="ru-RU" sz="1600" dirty="0">
                          <a:latin typeface="Arial"/>
                        </a:rPr>
                      </a:br>
                      <a:r>
                        <a:rPr lang="ru-RU" sz="1600" dirty="0">
                          <a:latin typeface="Arial"/>
                        </a:rPr>
                        <a:t>Из 500 видов </a:t>
                      </a:r>
                      <a:r>
                        <a:rPr lang="ru-RU" sz="1600" dirty="0" err="1">
                          <a:latin typeface="Arial"/>
                        </a:rPr>
                        <a:t>нормофлоры</a:t>
                      </a:r>
                      <a:r>
                        <a:rPr lang="ru-RU" sz="1600" dirty="0">
                          <a:latin typeface="Arial"/>
                        </a:rPr>
                        <a:t> кишечника, </a:t>
                      </a:r>
                      <a:r>
                        <a:rPr lang="ru-RU" sz="1600" dirty="0" err="1">
                          <a:latin typeface="Arial"/>
                        </a:rPr>
                        <a:t>препараты-пробиотики</a:t>
                      </a:r>
                      <a:r>
                        <a:rPr lang="ru-RU" sz="1600" dirty="0">
                          <a:latin typeface="Arial"/>
                        </a:rPr>
                        <a:t> содержат только 1-2 штамма полезных бактерий.</a:t>
                      </a:r>
                    </a:p>
                  </a:txBody>
                  <a:tcPr marL="1769" marR="1769" marT="663" marB="663">
                    <a:lnL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Arial"/>
                        </a:rPr>
                        <a:t>Селективность:</a:t>
                      </a:r>
                      <a:br>
                        <a:rPr lang="ru-RU" sz="1600" dirty="0">
                          <a:latin typeface="Arial"/>
                        </a:rPr>
                      </a:br>
                      <a:r>
                        <a:rPr lang="ru-RU" sz="1600" dirty="0" err="1">
                          <a:latin typeface="Arial"/>
                        </a:rPr>
                        <a:t>Пребиотики</a:t>
                      </a:r>
                      <a:r>
                        <a:rPr lang="ru-RU" sz="1600" dirty="0">
                          <a:latin typeface="Arial"/>
                        </a:rPr>
                        <a:t>, будучи пищевым субстратом </a:t>
                      </a:r>
                      <a:r>
                        <a:rPr lang="ru-RU" sz="1600" dirty="0" err="1">
                          <a:latin typeface="Arial"/>
                        </a:rPr>
                        <a:t>нормофлоры</a:t>
                      </a:r>
                      <a:r>
                        <a:rPr lang="ru-RU" sz="1600" dirty="0">
                          <a:latin typeface="Arial"/>
                        </a:rPr>
                        <a:t> кишечника, стимулируют всю популяцию полезных бактерий.</a:t>
                      </a:r>
                    </a:p>
                  </a:txBody>
                  <a:tcPr marL="1769" marR="1769" marT="663" marB="663">
                    <a:lnL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70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BC15D-F0E6-41FF-856E-1D421950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cap="small" dirty="0" err="1">
                <a:solidFill>
                  <a:srgbClr val="0070C0"/>
                </a:solidFill>
              </a:rPr>
              <a:t>Лекарства</a:t>
            </a:r>
            <a:r>
              <a:rPr lang="en-US" sz="3500" cap="small" dirty="0">
                <a:solidFill>
                  <a:srgbClr val="0070C0"/>
                </a:solidFill>
              </a:rPr>
              <a:t> и </a:t>
            </a:r>
            <a:r>
              <a:rPr lang="en-US" sz="3500" cap="small" dirty="0" err="1">
                <a:solidFill>
                  <a:srgbClr val="0070C0"/>
                </a:solidFill>
              </a:rPr>
              <a:t>питание</a:t>
            </a:r>
            <a:r>
              <a:rPr lang="en-US" sz="3500" cap="small" dirty="0">
                <a:solidFill>
                  <a:srgbClr val="0070C0"/>
                </a:solidFill>
              </a:rPr>
              <a:t> </a:t>
            </a:r>
            <a:r>
              <a:rPr lang="en-US" sz="3500" cap="small" dirty="0" err="1">
                <a:solidFill>
                  <a:srgbClr val="0070C0"/>
                </a:solidFill>
              </a:rPr>
              <a:t>или</a:t>
            </a:r>
            <a:r>
              <a:rPr lang="en-US" sz="3500" cap="small" dirty="0">
                <a:solidFill>
                  <a:srgbClr val="0070C0"/>
                </a:solidFill>
              </a:rPr>
              <a:t> </a:t>
            </a:r>
            <a:r>
              <a:rPr lang="en-US" sz="3500" cap="small" dirty="0" err="1">
                <a:solidFill>
                  <a:srgbClr val="0070C0"/>
                </a:solidFill>
              </a:rPr>
              <a:t>не</a:t>
            </a:r>
            <a:r>
              <a:rPr lang="en-US" sz="3500" cap="small" dirty="0">
                <a:solidFill>
                  <a:srgbClr val="0070C0"/>
                </a:solidFill>
              </a:rPr>
              <a:t> </a:t>
            </a:r>
            <a:r>
              <a:rPr lang="en-US" sz="3500" cap="small" dirty="0" err="1">
                <a:solidFill>
                  <a:srgbClr val="0070C0"/>
                </a:solidFill>
              </a:rPr>
              <a:t>навреди</a:t>
            </a:r>
            <a:r>
              <a:rPr lang="en-US" sz="3500" cap="small" dirty="0">
                <a:solidFill>
                  <a:srgbClr val="0070C0"/>
                </a:solidFill>
              </a:rPr>
              <a:t> </a:t>
            </a:r>
            <a:r>
              <a:rPr lang="en-US" sz="3500" cap="small" dirty="0" err="1">
                <a:solidFill>
                  <a:srgbClr val="0070C0"/>
                </a:solidFill>
              </a:rPr>
              <a:t>себе</a:t>
            </a:r>
            <a:r>
              <a:rPr lang="en-US" sz="3500" cap="small" dirty="0">
                <a:solidFill>
                  <a:srgbClr val="0070C0"/>
                </a:solidFill>
              </a:rPr>
              <a:t> </a:t>
            </a:r>
            <a:r>
              <a:rPr lang="en-US" sz="3500" cap="small" dirty="0" err="1">
                <a:solidFill>
                  <a:srgbClr val="0070C0"/>
                </a:solidFill>
              </a:rPr>
              <a:t>сам</a:t>
            </a:r>
            <a:endParaRPr lang="en-US" sz="3500" cap="small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29DB44-8DCF-4BF9-83DA-8236F7563594}"/>
              </a:ext>
            </a:extLst>
          </p:cNvPr>
          <p:cNvSpPr txBox="1">
            <a:spLocks/>
          </p:cNvSpPr>
          <p:nvPr/>
        </p:nvSpPr>
        <p:spPr>
          <a:xfrm>
            <a:off x="616136" y="2121762"/>
            <a:ext cx="4653738" cy="362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100" dirty="0" err="1"/>
              <a:t>Типология</a:t>
            </a:r>
            <a:r>
              <a:rPr lang="en-US" sz="2100" dirty="0"/>
              <a:t> </a:t>
            </a:r>
            <a:r>
              <a:rPr lang="en-US" sz="2100" dirty="0" err="1"/>
              <a:t>лекарств</a:t>
            </a:r>
            <a:r>
              <a:rPr lang="en-US" sz="2100" dirty="0"/>
              <a:t> (</a:t>
            </a:r>
            <a:r>
              <a:rPr lang="en-US" sz="2100" dirty="0" err="1"/>
              <a:t>аналоги</a:t>
            </a:r>
            <a:r>
              <a:rPr lang="en-US" sz="2100" dirty="0"/>
              <a:t>, </a:t>
            </a:r>
            <a:r>
              <a:rPr lang="en-US" sz="2100" dirty="0" err="1"/>
              <a:t>гомологи</a:t>
            </a:r>
            <a:r>
              <a:rPr lang="en-US" sz="2100" dirty="0"/>
              <a:t>, </a:t>
            </a:r>
            <a:r>
              <a:rPr lang="en-US" sz="2100" dirty="0" err="1"/>
              <a:t>синонимы</a:t>
            </a:r>
            <a:r>
              <a:rPr lang="en-US" sz="2100" dirty="0"/>
              <a:t>, </a:t>
            </a:r>
            <a:r>
              <a:rPr lang="en-US" sz="2100" dirty="0" err="1"/>
              <a:t>по</a:t>
            </a:r>
            <a:r>
              <a:rPr lang="en-US" sz="2100" dirty="0"/>
              <a:t> </a:t>
            </a:r>
            <a:r>
              <a:rPr lang="en-US" sz="2100" dirty="0" err="1"/>
              <a:t>типу</a:t>
            </a:r>
            <a:r>
              <a:rPr lang="en-US" sz="2100" dirty="0"/>
              <a:t> </a:t>
            </a:r>
            <a:r>
              <a:rPr lang="en-US" sz="2100" dirty="0" err="1"/>
              <a:t>воздействия</a:t>
            </a:r>
            <a:r>
              <a:rPr lang="en-US" sz="2100" dirty="0"/>
              <a:t>)</a:t>
            </a:r>
          </a:p>
          <a:p>
            <a:pPr indent="-228600">
              <a:lnSpc>
                <a:spcPct val="90000"/>
              </a:lnSpc>
            </a:pPr>
            <a:r>
              <a:rPr lang="en-US" sz="2100" dirty="0" err="1"/>
              <a:t>Особенности</a:t>
            </a:r>
            <a:r>
              <a:rPr lang="en-US" sz="2100" dirty="0"/>
              <a:t> </a:t>
            </a:r>
            <a:r>
              <a:rPr lang="en-US" sz="2100" dirty="0" err="1"/>
              <a:t>применения</a:t>
            </a:r>
            <a:r>
              <a:rPr lang="en-US" sz="2100" dirty="0"/>
              <a:t> </a:t>
            </a:r>
            <a:r>
              <a:rPr lang="en-US" sz="2100" dirty="0" err="1"/>
              <a:t>связанные</a:t>
            </a:r>
            <a:r>
              <a:rPr lang="en-US" sz="2100" dirty="0"/>
              <a:t> с </a:t>
            </a:r>
            <a:r>
              <a:rPr lang="en-US" sz="2100" dirty="0" err="1"/>
              <a:t>питанием</a:t>
            </a:r>
            <a:endParaRPr lang="en-US" sz="2100" dirty="0"/>
          </a:p>
          <a:p>
            <a:pPr indent="-228600">
              <a:lnSpc>
                <a:spcPct val="90000"/>
              </a:lnSpc>
            </a:pPr>
            <a:r>
              <a:rPr lang="en-US" sz="2100" dirty="0" err="1"/>
              <a:t>Взаимодействие</a:t>
            </a:r>
            <a:r>
              <a:rPr lang="en-US" sz="2100" dirty="0"/>
              <a:t> с </a:t>
            </a:r>
            <a:r>
              <a:rPr lang="en-US" sz="2100" dirty="0" err="1"/>
              <a:t>микрофлорой</a:t>
            </a:r>
            <a:endParaRPr lang="en-US" sz="2100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7170" name="Picture 2" descr="ÐÐ°ÑÑÐ¸Ð½ÐºÐ¸ Ð¿Ð¾ Ð·Ð°Ð¿ÑÐ¾ÑÑ Ð»ÐµÐºÐ°ÑÑÑÐ²Ð°">
            <a:extLst>
              <a:ext uri="{FF2B5EF4-FFF2-40B4-BE49-F238E27FC236}">
                <a16:creationId xmlns:a16="http://schemas.microsoft.com/office/drawing/2014/main" id="{39ECD037-4D32-4B85-A7F9-7427BBF6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441144"/>
            <a:ext cx="3031807" cy="20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6" descr="4">
            <a:extLst>
              <a:ext uri="{FF2B5EF4-FFF2-40B4-BE49-F238E27FC236}">
                <a16:creationId xmlns:a16="http://schemas.microsoft.com/office/drawing/2014/main" id="{D5EE7830-22C4-41F4-9AF9-99156B6A7F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99" y="2828925"/>
            <a:ext cx="2914534" cy="3388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733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BDF6-3F1C-421A-86DB-275DE594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770550"/>
            <a:ext cx="2520280" cy="432048"/>
          </a:xfrm>
        </p:spPr>
        <p:txBody>
          <a:bodyPr>
            <a:normAutofit fontScale="90000"/>
          </a:bodyPr>
          <a:lstStyle/>
          <a:p>
            <a:r>
              <a:rPr lang="ru-RU" cap="all" dirty="0">
                <a:solidFill>
                  <a:srgbClr val="0070C0"/>
                </a:solidFill>
              </a:rPr>
              <a:t>Упаковка </a:t>
            </a:r>
            <a:br>
              <a:rPr lang="ru-RU" cap="all" dirty="0">
                <a:solidFill>
                  <a:srgbClr val="0070C0"/>
                </a:solidFill>
              </a:rPr>
            </a:br>
            <a:r>
              <a:rPr lang="ru-RU" cap="all" dirty="0">
                <a:solidFill>
                  <a:srgbClr val="0070C0"/>
                </a:solidFill>
              </a:rPr>
              <a:t>и посуда</a:t>
            </a:r>
            <a:endParaRPr lang="ru-KG" dirty="0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F155A73-7EE8-4154-B4CD-151898F1C6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63285" r="1176" b="4609"/>
          <a:stretch/>
        </p:blipFill>
        <p:spPr>
          <a:xfrm>
            <a:off x="18016" y="44473"/>
            <a:ext cx="9001000" cy="2088232"/>
          </a:xfrm>
          <a:prstGeom prst="rect">
            <a:avLst/>
          </a:prstGeom>
        </p:spPr>
      </p:pic>
      <p:pic>
        <p:nvPicPr>
          <p:cNvPr id="8196" name="Picture 4" descr="ÐÐ°ÑÑÐ¸Ð½ÐºÐ¸ Ð¿Ð¾ Ð·Ð°Ð¿ÑÐ¾ÑÑ Ð²Ð¸Ð´Ñ Ð¿Ð»Ð°ÑÑÐ¸ÐºÐ°">
            <a:extLst>
              <a:ext uri="{FF2B5EF4-FFF2-40B4-BE49-F238E27FC236}">
                <a16:creationId xmlns:a16="http://schemas.microsoft.com/office/drawing/2014/main" id="{4F4B9580-7974-41E9-9B52-CBEB3994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52" y="2204864"/>
            <a:ext cx="4525964" cy="45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092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·Ð´Ð¾ÑÐ¾Ð²Ð¾Ðµ Ð¿Ð¸ÑÐ°Ð½Ð¸Ðµ Ð² ÑÐºÐ¾Ð»Ðµ">
            <a:extLst>
              <a:ext uri="{FF2B5EF4-FFF2-40B4-BE49-F238E27FC236}">
                <a16:creationId xmlns:a16="http://schemas.microsoft.com/office/drawing/2014/main" id="{624F4A74-F05B-46C1-A464-6234A545C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r="12996" b="1"/>
          <a:stretch/>
        </p:blipFill>
        <p:spPr bwMode="auto">
          <a:xfrm>
            <a:off x="4562839" y="-168318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ÐÐ°ÑÑÐ¸Ð½ÐºÐ¸ Ð¿Ð¾ Ð·Ð°Ð¿ÑÐ¾ÑÑ Ð¿ÑÐ¸ÑÐ¾Ð»Ð¾Ð³Ð¸Ñ Ð¸ Ð¿Ð¸ÑÐ°Ð½Ð¸Ðµ ÑÐºÐ¾Ð»ÑÐ½Ð¸ÐºÐ°">
            <a:extLst>
              <a:ext uri="{FF2B5EF4-FFF2-40B4-BE49-F238E27FC236}">
                <a16:creationId xmlns:a16="http://schemas.microsoft.com/office/drawing/2014/main" id="{820F8461-B716-4C8B-B60B-1CF42983CC6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2"/>
          <a:stretch/>
        </p:blipFill>
        <p:spPr bwMode="auto">
          <a:xfrm>
            <a:off x="4567428" y="2487168"/>
            <a:ext cx="4697730" cy="4215384"/>
          </a:xfrm>
          <a:prstGeom prst="rect">
            <a:avLst/>
          </a:prstGeom>
          <a:noFill/>
          <a:effectLst>
            <a:softEdge rad="533400"/>
          </a:effec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E0ED85-4D3F-4CCB-8E21-3B31B319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692696"/>
            <a:ext cx="3602727" cy="13116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cap="all" dirty="0">
                <a:solidFill>
                  <a:srgbClr val="0070C0"/>
                </a:solidFill>
              </a:rPr>
              <a:t>Советы родителям и учителям</a:t>
            </a:r>
            <a:endParaRPr lang="ru-KG" sz="27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0EA0D-CE91-471A-BB2B-09E36EEBF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7" y="2719000"/>
            <a:ext cx="3602728" cy="3788830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Формирование школьных ланчей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Опорные вопросы и задания для поддержания правил и принципов здорового питания в семье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План по снижению потребления добавленных сахаров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Тесты на определение недостаточности витаминов</a:t>
            </a:r>
            <a:endParaRPr lang="ru-KG" sz="2000" dirty="0">
              <a:solidFill>
                <a:srgbClr val="000000"/>
              </a:solidFill>
            </a:endParaRPr>
          </a:p>
          <a:p>
            <a:endParaRPr lang="ru-KG" sz="1700" dirty="0">
              <a:solidFill>
                <a:srgbClr val="000000"/>
              </a:solidFill>
            </a:endParaRPr>
          </a:p>
          <a:p>
            <a:endParaRPr lang="ru-KG" sz="1700" dirty="0">
              <a:solidFill>
                <a:srgbClr val="000000"/>
              </a:solidFill>
            </a:endParaRPr>
          </a:p>
          <a:p>
            <a:endParaRPr lang="ru-RU" sz="1700" b="1" dirty="0">
              <a:solidFill>
                <a:srgbClr val="000000"/>
              </a:solidFill>
            </a:endParaRPr>
          </a:p>
          <a:p>
            <a:endParaRPr lang="ru-KG" sz="1700" b="1" dirty="0">
              <a:solidFill>
                <a:srgbClr val="000000"/>
              </a:solidFill>
            </a:endParaRPr>
          </a:p>
          <a:p>
            <a:endParaRPr lang="ru-KG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1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Pictures\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4" y="857250"/>
            <a:ext cx="6857999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00225" y="2638527"/>
            <a:ext cx="554355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WWW.SAFE.EDU.KG</a:t>
            </a:r>
            <a:b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b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E-MAIL</a:t>
            </a:r>
            <a:b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OFFICE@SAFE.EDU.KG</a:t>
            </a:r>
            <a:b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b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FACEBOOK</a:t>
            </a:r>
            <a:b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WWW.FACEBOOK.COM/SAFESCHOOLSKG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2084529"/>
            <a:ext cx="55435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СПАСИБО ЗА ВНИМАНИЕ!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7" name="Picture 4" descr="http://produktdonetsk.clan.su/fonstola.ru-89027.jpg">
            <a:extLst>
              <a:ext uri="{FF2B5EF4-FFF2-40B4-BE49-F238E27FC236}">
                <a16:creationId xmlns:a16="http://schemas.microsoft.com/office/drawing/2014/main" id="{36777734-EFD3-463E-93A1-FCB12DACB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5697" b="5996"/>
          <a:stretch>
            <a:fillRect/>
          </a:stretch>
        </p:blipFill>
        <p:spPr bwMode="auto">
          <a:xfrm>
            <a:off x="2699792" y="4437112"/>
            <a:ext cx="4056650" cy="2238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091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6" name="Picture 20" descr="http://supercook.ru/images-napitki/265-kompot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1508779" cy="1772816"/>
          </a:xfrm>
          <a:prstGeom prst="rect">
            <a:avLst/>
          </a:prstGeom>
          <a:noFill/>
        </p:spPr>
      </p:pic>
      <p:pic>
        <p:nvPicPr>
          <p:cNvPr id="50192" name="Picture 16" descr="http://xcook.info/sites/default/files/products/6/tvorog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2448272" cy="1770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Выберите завтрак для учеников </a:t>
            </a:r>
          </a:p>
        </p:txBody>
      </p:sp>
      <p:pic>
        <p:nvPicPr>
          <p:cNvPr id="50178" name="Picture 2" descr="http://img.povar.ru/uploads/33/2b/1b/b6/jarenie_pirojki_s_kuricei-119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196753"/>
            <a:ext cx="2376264" cy="1551998"/>
          </a:xfrm>
          <a:prstGeom prst="rect">
            <a:avLst/>
          </a:prstGeom>
          <a:noFill/>
        </p:spPr>
      </p:pic>
      <p:sp>
        <p:nvSpPr>
          <p:cNvPr id="50180" name="AutoShape 4" descr="http://4tololo.ru/files/images/20151512132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2" name="AutoShape 6" descr="http://4tololo.ru/files/images/20151512132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http://4tololo.ru/files/images/20151512132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6" name="Picture 10" descr="http://zdravonews.ru/media/2013/04/1327503612_0af3e85cf1f65e6bfc53552b83e1-e1365147886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980728"/>
            <a:ext cx="4333186" cy="2833238"/>
          </a:xfrm>
          <a:prstGeom prst="rect">
            <a:avLst/>
          </a:prstGeom>
          <a:noFill/>
        </p:spPr>
      </p:pic>
      <p:pic>
        <p:nvPicPr>
          <p:cNvPr id="50190" name="Picture 14" descr="http://www.megamedportal.ru/wp-content/uploads/files/ov1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933056"/>
            <a:ext cx="2339752" cy="1575434"/>
          </a:xfrm>
          <a:prstGeom prst="rect">
            <a:avLst/>
          </a:prstGeom>
          <a:noFill/>
        </p:spPr>
      </p:pic>
      <p:pic>
        <p:nvPicPr>
          <p:cNvPr id="25602" name="Picture 2" descr="http://orel.milknet.ru/data/tradeboard/8800/tradeboardTvm09k_img.jpg"/>
          <p:cNvPicPr>
            <a:picLocks noChangeAspect="1" noChangeArrowheads="1"/>
          </p:cNvPicPr>
          <p:nvPr/>
        </p:nvPicPr>
        <p:blipFill>
          <a:blip r:embed="rId7" cstate="print"/>
          <a:srcRect l="9479" t="6016" r="17055" b="11768"/>
          <a:stretch>
            <a:fillRect/>
          </a:stretch>
        </p:blipFill>
        <p:spPr bwMode="auto">
          <a:xfrm>
            <a:off x="467544" y="1196752"/>
            <a:ext cx="1197792" cy="1584176"/>
          </a:xfrm>
          <a:prstGeom prst="rect">
            <a:avLst/>
          </a:prstGeom>
          <a:noFill/>
        </p:spPr>
      </p:pic>
      <p:pic>
        <p:nvPicPr>
          <p:cNvPr id="50188" name="Picture 12" descr="http://weekend.rian.ru/images/83821/47/838214731.jpg?585"/>
          <p:cNvPicPr>
            <a:picLocks noChangeAspect="1" noChangeArrowheads="1"/>
          </p:cNvPicPr>
          <p:nvPr/>
        </p:nvPicPr>
        <p:blipFill>
          <a:blip r:embed="rId8" cstate="print"/>
          <a:srcRect l="2319" t="15461" r="2593" b="7232"/>
          <a:stretch>
            <a:fillRect/>
          </a:stretch>
        </p:blipFill>
        <p:spPr bwMode="auto">
          <a:xfrm>
            <a:off x="2699792" y="4437112"/>
            <a:ext cx="2834233" cy="1728191"/>
          </a:xfrm>
          <a:prstGeom prst="rect">
            <a:avLst/>
          </a:prstGeom>
          <a:noFill/>
        </p:spPr>
      </p:pic>
      <p:pic>
        <p:nvPicPr>
          <p:cNvPr id="50194" name="Picture 18" descr="http://prodgid.ru/wp-content/uploads/2015/02/%D0%A2%D0%B5%D0%BC%D0%B0-27-%D0%BF%D0%BE%D0%BB%D1%8C%D0%B7%D0%B0-%D0%B8-%D0%B2%D1%80%D0%B5%D0%B4-%D1%87%D1%91%D1%80%D0%BD%D0%BE%D0%B3%D0%BE-%D1%87%D0%B0%D1%8F-2.jpg"/>
          <p:cNvPicPr>
            <a:picLocks noChangeAspect="1" noChangeArrowheads="1"/>
          </p:cNvPicPr>
          <p:nvPr/>
        </p:nvPicPr>
        <p:blipFill>
          <a:blip r:embed="rId9" cstate="print"/>
          <a:srcRect t="16223" b="17110"/>
          <a:stretch>
            <a:fillRect/>
          </a:stretch>
        </p:blipFill>
        <p:spPr bwMode="auto">
          <a:xfrm>
            <a:off x="2915816" y="3284984"/>
            <a:ext cx="1836204" cy="1224136"/>
          </a:xfrm>
          <a:prstGeom prst="rect">
            <a:avLst/>
          </a:prstGeom>
          <a:noFill/>
        </p:spPr>
      </p:pic>
      <p:pic>
        <p:nvPicPr>
          <p:cNvPr id="25604" name="Picture 4" descr="http://donbass.ua/multimedia/images/news/original/2010/04/20/flak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797152"/>
            <a:ext cx="2520280" cy="1890210"/>
          </a:xfrm>
          <a:prstGeom prst="rect">
            <a:avLst/>
          </a:prstGeom>
          <a:noFill/>
        </p:spPr>
      </p:pic>
      <p:pic>
        <p:nvPicPr>
          <p:cNvPr id="25606" name="Picture 6" descr="https://encrypted-tbn0.gstatic.com/images?q=tbn:ANd9GcRf2vrWmhnMgMsDJSClatOHDMRWsOmWGuz1xBRQBS8CE98Vk7mWe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5644324"/>
            <a:ext cx="2481461" cy="1213675"/>
          </a:xfrm>
          <a:prstGeom prst="rect">
            <a:avLst/>
          </a:prstGeom>
          <a:noFill/>
        </p:spPr>
      </p:pic>
      <p:pic>
        <p:nvPicPr>
          <p:cNvPr id="50198" name="Picture 22" descr="http://xcook.info/sites/default/files/products/18/perepelinye-jajca-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5934878"/>
            <a:ext cx="1153902" cy="923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3BA9-3FB9-4D3A-9F48-E37B1AEA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987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Пирамиды питания </a:t>
            </a:r>
            <a:endParaRPr lang="ru-KG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649BB-B701-4492-99B8-7A115A085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CD654-91F6-4998-BE7D-CF111A80B3C6}"/>
              </a:ext>
            </a:extLst>
          </p:cNvPr>
          <p:cNvSpPr txBox="1"/>
          <p:nvPr/>
        </p:nvSpPr>
        <p:spPr>
          <a:xfrm>
            <a:off x="994182" y="4414037"/>
            <a:ext cx="294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Пирамида питания стран ЕС</a:t>
            </a:r>
            <a:endParaRPr lang="ru-KG" dirty="0"/>
          </a:p>
        </p:txBody>
      </p:sp>
      <p:pic>
        <p:nvPicPr>
          <p:cNvPr id="6" name="Рисунок 68" descr="pyramiid_content_rus">
            <a:extLst>
              <a:ext uri="{FF2B5EF4-FFF2-40B4-BE49-F238E27FC236}">
                <a16:creationId xmlns:a16="http://schemas.microsoft.com/office/drawing/2014/main" id="{FE66F425-CF43-4EBA-BFD3-FFD85F2568D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56" y="876538"/>
            <a:ext cx="4109570" cy="359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EAF53F-9266-4E49-BB31-752EA7903B3A}"/>
              </a:ext>
            </a:extLst>
          </p:cNvPr>
          <p:cNvSpPr txBox="1"/>
          <p:nvPr/>
        </p:nvSpPr>
        <p:spPr>
          <a:xfrm>
            <a:off x="5173982" y="4407444"/>
            <a:ext cx="300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Японская пирамида питания</a:t>
            </a:r>
            <a:endParaRPr lang="ru-K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8E566-0621-4EC9-B0E6-7A5970771C8C}"/>
              </a:ext>
            </a:extLst>
          </p:cNvPr>
          <p:cNvSpPr/>
          <p:nvPr/>
        </p:nvSpPr>
        <p:spPr>
          <a:xfrm>
            <a:off x="2438993" y="568616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6600"/>
                </a:solidFill>
                <a:latin typeface="PT Serif"/>
              </a:rPr>
              <a:t>Норма потребления овощей и фруктов </a:t>
            </a:r>
          </a:p>
          <a:p>
            <a:pPr algn="ctr"/>
            <a:r>
              <a:rPr lang="ru-RU" sz="1400" dirty="0">
                <a:solidFill>
                  <a:srgbClr val="006600"/>
                </a:solidFill>
                <a:latin typeface="PT Serif"/>
              </a:rPr>
              <a:t>- не менее 500 граммов в день</a:t>
            </a:r>
            <a:r>
              <a:rPr lang="ru-RU" sz="1400" dirty="0">
                <a:latin typeface="PT Serif"/>
              </a:rPr>
              <a:t>.</a:t>
            </a:r>
            <a:endParaRPr lang="ru-KG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C38BD2-4848-4C6C-BFCF-ADE08662FB46}"/>
              </a:ext>
            </a:extLst>
          </p:cNvPr>
          <p:cNvSpPr/>
          <p:nvPr/>
        </p:nvSpPr>
        <p:spPr>
          <a:xfrm>
            <a:off x="122660" y="50648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PT Serif"/>
              </a:rPr>
              <a:t>Норма потребления зерновых 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PT Serif"/>
              </a:rPr>
              <a:t>- не менее 400 граммов в день.</a:t>
            </a:r>
            <a:endParaRPr lang="ru-KG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093C12-EE10-4DCA-8A9D-D76D31B5E9BF}"/>
              </a:ext>
            </a:extLst>
          </p:cNvPr>
          <p:cNvSpPr/>
          <p:nvPr/>
        </p:nvSpPr>
        <p:spPr>
          <a:xfrm>
            <a:off x="4336168" y="50918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PT Serif"/>
              </a:rPr>
              <a:t>Норма потребления воды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  <a:latin typeface="PT Serif"/>
              </a:rPr>
              <a:t> - не менее 1,500 литров в день.</a:t>
            </a:r>
            <a:endParaRPr lang="ru-KG" sz="1400" dirty="0">
              <a:solidFill>
                <a:srgbClr val="0070C0"/>
              </a:solidFill>
            </a:endParaRPr>
          </a:p>
        </p:txBody>
      </p:sp>
      <p:pic>
        <p:nvPicPr>
          <p:cNvPr id="2056" name="Picture 8" descr="ÐÐ°ÑÑÐ¸Ð½ÐºÐ¸ Ð¿Ð¾ Ð·Ð°Ð¿ÑÐ¾ÑÑ ÐºÐ¾Ð»Ð¾ÑÐ¾Ðº Ð¸ÐºÐ¾Ð½ÐºÐ°">
            <a:extLst>
              <a:ext uri="{FF2B5EF4-FFF2-40B4-BE49-F238E27FC236}">
                <a16:creationId xmlns:a16="http://schemas.microsoft.com/office/drawing/2014/main" id="{9027CC68-3F64-4EBA-9679-D6B6C68C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4" t="7277" r="15231" b="18334"/>
          <a:stretch/>
        </p:blipFill>
        <p:spPr bwMode="auto">
          <a:xfrm>
            <a:off x="457200" y="5008082"/>
            <a:ext cx="525411" cy="5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Ð°ÑÑÐ¸Ð½ÐºÐ¸ Ð¿Ð¾ Ð·Ð°Ð¿ÑÐ¾ÑÑ ÑÑÐ°ÐºÐ°Ð½ Ð²Ð¾Ð´Ñ Ð¸ÐºÐ¾Ð½ÐºÐ°">
            <a:extLst>
              <a:ext uri="{FF2B5EF4-FFF2-40B4-BE49-F238E27FC236}">
                <a16:creationId xmlns:a16="http://schemas.microsoft.com/office/drawing/2014/main" id="{48E61C3E-80B8-4271-9A4E-AC06325D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71" y="5152754"/>
            <a:ext cx="401385" cy="4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Ð°ÑÑÐ¸Ð½ÐºÐ¸ Ð¿Ð¾ Ð·Ð°Ð¿ÑÐ¾ÑÑ Ð±ÑÐ¾ÐºÐºÐ¾Ð»Ð¸ Ð¸ÐºÐ¾Ð½ÐºÐ°">
            <a:extLst>
              <a:ext uri="{FF2B5EF4-FFF2-40B4-BE49-F238E27FC236}">
                <a16:creationId xmlns:a16="http://schemas.microsoft.com/office/drawing/2014/main" id="{2E8FC6F1-0AC2-4664-A313-0ADF60C0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743879"/>
            <a:ext cx="288032" cy="3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6DD097-042A-4A26-8403-711880343B15}"/>
              </a:ext>
            </a:extLst>
          </p:cNvPr>
          <p:cNvCxnSpPr>
            <a:cxnSpLocks/>
          </p:cNvCxnSpPr>
          <p:nvPr/>
        </p:nvCxnSpPr>
        <p:spPr>
          <a:xfrm>
            <a:off x="736678" y="4941168"/>
            <a:ext cx="7815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 descr="ÐÐ°ÑÑÐ¸Ð½ÐºÐ¸ Ð¿Ð¾ Ð·Ð°Ð¿ÑÐ¾ÑÑ ÑÐ¿Ð¾Ð½ÑÐºÐ°Ñ Ð¿Ð¸ÑÐ°Ð¼Ð¸Ð´Ð° Ð¿Ð¸ÑÐ°Ð½Ð¸Ñ">
            <a:extLst>
              <a:ext uri="{FF2B5EF4-FFF2-40B4-BE49-F238E27FC236}">
                <a16:creationId xmlns:a16="http://schemas.microsoft.com/office/drawing/2014/main" id="{0EDC1FA2-E5C4-46F1-BC4D-39E700220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78" y="876539"/>
            <a:ext cx="3866558" cy="34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5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6D18-0E84-4BD5-9C3A-1415BBE0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cap="small" dirty="0">
                <a:solidFill>
                  <a:srgbClr val="0070C0"/>
                </a:solidFill>
              </a:rPr>
              <a:t>Правило «тарелки»</a:t>
            </a:r>
            <a:br>
              <a:rPr lang="ru-KG" b="1" dirty="0">
                <a:solidFill>
                  <a:srgbClr val="0070C0"/>
                </a:solidFill>
              </a:rPr>
            </a:br>
            <a:endParaRPr lang="ru-KG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53390-76A0-4D9B-93A8-51D4F5899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2816"/>
            <a:ext cx="3761613" cy="44041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На тарелке продукты по меньшей мере </a:t>
            </a:r>
            <a:r>
              <a:rPr lang="ru-RU" sz="1800" b="1" dirty="0">
                <a:solidFill>
                  <a:srgbClr val="00B0F0"/>
                </a:solidFill>
              </a:rPr>
              <a:t>пяти цветов </a:t>
            </a:r>
            <a:r>
              <a:rPr lang="ru-RU" sz="1600" dirty="0"/>
              <a:t>(разнообразие и обеспечение витаминами и минеральными веществами). </a:t>
            </a:r>
            <a:endParaRPr lang="ru-KG" sz="1600" dirty="0"/>
          </a:p>
          <a:p>
            <a:pPr lvl="0">
              <a:lnSpc>
                <a:spcPct val="90000"/>
              </a:lnSpc>
            </a:pPr>
            <a:r>
              <a:rPr lang="ru-RU" sz="1600" dirty="0"/>
              <a:t>половину тарелки должны составлять различные салаты или овощи холодной обработки</a:t>
            </a:r>
            <a:endParaRPr lang="ru-KG" sz="1600" dirty="0"/>
          </a:p>
          <a:p>
            <a:pPr lvl="0">
              <a:lnSpc>
                <a:spcPct val="90000"/>
              </a:lnSpc>
            </a:pPr>
            <a:r>
              <a:rPr lang="ru-RU" sz="1600" dirty="0"/>
              <a:t>примерно четверть тарелки может занимать основной продукт, такой как рыба, птица или мясо;</a:t>
            </a:r>
            <a:endParaRPr lang="ru-KG" sz="1600" dirty="0"/>
          </a:p>
          <a:p>
            <a:pPr>
              <a:lnSpc>
                <a:spcPct val="90000"/>
              </a:lnSpc>
            </a:pPr>
            <a:r>
              <a:rPr lang="ru-RU" sz="1600" dirty="0"/>
              <a:t>оставшаяся четверть – гарнир.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Если речь идет о смешанном блюде, например, лагмане, бишбармаке или плове, то смешанная пища будет занимать половину условной тарелки, а другую половину – те же салаты и овощи</a:t>
            </a:r>
            <a:endParaRPr lang="ru-KG" sz="1600" dirty="0"/>
          </a:p>
          <a:p>
            <a:pPr>
              <a:lnSpc>
                <a:spcPct val="90000"/>
              </a:lnSpc>
            </a:pPr>
            <a:endParaRPr lang="ru-KG" sz="1600" dirty="0"/>
          </a:p>
        </p:txBody>
      </p:sp>
      <p:pic>
        <p:nvPicPr>
          <p:cNvPr id="3076" name="Picture 4" descr="ÐÐ°ÑÑÐ¸Ð½ÐºÐ¸ Ð¿Ð¾ Ð·Ð°Ð¿ÑÐ¾ÑÑ Ð¿ÑÐ°Ð²Ð¸Ð»Ð¾ ÑÐ°ÑÐµÐ»ÐºÐ¸">
            <a:extLst>
              <a:ext uri="{FF2B5EF4-FFF2-40B4-BE49-F238E27FC236}">
                <a16:creationId xmlns:a16="http://schemas.microsoft.com/office/drawing/2014/main" id="{829967AD-3E7F-4108-BBF8-B70912EC3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3" r="3" b="3"/>
          <a:stretch/>
        </p:blipFill>
        <p:spPr bwMode="auto">
          <a:xfrm>
            <a:off x="4753737" y="1904281"/>
            <a:ext cx="3805552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5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6B05-D640-4A9E-9E18-318BAC7C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5387"/>
            <a:ext cx="8229600" cy="360040"/>
          </a:xfrm>
        </p:spPr>
        <p:txBody>
          <a:bodyPr>
            <a:noAutofit/>
          </a:bodyPr>
          <a:lstStyle/>
          <a:p>
            <a:r>
              <a:rPr lang="ru-RU" altLang="ru-KG" sz="3600" b="1" cap="small" dirty="0">
                <a:solidFill>
                  <a:srgbClr val="0070C0"/>
                </a:solidFill>
              </a:rPr>
              <a:t>Полезные добавки в питании</a:t>
            </a:r>
            <a:endParaRPr lang="ru-KG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DCAB-B9FE-42F1-B4A9-51BDD5516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Йод</a:t>
            </a:r>
          </a:p>
          <a:p>
            <a:r>
              <a:rPr lang="ru-RU" sz="2400" dirty="0"/>
              <a:t>Антимутагены</a:t>
            </a:r>
          </a:p>
          <a:p>
            <a:r>
              <a:rPr lang="ru-RU" sz="2400" dirty="0"/>
              <a:t>Ферментные комплексы</a:t>
            </a:r>
          </a:p>
          <a:p>
            <a:r>
              <a:rPr lang="ru-RU" sz="2400" dirty="0"/>
              <a:t>Витамины </a:t>
            </a:r>
          </a:p>
          <a:p>
            <a:r>
              <a:rPr lang="ru-RU" sz="2400" dirty="0"/>
              <a:t>Иммуномодуляторы (бета-глюканы)</a:t>
            </a:r>
          </a:p>
          <a:p>
            <a:r>
              <a:rPr lang="ru-RU" sz="2400" dirty="0"/>
              <a:t>Пробиотики пребиотики</a:t>
            </a:r>
          </a:p>
          <a:p>
            <a:endParaRPr lang="ru-KG" dirty="0"/>
          </a:p>
        </p:txBody>
      </p:sp>
      <p:pic>
        <p:nvPicPr>
          <p:cNvPr id="4" name="Picture 3" descr="x_52ca165a">
            <a:hlinkClick r:id="rId2"/>
            <a:extLst>
              <a:ext uri="{FF2B5EF4-FFF2-40B4-BE49-F238E27FC236}">
                <a16:creationId xmlns:a16="http://schemas.microsoft.com/office/drawing/2014/main" id="{001657C4-688E-42BB-92A9-587B32F65B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052736"/>
            <a:ext cx="4032448" cy="267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ÐÐ°ÑÑÐ¸Ð½ÐºÐ¸ Ð¿Ð¾ Ð·Ð°Ð¿ÑÐ¾ÑÑ Ð ÐµÐ¹ÑÐ¸">
            <a:extLst>
              <a:ext uri="{FF2B5EF4-FFF2-40B4-BE49-F238E27FC236}">
                <a16:creationId xmlns:a16="http://schemas.microsoft.com/office/drawing/2014/main" id="{70013B39-4E91-48AC-841A-21DD2B65E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3733084"/>
            <a:ext cx="4032448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15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Какое яйцо более полезно?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яйц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629" y="1628800"/>
            <a:ext cx="8031659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58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6491-42E7-4847-B595-BE24B586B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 b="1" cap="all" dirty="0">
                <a:solidFill>
                  <a:srgbClr val="0070C0"/>
                </a:solidFill>
              </a:rPr>
              <a:t>Загрязнители или ксенобиотики в пище</a:t>
            </a:r>
            <a:endParaRPr lang="ru-KG" sz="3100" dirty="0">
              <a:solidFill>
                <a:srgbClr val="0070C0"/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F2138-07EB-4F53-A4B1-DF428118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ru-RU" sz="2400" dirty="0"/>
              <a:t>Тяжелые металлы (кадмий, свинец, ртуть и т.д.)</a:t>
            </a:r>
          </a:p>
          <a:p>
            <a:r>
              <a:rPr lang="ru-RU" sz="2400" dirty="0"/>
              <a:t>ГМО</a:t>
            </a:r>
          </a:p>
          <a:p>
            <a:r>
              <a:rPr lang="ru-RU" sz="2400" dirty="0"/>
              <a:t>Пестициды</a:t>
            </a:r>
          </a:p>
          <a:p>
            <a:r>
              <a:rPr lang="ru-RU" sz="2400" dirty="0"/>
              <a:t>Нитраты </a:t>
            </a:r>
          </a:p>
          <a:p>
            <a:r>
              <a:rPr lang="ru-RU" sz="2400" dirty="0"/>
              <a:t>Пищевые добавки </a:t>
            </a:r>
            <a:endParaRPr lang="ru-KG" sz="2400" dirty="0"/>
          </a:p>
        </p:txBody>
      </p:sp>
      <p:pic>
        <p:nvPicPr>
          <p:cNvPr id="5124" name="Picture 4" descr="ÐÐ°ÑÑÐ¸Ð½ÐºÐ¸ Ð¿Ð¾ Ð·Ð°Ð¿ÑÐ¾ÑÑ Ð·Ð°Ð³ÑÑÐ·Ð½ÐµÐ½Ð¸Ðµ Ð¿Ð¸ÑÐ¸">
            <a:extLst>
              <a:ext uri="{FF2B5EF4-FFF2-40B4-BE49-F238E27FC236}">
                <a16:creationId xmlns:a16="http://schemas.microsoft.com/office/drawing/2014/main" id="{1382514B-1701-4132-9EB6-33DB9172A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4" r="24630" b="1"/>
          <a:stretch/>
        </p:blipFill>
        <p:spPr bwMode="auto">
          <a:xfrm>
            <a:off x="5589326" y="-3557"/>
            <a:ext cx="3560600" cy="5157182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3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4320480" cy="792088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ГМО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Что такое </a:t>
            </a:r>
            <a:r>
              <a:rPr lang="ru-RU" b="1" dirty="0" err="1"/>
              <a:t>трансгены</a:t>
            </a:r>
            <a:r>
              <a:rPr lang="ru-RU" b="1" dirty="0"/>
              <a:t>, или ГМО?</a:t>
            </a:r>
          </a:p>
          <a:p>
            <a:r>
              <a:rPr lang="ru-RU" dirty="0"/>
              <a:t>ГМО получают из </a:t>
            </a:r>
            <a:r>
              <a:rPr lang="ru-RU" dirty="0" err="1"/>
              <a:t>генно-модифицированных</a:t>
            </a:r>
            <a:r>
              <a:rPr lang="ru-RU" dirty="0"/>
              <a:t> растений. Это растения, в которые встраивают чужеродные гены с целью развития устойчивости к гербицидам и пестицидам, увеличения сопротивляемости к вредителям, повышения их урожайности. </a:t>
            </a:r>
          </a:p>
          <a:p>
            <a:r>
              <a:rPr lang="ru-RU" dirty="0"/>
              <a:t>Для обозначения </a:t>
            </a:r>
            <a:r>
              <a:rPr lang="ru-RU" dirty="0" err="1"/>
              <a:t>трансгенов</a:t>
            </a:r>
            <a:r>
              <a:rPr lang="ru-RU" dirty="0"/>
              <a:t> используют и более общий термин - </a:t>
            </a:r>
            <a:r>
              <a:rPr lang="ru-RU" dirty="0" err="1"/>
              <a:t>генно-модифицированный</a:t>
            </a:r>
            <a:r>
              <a:rPr lang="ru-RU" dirty="0"/>
              <a:t> организм (ГМО) — под ним подразумеваются не только растения, но и всякий живой организм с измененными генами.</a:t>
            </a:r>
          </a:p>
          <a:p>
            <a:pPr marL="0" indent="0">
              <a:buNone/>
            </a:pPr>
            <a:r>
              <a:rPr lang="ru-RU" b="1" dirty="0"/>
              <a:t>Чем ГМО опасны для здоровья человека?</a:t>
            </a:r>
          </a:p>
          <a:p>
            <a:r>
              <a:rPr lang="ru-RU" dirty="0"/>
              <a:t>Ученые опасаются, что ГМО увеличивают риск возникновения опасных аллергий, пищевых отравлений, мутаций, а также вызывают развитие невосприимчивости к антибиотикам.</a:t>
            </a:r>
          </a:p>
          <a:p>
            <a:pPr marL="0" indent="0">
              <a:buNone/>
            </a:pPr>
            <a:r>
              <a:rPr lang="ru-RU" b="1" dirty="0"/>
              <a:t>Где встречаются ГМО?</a:t>
            </a:r>
          </a:p>
          <a:p>
            <a:r>
              <a:rPr lang="ru-RU" dirty="0"/>
              <a:t>Основной поток </a:t>
            </a:r>
            <a:r>
              <a:rPr lang="ru-RU" dirty="0" err="1"/>
              <a:t>ГМ-культур</a:t>
            </a:r>
            <a:r>
              <a:rPr lang="ru-RU" dirty="0"/>
              <a:t> — это ввозимые из зарубежья соя, картофель и кукуруза. Они могут попасть к нам на стол как в чистом виде, так и в качестве добавок в другие продукты.</a:t>
            </a:r>
          </a:p>
          <a:p>
            <a:endParaRPr lang="ru-RU" dirty="0"/>
          </a:p>
        </p:txBody>
      </p:sp>
      <p:pic>
        <p:nvPicPr>
          <p:cNvPr id="9218" name="Picture 2" descr="http://yvek.ru/wp-content/uploads/2014/01/%D0%93%D0%9C%D0%9E-%D0%B2-%D0%A0%D0%BE%D1%81%D1%81%D0%B8%D0%B8.jpg"/>
          <p:cNvPicPr>
            <a:picLocks noChangeAspect="1" noChangeArrowheads="1"/>
          </p:cNvPicPr>
          <p:nvPr/>
        </p:nvPicPr>
        <p:blipFill>
          <a:blip r:embed="rId2" cstate="print"/>
          <a:srcRect l="2171" t="18334" r="1701" b="23988"/>
          <a:stretch>
            <a:fillRect/>
          </a:stretch>
        </p:blipFill>
        <p:spPr bwMode="auto">
          <a:xfrm>
            <a:off x="5724128" y="188640"/>
            <a:ext cx="2825190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146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1252</Words>
  <Application>Microsoft Office PowerPoint</Application>
  <PresentationFormat>Экран (4:3)</PresentationFormat>
  <Paragraphs>200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PT Serif</vt:lpstr>
      <vt:lpstr>Тема Office</vt:lpstr>
      <vt:lpstr>Пищевая безопасность   Руководство для школ</vt:lpstr>
      <vt:lpstr>Содержание</vt:lpstr>
      <vt:lpstr>Выберите завтрак для учеников </vt:lpstr>
      <vt:lpstr>Пирамиды питания </vt:lpstr>
      <vt:lpstr>Правило «тарелки» </vt:lpstr>
      <vt:lpstr>Полезные добавки в питании</vt:lpstr>
      <vt:lpstr>Какое яйцо более полезно?</vt:lpstr>
      <vt:lpstr>Загрязнители или ксенобиотики в пище</vt:lpstr>
      <vt:lpstr>ГМО</vt:lpstr>
      <vt:lpstr>Нитраты</vt:lpstr>
      <vt:lpstr>Способы очищения овощей от нитратов</vt:lpstr>
      <vt:lpstr>Оценка рисков и качества: молоко </vt:lpstr>
      <vt:lpstr>Пищевые добавки </vt:lpstr>
      <vt:lpstr>Презентация PowerPoint</vt:lpstr>
      <vt:lpstr>Оценка рисков: масло</vt:lpstr>
      <vt:lpstr>Жиры, масла</vt:lpstr>
      <vt:lpstr>Презентация PowerPoint</vt:lpstr>
      <vt:lpstr>Биологические риски молочной продукции:</vt:lpstr>
      <vt:lpstr>Колбаса </vt:lpstr>
      <vt:lpstr>Газированные напитки </vt:lpstr>
      <vt:lpstr>Презентация PowerPoint</vt:lpstr>
      <vt:lpstr>Микробная экосистема нашего организма </vt:lpstr>
      <vt:lpstr>Пребиотики, пробиотики, синбиотики </vt:lpstr>
      <vt:lpstr>Лекарства и питание или не навреди себе сам</vt:lpstr>
      <vt:lpstr>Упаковка  и посуда</vt:lpstr>
      <vt:lpstr>Советы родителям и учителям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ПИЩЕВАЯ БЕЗОПАСНОСТЬ   РУКОВОДСТВО ДЛЯ ШКОЛ</dc:title>
  <dc:creator>Kirilenko Anna</dc:creator>
  <cp:lastModifiedBy>Dondukov Maksim</cp:lastModifiedBy>
  <cp:revision>2</cp:revision>
  <dcterms:created xsi:type="dcterms:W3CDTF">2018-12-24T17:20:47Z</dcterms:created>
  <dcterms:modified xsi:type="dcterms:W3CDTF">2019-05-16T21:15:12Z</dcterms:modified>
</cp:coreProperties>
</file>