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922F2-FE92-43FC-BEBD-D6223415BC47}" v="8" dt="2018-10-22T08:45:47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dukov Maksim" userId="b21c589696090147" providerId="LiveId" clId="{584922F2-FE92-43FC-BEBD-D6223415BC47}"/>
    <pc:docChg chg="undo custSel modSld modMainMaster">
      <pc:chgData name="Dondukov Maksim" userId="b21c589696090147" providerId="LiveId" clId="{584922F2-FE92-43FC-BEBD-D6223415BC47}" dt="2018-10-22T08:45:47.247" v="43"/>
      <pc:docMkLst>
        <pc:docMk/>
      </pc:docMkLst>
      <pc:sldChg chg="modSp">
        <pc:chgData name="Dondukov Maksim" userId="b21c589696090147" providerId="LiveId" clId="{584922F2-FE92-43FC-BEBD-D6223415BC47}" dt="2018-10-22T08:45:46.969" v="42" actId="20577"/>
        <pc:sldMkLst>
          <pc:docMk/>
          <pc:sldMk cId="4045836894" sldId="256"/>
        </pc:sldMkLst>
        <pc:spChg chg="mod">
          <ac:chgData name="Dondukov Maksim" userId="b21c589696090147" providerId="LiveId" clId="{584922F2-FE92-43FC-BEBD-D6223415BC47}" dt="2018-10-22T08:45:46.969" v="42" actId="20577"/>
          <ac:spMkLst>
            <pc:docMk/>
            <pc:sldMk cId="4045836894" sldId="256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5.401" v="37" actId="1076"/>
          <ac:spMkLst>
            <pc:docMk/>
            <pc:sldMk cId="4045836894" sldId="256"/>
            <ac:spMk id="3" creationId="{00000000-0000-0000-0000-000000000000}"/>
          </ac:spMkLst>
        </pc:sp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41079044" sldId="257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41079044" sldId="257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41079044" sldId="257"/>
            <ac:spMk id="3" creationId="{00000000-0000-0000-0000-000000000000}"/>
          </ac:spMkLst>
        </pc:sp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4035755687" sldId="258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4035755687" sldId="258"/>
            <ac:spMk id="2" creationId="{00000000-0000-0000-0000-000000000000}"/>
          </ac:spMkLst>
        </pc:spChg>
        <pc:picChg chg="mod">
          <ac:chgData name="Dondukov Maksim" userId="b21c589696090147" providerId="LiveId" clId="{584922F2-FE92-43FC-BEBD-D6223415BC47}" dt="2018-10-22T08:45:47.247" v="43"/>
          <ac:picMkLst>
            <pc:docMk/>
            <pc:sldMk cId="4035755687" sldId="258"/>
            <ac:picMk id="26" creationId="{00000000-0000-0000-0000-000000000000}"/>
          </ac:picMkLst>
        </pc:pic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1839179424" sldId="259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1839179424" sldId="259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1839179424" sldId="259"/>
            <ac:spMk id="3" creationId="{00000000-0000-0000-0000-000000000000}"/>
          </ac:spMkLst>
        </pc:sp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3882616648" sldId="260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882616648" sldId="260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882616648" sldId="260"/>
            <ac:spMk id="3" creationId="{00000000-0000-0000-0000-000000000000}"/>
          </ac:spMkLst>
        </pc:sp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3523558761" sldId="261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523558761" sldId="261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523558761" sldId="261"/>
            <ac:spMk id="3" creationId="{00000000-0000-0000-0000-000000000000}"/>
          </ac:spMkLst>
        </pc:sp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3648887758" sldId="262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648887758" sldId="262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648887758" sldId="262"/>
            <ac:spMk id="3" creationId="{00000000-0000-0000-0000-000000000000}"/>
          </ac:spMkLst>
        </pc:sp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1494509100" sldId="263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1494509100" sldId="263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1494509100" sldId="263"/>
            <ac:spMk id="3" creationId="{00000000-0000-0000-0000-000000000000}"/>
          </ac:spMkLst>
        </pc:spChg>
      </pc:sldChg>
      <pc:sldChg chg="modSp">
        <pc:chgData name="Dondukov Maksim" userId="b21c589696090147" providerId="LiveId" clId="{584922F2-FE92-43FC-BEBD-D6223415BC47}" dt="2018-10-22T08:45:47.247" v="43"/>
        <pc:sldMkLst>
          <pc:docMk/>
          <pc:sldMk cId="3151290408" sldId="264"/>
        </pc:sldMkLst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151290408" sldId="264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k cId="3151290408" sldId="264"/>
            <ac:spMk id="3" creationId="{00000000-0000-0000-0000-000000000000}"/>
          </ac:spMkLst>
        </pc:spChg>
      </pc:sldChg>
      <pc:sldMasterChg chg="modSp modSldLayout">
        <pc:chgData name="Dondukov Maksim" userId="b21c589696090147" providerId="LiveId" clId="{584922F2-FE92-43FC-BEBD-D6223415BC47}" dt="2018-10-22T08:45:47.247" v="43"/>
        <pc:sldMasterMkLst>
          <pc:docMk/>
          <pc:sldMasterMk cId="2403745273" sldId="2147483660"/>
        </pc:sldMasterMkLst>
        <pc:spChg chg="mod">
          <ac:chgData name="Dondukov Maksim" userId="b21c589696090147" providerId="LiveId" clId="{584922F2-FE92-43FC-BEBD-D6223415BC47}" dt="2018-10-22T08:45:47.247" v="43"/>
          <ac:spMkLst>
            <pc:docMk/>
            <pc:sldMasterMk cId="2403745273" sldId="2147483660"/>
            <ac:spMk id="2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asterMk cId="2403745273" sldId="2147483660"/>
            <ac:spMk id="3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asterMk cId="2403745273" sldId="2147483660"/>
            <ac:spMk id="4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asterMk cId="2403745273" sldId="2147483660"/>
            <ac:spMk id="5" creationId="{00000000-0000-0000-0000-000000000000}"/>
          </ac:spMkLst>
        </pc:spChg>
        <pc:spChg chg="mod">
          <ac:chgData name="Dondukov Maksim" userId="b21c589696090147" providerId="LiveId" clId="{584922F2-FE92-43FC-BEBD-D6223415BC47}" dt="2018-10-22T08:45:47.247" v="43"/>
          <ac:spMkLst>
            <pc:docMk/>
            <pc:sldMasterMk cId="2403745273" sldId="2147483660"/>
            <ac:spMk id="6" creationId="{00000000-0000-0000-0000-000000000000}"/>
          </ac:spMkLst>
        </pc:spChg>
        <pc:grpChg chg="mod">
          <ac:chgData name="Dondukov Maksim" userId="b21c589696090147" providerId="LiveId" clId="{584922F2-FE92-43FC-BEBD-D6223415BC47}" dt="2018-10-22T08:45:47.247" v="43"/>
          <ac:grpSpMkLst>
            <pc:docMk/>
            <pc:sldMasterMk cId="2403745273" sldId="2147483660"/>
            <ac:grpSpMk id="7" creationId="{00000000-0000-0000-0000-000000000000}"/>
          </ac:grpSpMkLst>
        </pc:grp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1924274869" sldId="2147483661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924274869" sldId="2147483661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924274869" sldId="2147483661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924274869" sldId="2147483661"/>
              <ac:spMk id="5" creationId="{00000000-0000-0000-0000-000000000000}"/>
            </ac:spMkLst>
          </pc:spChg>
          <pc:grpChg chg="mod">
            <ac:chgData name="Dondukov Maksim" userId="b21c589696090147" providerId="LiveId" clId="{584922F2-FE92-43FC-BEBD-D6223415BC47}" dt="2018-10-22T08:45:47.247" v="43"/>
            <ac:grpSpMkLst>
              <pc:docMk/>
              <pc:sldMasterMk cId="2403745273" sldId="2147483660"/>
              <pc:sldLayoutMk cId="1924274869" sldId="2147483661"/>
              <ac:grpSpMk id="19" creationId="{00000000-0000-0000-0000-000000000000}"/>
            </ac:grpSpMkLst>
          </pc:gr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2082563125" sldId="2147483662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2082563125" sldId="2147483662"/>
              <ac:spMk id="6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3592397518" sldId="2147483663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592397518" sldId="2147483663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592397518" sldId="2147483663"/>
              <ac:spMk id="3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1160376931" sldId="2147483664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160376931" sldId="2147483664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160376931" sldId="2147483664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160376931" sldId="2147483664"/>
              <ac:spMk id="4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1331435027" sldId="2147483665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331435027" sldId="2147483665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331435027" sldId="2147483665"/>
              <ac:spMk id="4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331435027" sldId="2147483665"/>
              <ac:spMk id="5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331435027" sldId="2147483665"/>
              <ac:spMk id="6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393881901" sldId="2147483668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93881901" sldId="2147483668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93881901" sldId="2147483668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93881901" sldId="2147483668"/>
              <ac:spMk id="4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760906344" sldId="2147483669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760906344" sldId="2147483669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760906344" sldId="2147483669"/>
              <ac:spMk id="4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760906344" sldId="2147483669"/>
              <ac:spMk id="14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3665506369" sldId="2147483670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665506369" sldId="2147483670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665506369" sldId="2147483670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665506369" sldId="2147483670"/>
              <ac:spMk id="4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3508870699" sldId="2147483671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508870699" sldId="2147483671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3508870699" sldId="2147483671"/>
              <ac:spMk id="3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615382222" sldId="2147483672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615382222" sldId="2147483672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615382222" sldId="2147483672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615382222" sldId="2147483672"/>
              <ac:spMk id="10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615382222" sldId="2147483672"/>
              <ac:spMk id="14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615382222" sldId="2147483672"/>
              <ac:spMk id="15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2639800017" sldId="2147483673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2639800017" sldId="2147483673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2639800017" sldId="2147483673"/>
              <ac:spMk id="3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1899317661" sldId="2147483674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899317661" sldId="2147483674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899317661" sldId="2147483674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899317661" sldId="2147483674"/>
              <ac:spMk id="10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899317661" sldId="2147483674"/>
              <ac:spMk id="14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899317661" sldId="2147483674"/>
              <ac:spMk id="15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919411223" sldId="2147483675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919411223" sldId="2147483675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919411223" sldId="2147483675"/>
              <ac:spMk id="3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919411223" sldId="2147483675"/>
              <ac:spMk id="10" creationId="{00000000-0000-0000-0000-000000000000}"/>
            </ac:spMkLst>
          </pc:spChg>
        </pc:sldLayoutChg>
        <pc:sldLayoutChg chg="modSp">
          <pc:chgData name="Dondukov Maksim" userId="b21c589696090147" providerId="LiveId" clId="{584922F2-FE92-43FC-BEBD-D6223415BC47}" dt="2018-10-22T08:45:47.247" v="43"/>
          <pc:sldLayoutMkLst>
            <pc:docMk/>
            <pc:sldMasterMk cId="2403745273" sldId="2147483660"/>
            <pc:sldLayoutMk cId="1349478223" sldId="2147483677"/>
          </pc:sldLayoutMkLst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349478223" sldId="2147483677"/>
              <ac:spMk id="2" creationId="{00000000-0000-0000-0000-000000000000}"/>
            </ac:spMkLst>
          </pc:spChg>
          <pc:spChg chg="mod">
            <ac:chgData name="Dondukov Maksim" userId="b21c589696090147" providerId="LiveId" clId="{584922F2-FE92-43FC-BEBD-D6223415BC47}" dt="2018-10-22T08:45:47.247" v="43"/>
            <ac:spMkLst>
              <pc:docMk/>
              <pc:sldMasterMk cId="2403745273" sldId="2147483660"/>
              <pc:sldLayoutMk cId="1349478223" sldId="2147483677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2" y="1380070"/>
            <a:ext cx="8574623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7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7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50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87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3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82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00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4" y="3886200"/>
            <a:ext cx="1001871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31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2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11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47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7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3" y="685800"/>
            <a:ext cx="801974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47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8" y="5867133"/>
            <a:ext cx="551167" cy="365125"/>
          </a:xfrm>
        </p:spPr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6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80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9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39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2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4" y="2667001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7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9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43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9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4" y="685801"/>
            <a:ext cx="6240991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3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5" y="1752599"/>
            <a:ext cx="542615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5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5" y="3124199"/>
            <a:ext cx="542615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0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2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3" y="685802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667001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7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1FD882-FDB3-4597-9F00-C586F37BDD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81" y="5883277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8" y="5883277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3E5E37-D274-446F-B9D5-C64826DB2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4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«Источники ресурсов для повышения безопасности образовательной среды».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err="1"/>
              <a:t>Баймурзаев</a:t>
            </a:r>
            <a:r>
              <a:rPr lang="ru-RU" b="1" i="1" dirty="0"/>
              <a:t> 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83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088" y="207238"/>
            <a:ext cx="10018713" cy="1752599"/>
          </a:xfrm>
        </p:spPr>
        <p:txBody>
          <a:bodyPr/>
          <a:lstStyle/>
          <a:p>
            <a:r>
              <a:rPr lang="ru-RU" b="1" dirty="0"/>
              <a:t>Структура средств, выделяемых на школу: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6610" y="1298962"/>
            <a:ext cx="9747191" cy="50932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Кыргызской Республики «Об образовании» источниками финансирования общего образования являются: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республиканский и местные бюджеты - для государственных образовательных организаций;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 физических и юридических лиц, иностранных государств и граждан, выступающих в качестве учредителей;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собственные средства образовательных организаций, в том числе валютные, от консультативной, научно-исследовательской, издательской, производственной и другой, приносящей доход деятельности, не запрещенной законодательством Кыргызской Республики;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добровольно внесенные средства физических и юридических лиц, добровольные пожертвования и целевые взносы других физических и юридических лиц, в том числе иностранных;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другие источники, не противоречащие законодательству Кыргызской Республики.</a:t>
            </a:r>
          </a:p>
        </p:txBody>
      </p:sp>
    </p:spTree>
    <p:extLst>
      <p:ext uri="{BB962C8B-B14F-4D97-AF65-F5344CB8AC3E}">
        <p14:creationId xmlns:p14="http://schemas.microsoft.com/office/powerpoint/2010/main" val="4107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557" y="111096"/>
            <a:ext cx="11528277" cy="504201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Схематично консолидированный бюджет школы можно представить следующим образом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69" y="615297"/>
            <a:ext cx="10408776" cy="624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5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9339" y="258512"/>
            <a:ext cx="10178426" cy="1356644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Кыргызской Республики от 30 мая 2013 года № 302 «О переводе организаций образования, финансируемых из местных бюджетов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айылных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аймаков и городов, на финансирование из республиканского бюджета через территориальные подразделения Министерства образования и науки Кыргызской Республики» установлено, что: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1803163"/>
            <a:ext cx="9525000" cy="473437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 республиканского бюджета через Министерство образования и науки Кыргызской Республики финансируются: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*расходы государственных общеобразовательных организаций, за исключением расходов на коммунальные услуги и на содержание зданий и помещений,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*расходы районных (городских) отделов (управлений) образования, централизованных бухгалтерий при районных (городских) отделах (управлениях) образования и методическая работа,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*расходы по фонду оплаты труда дошкольных, внешкольных и других организаций образования;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органами местного самоуправления сохраняется функция финансирования коммунальных услуг и расходов на содержание зданий и помещений общеобразовательных организаций, а также всех расходов, за исключением заработной платы и отчислений в Социальный фонд Кыргызской Республики дошкольных, внешкольных и других организаций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83917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042" y="173053"/>
            <a:ext cx="10018713" cy="1339554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Смета доходов и расходов по учету средств на специальных счетах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2785" y="1392966"/>
            <a:ext cx="10348957" cy="5212935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Предусмотренные, статьей 43 Закона Кыргызской Республики «Об образовании» доход приносящие нормы, это: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«- собственные средства образовательных организаций, в том числе от консультативной, научно-исследовательской, издательской, производственной и другой, приносящей доход деятельности, не запрещенной законодательством Кыргызской Республики;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добровольно внесенные средства физических и юридических лиц, добровольные пожертвования и целевые взносы других физических и юридических лиц, в том числе иностранных;»</a:t>
            </a:r>
          </a:p>
        </p:txBody>
      </p:sp>
    </p:spTree>
    <p:extLst>
      <p:ext uri="{BB962C8B-B14F-4D97-AF65-F5344CB8AC3E}">
        <p14:creationId xmlns:p14="http://schemas.microsoft.com/office/powerpoint/2010/main" val="388261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35425"/>
            <a:ext cx="10018713" cy="1752599"/>
          </a:xfrm>
        </p:spPr>
        <p:txBody>
          <a:bodyPr>
            <a:normAutofit/>
          </a:bodyPr>
          <a:lstStyle/>
          <a:p>
            <a:r>
              <a:rPr lang="x-none" sz="3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по привлечению средств на повышение безопасности образовательной среды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281729"/>
            <a:ext cx="10018713" cy="350947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1. Инициирование деятельности. Например, ремонта, реконструкции или строительства общеобразовательного учреждения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2. Оценка потребностей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3. Подготовка проектной заявки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4. Поиск финансирования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5. Мониторинг и оценка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55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82561"/>
          </a:xfrm>
        </p:spPr>
        <p:txBody>
          <a:bodyPr>
            <a:normAutofit fontScale="90000"/>
          </a:bodyPr>
          <a:lstStyle/>
          <a:p>
            <a:pPr marL="228600" indent="-228600">
              <a:spcBef>
                <a:spcPts val="100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Инициирование ремонта, реконструкции или строительства общеобразовательного учреждения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877" y="1247688"/>
            <a:ext cx="9883922" cy="528984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Инициация ремонта, реконструкции или строительства общеобразовательного учреждения производится в следующих случаях переполненность классов, видимые существенные повреждения зданий</a:t>
            </a:r>
            <a:r>
              <a:rPr lang="ky-KG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Стороны, инициирующие ремонт, реконструкцию или строительство общеобразовательных учреждений: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Органы местного самоуправления.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Администрация общеобразовательного учреждения;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 КР.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агентство по архитектуре и жилищно-коммунальному хозяйству при Правительстве КР.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Аппарат Правительства КР.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Жогорку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Кенеш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Кыргызской Республики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Аппарат Президента Кыргызской Республики.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8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170918"/>
            <a:ext cx="10018713" cy="92294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потребностей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034043"/>
            <a:ext cx="10018713" cy="5358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потребности в ремонте, реконструкции или строительства общеобразовательного учреждения: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учебных мест в общеобразовательных учреждениях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аварийного состояния здания общеобразовательного учреждения не подлежащая реконструкции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неудовлетворительного технического состояния.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образовательных организаций требованиям санитарных и технических стандартов.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потребностей может быть проведена предварительно в рамках Самооценки безопасности  школьной образовательной среды и представлена на расширенном педагогическом совете или Школьной конференции. </a:t>
            </a:r>
          </a:p>
        </p:txBody>
      </p:sp>
    </p:spTree>
    <p:extLst>
      <p:ext uri="{BB962C8B-B14F-4D97-AF65-F5344CB8AC3E}">
        <p14:creationId xmlns:p14="http://schemas.microsoft.com/office/powerpoint/2010/main" val="149450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1225" y="198692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проектной заявки и источники финансирования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434" y="1951289"/>
            <a:ext cx="9593366" cy="44836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выявленной потребности, инициатор разрабатывает проектную заявку на ремонт, реконструкцию или строительство нового здания общеобразовательного учреждения в соответствии с законодательством Кыргызской Республики, в которой должен быть определен объем потребности в финансировании.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Стимулирующие (долевые) гранты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Фонды развития регионов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Донорская помощь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9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38</TotalTime>
  <Words>629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Параллакс</vt:lpstr>
      <vt:lpstr>«Источники ресурсов для повышения безопасности образовательной среды». </vt:lpstr>
      <vt:lpstr>Структура средств, выделяемых на школу:  </vt:lpstr>
      <vt:lpstr>Схематично консолидированный бюджет школы можно представить следующим образом</vt:lpstr>
      <vt:lpstr>Постановлением Правительства Кыргызской Республики от 30 мая 2013 года № 302 «О переводе организаций образования, финансируемых из местных бюджетов айылных аймаков и городов, на финансирование из республиканского бюджета через территориальные подразделения Министерства образования и науки Кыргызской Республики» установлено, что: </vt:lpstr>
      <vt:lpstr>Смета доходов и расходов по учету средств на специальных счетах</vt:lpstr>
      <vt:lpstr>Организация деятельности по привлечению средств на повышение безопасности образовательной среды</vt:lpstr>
      <vt:lpstr>Инициирование ремонта, реконструкции или строительства общеобразовательного учреждения </vt:lpstr>
      <vt:lpstr>Оценка потребностей </vt:lpstr>
      <vt:lpstr>Подготовка проектной заявки и источники финансирования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«Источники ресурсов для повышения безопасности образовательной среды».</dc:title>
  <dc:creator>admin</dc:creator>
  <cp:lastModifiedBy>Dondukov Maksim</cp:lastModifiedBy>
  <cp:revision>5</cp:revision>
  <dcterms:created xsi:type="dcterms:W3CDTF">2018-10-15T07:38:23Z</dcterms:created>
  <dcterms:modified xsi:type="dcterms:W3CDTF">2018-10-22T08:46:20Z</dcterms:modified>
</cp:coreProperties>
</file>